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handoutMasterIdLst>
    <p:handoutMasterId r:id="rId40"/>
  </p:handoutMasterIdLst>
  <p:sldIdLst>
    <p:sldId id="264" r:id="rId2"/>
    <p:sldId id="270" r:id="rId3"/>
    <p:sldId id="304" r:id="rId4"/>
    <p:sldId id="265" r:id="rId5"/>
    <p:sldId id="330" r:id="rId6"/>
    <p:sldId id="305" r:id="rId7"/>
    <p:sldId id="329" r:id="rId8"/>
    <p:sldId id="306" r:id="rId9"/>
    <p:sldId id="313" r:id="rId10"/>
    <p:sldId id="280" r:id="rId11"/>
    <p:sldId id="315" r:id="rId12"/>
    <p:sldId id="319" r:id="rId13"/>
    <p:sldId id="281" r:id="rId14"/>
    <p:sldId id="271" r:id="rId15"/>
    <p:sldId id="321" r:id="rId16"/>
    <p:sldId id="317" r:id="rId17"/>
    <p:sldId id="282" r:id="rId18"/>
    <p:sldId id="333" r:id="rId19"/>
    <p:sldId id="283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322" r:id="rId28"/>
    <p:sldId id="295" r:id="rId29"/>
    <p:sldId id="298" r:id="rId30"/>
    <p:sldId id="328" r:id="rId31"/>
    <p:sldId id="297" r:id="rId32"/>
    <p:sldId id="323" r:id="rId33"/>
    <p:sldId id="324" r:id="rId34"/>
    <p:sldId id="299" r:id="rId35"/>
    <p:sldId id="285" r:id="rId36"/>
    <p:sldId id="296" r:id="rId37"/>
    <p:sldId id="338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479" autoAdjust="0"/>
  </p:normalViewPr>
  <p:slideViewPr>
    <p:cSldViewPr>
      <p:cViewPr varScale="1">
        <p:scale>
          <a:sx n="60" d="100"/>
          <a:sy n="60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41AFE-50CC-49C3-A77E-F0E7384AAF6E}" type="datetimeFigureOut">
              <a:rPr lang="zh-CN" altLang="en-US" smtClean="0"/>
              <a:pPr/>
              <a:t>2011/8/31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33A75-101C-4D93-9459-35A2EC198D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370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6FEA9-7664-48EF-B162-FEF18427EFF2}" type="datetimeFigureOut">
              <a:rPr lang="ko-KR" altLang="en-US" smtClean="0"/>
              <a:pPr/>
              <a:t>2011-08-31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84D3A-2AFF-4982-921F-D7027A2F85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52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EBAAA-F6FA-49E8-9C77-94D1E73DFF9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946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383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23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691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686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492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944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183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526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14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915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03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526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907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248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130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1143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70717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09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EBAAA-F6FA-49E8-9C77-94D1E73DFF9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81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871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4D3A-2AFF-4982-921F-D7027A2F856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99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1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05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50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25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2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2011-08-31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63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2011-08-31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65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2011-08-31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65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99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2011-08-31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85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2011-08-31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6453336"/>
            <a:ext cx="2156460" cy="23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85967"/>
            <a:ext cx="1532004" cy="42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5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proba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Web Scale Taxonomy Cleansing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Taesung</a:t>
            </a:r>
            <a:r>
              <a:rPr lang="en-US" altLang="ko-KR" dirty="0" smtClean="0"/>
              <a:t> Lee, </a:t>
            </a:r>
            <a:r>
              <a:rPr lang="en-US" altLang="ko-KR" dirty="0" err="1" smtClean="0">
                <a:solidFill>
                  <a:schemeClr val="accent1"/>
                </a:solidFill>
              </a:rPr>
              <a:t>Zhongyuan</a:t>
            </a:r>
            <a:r>
              <a:rPr lang="en-US" altLang="ko-KR" dirty="0" smtClean="0">
                <a:solidFill>
                  <a:schemeClr val="accent1"/>
                </a:solidFill>
              </a:rPr>
              <a:t> Wang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Haixun</a:t>
            </a:r>
            <a:r>
              <a:rPr lang="en-US" altLang="ko-KR" dirty="0" smtClean="0"/>
              <a:t> Wang, Seung-won Hwang</a:t>
            </a:r>
          </a:p>
          <a:p>
            <a:r>
              <a:rPr lang="en-US" altLang="ko-KR" dirty="0" smtClean="0"/>
              <a:t>VLDB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Positive Evidence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To handle nickname case</a:t>
            </a:r>
          </a:p>
          <a:p>
            <a:pPr lvl="1"/>
            <a:r>
              <a:rPr lang="en-US" altLang="ko-KR" dirty="0" smtClean="0"/>
              <a:t>Ex) George W. Bush – </a:t>
            </a:r>
            <a:r>
              <a:rPr lang="en-US" altLang="ko-KR" dirty="0" err="1" smtClean="0"/>
              <a:t>Dubya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Synonym pairs from known sources – [</a:t>
            </a:r>
            <a:r>
              <a:rPr lang="en-US" altLang="ko-KR" dirty="0" err="1" smtClean="0"/>
              <a:t>Silviu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Cucerzan</a:t>
            </a:r>
            <a:r>
              <a:rPr lang="en-US" altLang="ko-KR" dirty="0" smtClean="0"/>
              <a:t>, EMNLP-</a:t>
            </a:r>
            <a:r>
              <a:rPr lang="en-US" altLang="ko-KR" dirty="0" err="1" smtClean="0"/>
              <a:t>CoNLL</a:t>
            </a:r>
            <a:r>
              <a:rPr lang="en-US" altLang="ko-KR" dirty="0" smtClean="0"/>
              <a:t> 2007, …]</a:t>
            </a:r>
          </a:p>
          <a:p>
            <a:pPr lvl="2"/>
            <a:r>
              <a:rPr lang="en-US" altLang="ko-KR" dirty="0" smtClean="0"/>
              <a:t>Wikipedia Redirects</a:t>
            </a:r>
          </a:p>
          <a:p>
            <a:pPr lvl="2"/>
            <a:r>
              <a:rPr lang="en-US" altLang="ko-KR" dirty="0" smtClean="0"/>
              <a:t>Wikipedia Internal Links – [[ George W. Bush | </a:t>
            </a:r>
            <a:r>
              <a:rPr lang="en-US" altLang="ko-KR" dirty="0" err="1" smtClean="0"/>
              <a:t>Dubya</a:t>
            </a:r>
            <a:r>
              <a:rPr lang="en-US" altLang="ko-KR" dirty="0" smtClean="0"/>
              <a:t> ]]</a:t>
            </a:r>
          </a:p>
          <a:p>
            <a:pPr lvl="2"/>
            <a:r>
              <a:rPr lang="en-US" altLang="ko-KR" dirty="0" smtClean="0"/>
              <a:t>Wikipedia Disambiguation Page</a:t>
            </a:r>
          </a:p>
          <a:p>
            <a:pPr lvl="2"/>
            <a:r>
              <a:rPr lang="en-US" altLang="ko-KR" dirty="0" smtClean="0"/>
              <a:t>Patterns such as ‘whose nickname is’, ‘also known as’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1259632" y="3140968"/>
            <a:ext cx="5760640" cy="3754318"/>
            <a:chOff x="1259632" y="3140968"/>
            <a:chExt cx="5760640" cy="375431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3140968"/>
              <a:ext cx="5760640" cy="375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직선 연결선 6"/>
            <p:cNvCxnSpPr/>
            <p:nvPr/>
          </p:nvCxnSpPr>
          <p:spPr>
            <a:xfrm>
              <a:off x="3851920" y="3789040"/>
              <a:ext cx="1152128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3007279" y="5353762"/>
              <a:ext cx="1584176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843808" y="5013176"/>
              <a:ext cx="1656184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3" name="그룹 14"/>
          <p:cNvGrpSpPr/>
          <p:nvPr/>
        </p:nvGrpSpPr>
        <p:grpSpPr>
          <a:xfrm>
            <a:off x="1979712" y="332656"/>
            <a:ext cx="6601382" cy="3816424"/>
            <a:chOff x="2412862" y="4333660"/>
            <a:chExt cx="2726153" cy="1576057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0019" t="31768" r="32657" b="26252"/>
            <a:stretch>
              <a:fillRect/>
            </a:stretch>
          </p:blipFill>
          <p:spPr bwMode="auto">
            <a:xfrm>
              <a:off x="2412862" y="4333660"/>
              <a:ext cx="2726153" cy="157605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20" name="직선 연결선 19"/>
            <p:cNvCxnSpPr/>
            <p:nvPr/>
          </p:nvCxnSpPr>
          <p:spPr>
            <a:xfrm>
              <a:off x="3007279" y="5353762"/>
              <a:ext cx="1584176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2843808" y="5013176"/>
              <a:ext cx="1656184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그룹 15"/>
          <p:cNvGrpSpPr/>
          <p:nvPr/>
        </p:nvGrpSpPr>
        <p:grpSpPr>
          <a:xfrm>
            <a:off x="1691680" y="3046987"/>
            <a:ext cx="6048672" cy="3811013"/>
            <a:chOff x="1187624" y="3046987"/>
            <a:chExt cx="6048672" cy="381101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3046987"/>
              <a:ext cx="6048672" cy="381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직선 연결선 17"/>
            <p:cNvCxnSpPr/>
            <p:nvPr/>
          </p:nvCxnSpPr>
          <p:spPr>
            <a:xfrm>
              <a:off x="4716016" y="5282119"/>
              <a:ext cx="72008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5148064" y="5517232"/>
              <a:ext cx="122413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그룹 15"/>
          <p:cNvGrpSpPr/>
          <p:nvPr/>
        </p:nvGrpSpPr>
        <p:grpSpPr>
          <a:xfrm>
            <a:off x="3167335" y="188640"/>
            <a:ext cx="5976665" cy="4176464"/>
            <a:chOff x="4465230" y="4585227"/>
            <a:chExt cx="2163965" cy="151216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54188" t="39679" r="10037" b="20642"/>
            <a:stretch>
              <a:fillRect/>
            </a:stretch>
          </p:blipFill>
          <p:spPr bwMode="auto">
            <a:xfrm>
              <a:off x="4465230" y="4585227"/>
              <a:ext cx="2163965" cy="151216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24" name="직선 연결선 23"/>
            <p:cNvCxnSpPr/>
            <p:nvPr/>
          </p:nvCxnSpPr>
          <p:spPr>
            <a:xfrm>
              <a:off x="4716016" y="5282119"/>
              <a:ext cx="72008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5148064" y="5517232"/>
              <a:ext cx="122413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What If Just Positive Evidence?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Wikipedia does not have everything.</a:t>
            </a:r>
          </a:p>
          <a:p>
            <a:pPr lvl="1"/>
            <a:r>
              <a:rPr lang="en-US" altLang="ko-KR" dirty="0" smtClean="0"/>
              <a:t>typo/misspelling</a:t>
            </a:r>
          </a:p>
          <a:p>
            <a:pPr lvl="2"/>
            <a:r>
              <a:rPr lang="en-US" altLang="ko-KR" dirty="0" err="1" smtClean="0"/>
              <a:t>Hill</a:t>
            </a:r>
            <a:r>
              <a:rPr lang="en-US" altLang="ko-KR" u="sng" dirty="0" err="1" smtClean="0"/>
              <a:t>e</a:t>
            </a:r>
            <a:r>
              <a:rPr lang="en-US" altLang="ko-KR" dirty="0" err="1" smtClean="0"/>
              <a:t>ry</a:t>
            </a:r>
            <a:r>
              <a:rPr lang="en-US" altLang="ko-KR" dirty="0" smtClean="0"/>
              <a:t> Clinton</a:t>
            </a:r>
          </a:p>
          <a:p>
            <a:pPr lvl="1"/>
            <a:r>
              <a:rPr lang="en-US" altLang="ko-KR" dirty="0" smtClean="0"/>
              <a:t>Too many possible variations</a:t>
            </a:r>
          </a:p>
          <a:p>
            <a:pPr lvl="2"/>
            <a:r>
              <a:rPr lang="en-US" altLang="ko-KR" dirty="0" smtClean="0"/>
              <a:t>Former President George W. Bush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What If Just Positive Evidence?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(George </a:t>
            </a:r>
            <a:r>
              <a:rPr lang="en-US" altLang="ko-KR" u="sng" dirty="0" smtClean="0"/>
              <a:t>W.</a:t>
            </a:r>
            <a:r>
              <a:rPr lang="en-US" altLang="ko-KR" dirty="0" smtClean="0"/>
              <a:t> Bush = President Bush)</a:t>
            </a:r>
          </a:p>
          <a:p>
            <a:pPr>
              <a:buNone/>
            </a:pPr>
            <a:r>
              <a:rPr lang="en-US" altLang="ko-KR" dirty="0" smtClean="0"/>
              <a:t> + (President Bush = George </a:t>
            </a:r>
            <a:r>
              <a:rPr lang="en-US" altLang="ko-KR" u="sng" dirty="0" smtClean="0"/>
              <a:t>H. W.</a:t>
            </a:r>
            <a:r>
              <a:rPr lang="en-US" altLang="ko-KR" dirty="0" smtClean="0"/>
              <a:t> Bush)</a:t>
            </a:r>
          </a:p>
          <a:p>
            <a:pPr>
              <a:buNone/>
            </a:pPr>
            <a:r>
              <a:rPr lang="en-US" altLang="ko-KR" dirty="0" smtClean="0"/>
              <a:t> = ?</a:t>
            </a:r>
          </a:p>
          <a:p>
            <a:endParaRPr lang="en-US" altLang="ko-KR" dirty="0" smtClean="0"/>
          </a:p>
        </p:txBody>
      </p:sp>
      <p:grpSp>
        <p:nvGrpSpPr>
          <p:cNvPr id="30" name="그룹 47"/>
          <p:cNvGrpSpPr/>
          <p:nvPr/>
        </p:nvGrpSpPr>
        <p:grpSpPr>
          <a:xfrm>
            <a:off x="1823470" y="3645024"/>
            <a:ext cx="4764754" cy="2540009"/>
            <a:chOff x="996736" y="1760554"/>
            <a:chExt cx="6582832" cy="3509194"/>
          </a:xfrm>
        </p:grpSpPr>
        <p:grpSp>
          <p:nvGrpSpPr>
            <p:cNvPr id="40" name="Group 5"/>
            <p:cNvGrpSpPr/>
            <p:nvPr/>
          </p:nvGrpSpPr>
          <p:grpSpPr>
            <a:xfrm>
              <a:off x="3483834" y="2429664"/>
              <a:ext cx="2133600" cy="425214"/>
              <a:chOff x="3600466" y="2690530"/>
              <a:chExt cx="2133600" cy="425214"/>
            </a:xfrm>
          </p:grpSpPr>
          <p:sp>
            <p:nvSpPr>
              <p:cNvPr id="68" name="Oval 3"/>
              <p:cNvSpPr/>
              <p:nvPr/>
            </p:nvSpPr>
            <p:spPr>
              <a:xfrm>
                <a:off x="3600466" y="2690530"/>
                <a:ext cx="304800" cy="30480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69" name="TextBox 4"/>
              <p:cNvSpPr txBox="1"/>
              <p:nvPr/>
            </p:nvSpPr>
            <p:spPr>
              <a:xfrm>
                <a:off x="3829066" y="2690530"/>
                <a:ext cx="1905000" cy="42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/>
                  <a:t>George W. Bush</a:t>
                </a:r>
                <a:endParaRPr lang="en-US" sz="1400" dirty="0"/>
              </a:p>
            </p:txBody>
          </p:sp>
        </p:grpSp>
        <p:grpSp>
          <p:nvGrpSpPr>
            <p:cNvPr id="41" name="Group 6"/>
            <p:cNvGrpSpPr/>
            <p:nvPr/>
          </p:nvGrpSpPr>
          <p:grpSpPr>
            <a:xfrm>
              <a:off x="4777126" y="1760554"/>
              <a:ext cx="2133600" cy="425213"/>
              <a:chOff x="2760158" y="2478620"/>
              <a:chExt cx="2133600" cy="425213"/>
            </a:xfrm>
          </p:grpSpPr>
          <p:sp>
            <p:nvSpPr>
              <p:cNvPr id="66" name="Oval 7"/>
              <p:cNvSpPr/>
              <p:nvPr/>
            </p:nvSpPr>
            <p:spPr>
              <a:xfrm>
                <a:off x="2760158" y="2478620"/>
                <a:ext cx="304800" cy="30480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67" name="TextBox 8"/>
              <p:cNvSpPr txBox="1"/>
              <p:nvPr/>
            </p:nvSpPr>
            <p:spPr>
              <a:xfrm>
                <a:off x="2988758" y="2478620"/>
                <a:ext cx="1905000" cy="425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err="1" smtClean="0"/>
                  <a:t>Dubya</a:t>
                </a:r>
                <a:endParaRPr lang="en-US" sz="1400" dirty="0"/>
              </a:p>
            </p:txBody>
          </p:sp>
        </p:grpSp>
        <p:grpSp>
          <p:nvGrpSpPr>
            <p:cNvPr id="42" name="Group 15"/>
            <p:cNvGrpSpPr/>
            <p:nvPr/>
          </p:nvGrpSpPr>
          <p:grpSpPr>
            <a:xfrm>
              <a:off x="2093168" y="3777734"/>
              <a:ext cx="2133600" cy="425214"/>
              <a:chOff x="3733800" y="1981200"/>
              <a:chExt cx="2133600" cy="425214"/>
            </a:xfrm>
          </p:grpSpPr>
          <p:sp>
            <p:nvSpPr>
              <p:cNvPr id="64" name="Oval 16"/>
              <p:cNvSpPr/>
              <p:nvPr/>
            </p:nvSpPr>
            <p:spPr>
              <a:xfrm>
                <a:off x="3733800" y="1981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65" name="TextBox 17"/>
              <p:cNvSpPr txBox="1"/>
              <p:nvPr/>
            </p:nvSpPr>
            <p:spPr>
              <a:xfrm>
                <a:off x="3962400" y="1981200"/>
                <a:ext cx="1905000" cy="42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/>
                  <a:t>Bush</a:t>
                </a:r>
                <a:endParaRPr lang="en-US" sz="1400" dirty="0"/>
              </a:p>
            </p:txBody>
          </p:sp>
        </p:grpSp>
        <p:grpSp>
          <p:nvGrpSpPr>
            <p:cNvPr id="43" name="Group 18"/>
            <p:cNvGrpSpPr/>
            <p:nvPr/>
          </p:nvGrpSpPr>
          <p:grpSpPr>
            <a:xfrm>
              <a:off x="996736" y="4645587"/>
              <a:ext cx="1498607" cy="425215"/>
              <a:chOff x="3094568" y="1401253"/>
              <a:chExt cx="1498607" cy="425215"/>
            </a:xfrm>
          </p:grpSpPr>
          <p:sp>
            <p:nvSpPr>
              <p:cNvPr id="62" name="Oval 19"/>
              <p:cNvSpPr/>
              <p:nvPr/>
            </p:nvSpPr>
            <p:spPr>
              <a:xfrm>
                <a:off x="4288375" y="1401253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63" name="TextBox 20"/>
              <p:cNvSpPr txBox="1"/>
              <p:nvPr/>
            </p:nvSpPr>
            <p:spPr>
              <a:xfrm>
                <a:off x="3094568" y="1401253"/>
                <a:ext cx="1212852" cy="425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/>
                  <a:t>Bush Sr.</a:t>
                </a:r>
                <a:endParaRPr lang="en-US" sz="1400" dirty="0"/>
              </a:p>
            </p:txBody>
          </p:sp>
        </p:grpSp>
        <p:grpSp>
          <p:nvGrpSpPr>
            <p:cNvPr id="44" name="Group 21"/>
            <p:cNvGrpSpPr/>
            <p:nvPr/>
          </p:nvGrpSpPr>
          <p:grpSpPr>
            <a:xfrm>
              <a:off x="3898661" y="3451781"/>
              <a:ext cx="2302937" cy="425213"/>
              <a:chOff x="2643693" y="2264847"/>
              <a:chExt cx="2302937" cy="425213"/>
            </a:xfrm>
          </p:grpSpPr>
          <p:sp>
            <p:nvSpPr>
              <p:cNvPr id="60" name="Oval 22"/>
              <p:cNvSpPr/>
              <p:nvPr/>
            </p:nvSpPr>
            <p:spPr>
              <a:xfrm>
                <a:off x="2643693" y="2264847"/>
                <a:ext cx="304800" cy="30480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61" name="TextBox 23"/>
              <p:cNvSpPr txBox="1"/>
              <p:nvPr/>
            </p:nvSpPr>
            <p:spPr>
              <a:xfrm>
                <a:off x="3041630" y="2264847"/>
                <a:ext cx="1905000" cy="425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/>
                  <a:t>President Bush</a:t>
                </a:r>
                <a:endParaRPr lang="en-US" sz="1400" dirty="0"/>
              </a:p>
            </p:txBody>
          </p:sp>
        </p:grpSp>
        <p:grpSp>
          <p:nvGrpSpPr>
            <p:cNvPr id="45" name="Group 24"/>
            <p:cNvGrpSpPr/>
            <p:nvPr/>
          </p:nvGrpSpPr>
          <p:grpSpPr>
            <a:xfrm>
              <a:off x="5217368" y="4844534"/>
              <a:ext cx="2362200" cy="425214"/>
              <a:chOff x="3733800" y="1981200"/>
              <a:chExt cx="2362200" cy="425214"/>
            </a:xfrm>
          </p:grpSpPr>
          <p:sp>
            <p:nvSpPr>
              <p:cNvPr id="58" name="Oval 25"/>
              <p:cNvSpPr/>
              <p:nvPr/>
            </p:nvSpPr>
            <p:spPr>
              <a:xfrm>
                <a:off x="3733800" y="1981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59" name="TextBox 26"/>
              <p:cNvSpPr txBox="1"/>
              <p:nvPr/>
            </p:nvSpPr>
            <p:spPr>
              <a:xfrm>
                <a:off x="3962400" y="1981200"/>
                <a:ext cx="2133600" cy="42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/>
                  <a:t>George H. W. Bush</a:t>
                </a:r>
                <a:endParaRPr lang="en-US" sz="1400" dirty="0"/>
              </a:p>
            </p:txBody>
          </p:sp>
        </p:grpSp>
        <p:cxnSp>
          <p:nvCxnSpPr>
            <p:cNvPr id="46" name="Straight Connector 28"/>
            <p:cNvCxnSpPr>
              <a:stCxn id="62" idx="1"/>
            </p:cNvCxnSpPr>
            <p:nvPr/>
          </p:nvCxnSpPr>
          <p:spPr>
            <a:xfrm rot="16200000" flipV="1">
              <a:off x="1860329" y="4315374"/>
              <a:ext cx="652327" cy="9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9"/>
            <p:cNvCxnSpPr>
              <a:endCxn id="60" idx="5"/>
            </p:cNvCxnSpPr>
            <p:nvPr/>
          </p:nvCxnSpPr>
          <p:spPr>
            <a:xfrm rot="10800000">
              <a:off x="4158826" y="3711945"/>
              <a:ext cx="1210943" cy="1132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32"/>
            <p:cNvCxnSpPr>
              <a:endCxn id="62" idx="5"/>
            </p:cNvCxnSpPr>
            <p:nvPr/>
          </p:nvCxnSpPr>
          <p:spPr>
            <a:xfrm rot="10800000">
              <a:off x="2450708" y="4905753"/>
              <a:ext cx="2766663" cy="91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6"/>
            <p:cNvCxnSpPr>
              <a:stCxn id="68" idx="4"/>
              <a:endCxn id="60" idx="0"/>
            </p:cNvCxnSpPr>
            <p:nvPr/>
          </p:nvCxnSpPr>
          <p:spPr>
            <a:xfrm rot="16200000" flipH="1">
              <a:off x="3484990" y="2885707"/>
              <a:ext cx="717317" cy="414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60" idx="2"/>
            </p:cNvCxnSpPr>
            <p:nvPr/>
          </p:nvCxnSpPr>
          <p:spPr>
            <a:xfrm flipV="1">
              <a:off x="2245567" y="3604181"/>
              <a:ext cx="1653095" cy="173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5"/>
            <p:cNvCxnSpPr>
              <a:stCxn id="68" idx="0"/>
              <a:endCxn id="66" idx="3"/>
            </p:cNvCxnSpPr>
            <p:nvPr/>
          </p:nvCxnSpPr>
          <p:spPr>
            <a:xfrm rot="5400000" flipH="1" flipV="1">
              <a:off x="4024525" y="1632427"/>
              <a:ext cx="408947" cy="1185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8"/>
            <p:cNvCxnSpPr/>
            <p:nvPr/>
          </p:nvCxnSpPr>
          <p:spPr>
            <a:xfrm rot="16200000" flipH="1">
              <a:off x="3350468" y="2977633"/>
              <a:ext cx="806637" cy="30164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자유형 75"/>
          <p:cNvSpPr/>
          <p:nvPr/>
        </p:nvSpPr>
        <p:spPr>
          <a:xfrm>
            <a:off x="5255741" y="4217772"/>
            <a:ext cx="1266532" cy="1659499"/>
          </a:xfrm>
          <a:custGeom>
            <a:avLst/>
            <a:gdLst>
              <a:gd name="connsiteX0" fmla="*/ 0 w 693351"/>
              <a:gd name="connsiteY0" fmla="*/ 0 h 2055340"/>
              <a:gd name="connsiteX1" fmla="*/ 659027 w 693351"/>
              <a:gd name="connsiteY1" fmla="*/ 1622854 h 2055340"/>
              <a:gd name="connsiteX2" fmla="*/ 205945 w 693351"/>
              <a:gd name="connsiteY2" fmla="*/ 2018270 h 2055340"/>
              <a:gd name="connsiteX3" fmla="*/ 107091 w 693351"/>
              <a:gd name="connsiteY3" fmla="*/ 1845276 h 2055340"/>
              <a:gd name="connsiteX0" fmla="*/ 0 w 1078775"/>
              <a:gd name="connsiteY0" fmla="*/ 0 h 2217251"/>
              <a:gd name="connsiteX1" fmla="*/ 1044451 w 1078775"/>
              <a:gd name="connsiteY1" fmla="*/ 651387 h 2217251"/>
              <a:gd name="connsiteX2" fmla="*/ 205945 w 1078775"/>
              <a:gd name="connsiteY2" fmla="*/ 2018270 h 2217251"/>
              <a:gd name="connsiteX3" fmla="*/ 107091 w 1078775"/>
              <a:gd name="connsiteY3" fmla="*/ 1845276 h 2217251"/>
              <a:gd name="connsiteX0" fmla="*/ 0 w 1078775"/>
              <a:gd name="connsiteY0" fmla="*/ 0 h 2217251"/>
              <a:gd name="connsiteX1" fmla="*/ 1044451 w 1078775"/>
              <a:gd name="connsiteY1" fmla="*/ 651387 h 2217251"/>
              <a:gd name="connsiteX2" fmla="*/ 205945 w 1078775"/>
              <a:gd name="connsiteY2" fmla="*/ 2018270 h 2217251"/>
              <a:gd name="connsiteX3" fmla="*/ 107091 w 1078775"/>
              <a:gd name="connsiteY3" fmla="*/ 1845276 h 2217251"/>
              <a:gd name="connsiteX0" fmla="*/ 0 w 1078775"/>
              <a:gd name="connsiteY0" fmla="*/ 0 h 2018270"/>
              <a:gd name="connsiteX1" fmla="*/ 1044451 w 1078775"/>
              <a:gd name="connsiteY1" fmla="*/ 651387 h 2018270"/>
              <a:gd name="connsiteX2" fmla="*/ 205945 w 1078775"/>
              <a:gd name="connsiteY2" fmla="*/ 2018270 h 2018270"/>
              <a:gd name="connsiteX0" fmla="*/ 0 w 1050508"/>
              <a:gd name="connsiteY0" fmla="*/ 0 h 1659499"/>
              <a:gd name="connsiteX1" fmla="*/ 1044451 w 1050508"/>
              <a:gd name="connsiteY1" fmla="*/ 651387 h 1659499"/>
              <a:gd name="connsiteX2" fmla="*/ 36339 w 1050508"/>
              <a:gd name="connsiteY2" fmla="*/ 1659499 h 1659499"/>
              <a:gd name="connsiteX0" fmla="*/ 0 w 1050508"/>
              <a:gd name="connsiteY0" fmla="*/ 0 h 1659499"/>
              <a:gd name="connsiteX1" fmla="*/ 1044451 w 1050508"/>
              <a:gd name="connsiteY1" fmla="*/ 651387 h 1659499"/>
              <a:gd name="connsiteX2" fmla="*/ 36339 w 1050508"/>
              <a:gd name="connsiteY2" fmla="*/ 1659499 h 1659499"/>
              <a:gd name="connsiteX0" fmla="*/ 0 w 1266532"/>
              <a:gd name="connsiteY0" fmla="*/ 0 h 1659499"/>
              <a:gd name="connsiteX1" fmla="*/ 1260475 w 1266532"/>
              <a:gd name="connsiteY1" fmla="*/ 723396 h 1659499"/>
              <a:gd name="connsiteX2" fmla="*/ 36339 w 1266532"/>
              <a:gd name="connsiteY2" fmla="*/ 1659499 h 1659499"/>
              <a:gd name="connsiteX0" fmla="*/ 0 w 1266532"/>
              <a:gd name="connsiteY0" fmla="*/ 0 h 1659499"/>
              <a:gd name="connsiteX1" fmla="*/ 1260475 w 1266532"/>
              <a:gd name="connsiteY1" fmla="*/ 723396 h 1659499"/>
              <a:gd name="connsiteX2" fmla="*/ 36339 w 1266532"/>
              <a:gd name="connsiteY2" fmla="*/ 1659499 h 1659499"/>
              <a:gd name="connsiteX0" fmla="*/ 0 w 1266532"/>
              <a:gd name="connsiteY0" fmla="*/ 0 h 1659499"/>
              <a:gd name="connsiteX1" fmla="*/ 1260475 w 1266532"/>
              <a:gd name="connsiteY1" fmla="*/ 723396 h 1659499"/>
              <a:gd name="connsiteX2" fmla="*/ 36339 w 1266532"/>
              <a:gd name="connsiteY2" fmla="*/ 1659499 h 1659499"/>
              <a:gd name="connsiteX0" fmla="*/ 0 w 1266532"/>
              <a:gd name="connsiteY0" fmla="*/ 0 h 1659499"/>
              <a:gd name="connsiteX1" fmla="*/ 1260475 w 1266532"/>
              <a:gd name="connsiteY1" fmla="*/ 723396 h 1659499"/>
              <a:gd name="connsiteX2" fmla="*/ 36339 w 1266532"/>
              <a:gd name="connsiteY2" fmla="*/ 1659499 h 165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532" h="1659499">
                <a:moveTo>
                  <a:pt x="0" y="0"/>
                </a:moveTo>
                <a:cubicBezTo>
                  <a:pt x="734149" y="41045"/>
                  <a:pt x="1254419" y="446813"/>
                  <a:pt x="1260475" y="723396"/>
                </a:cubicBezTo>
                <a:cubicBezTo>
                  <a:pt x="1266532" y="999979"/>
                  <a:pt x="923515" y="1395174"/>
                  <a:pt x="36339" y="1659499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자유형 80"/>
          <p:cNvSpPr/>
          <p:nvPr/>
        </p:nvSpPr>
        <p:spPr>
          <a:xfrm>
            <a:off x="1933001" y="4122129"/>
            <a:ext cx="1558879" cy="963054"/>
          </a:xfrm>
          <a:custGeom>
            <a:avLst/>
            <a:gdLst>
              <a:gd name="connsiteX0" fmla="*/ 0 w 693351"/>
              <a:gd name="connsiteY0" fmla="*/ 0 h 2055340"/>
              <a:gd name="connsiteX1" fmla="*/ 659027 w 693351"/>
              <a:gd name="connsiteY1" fmla="*/ 1622854 h 2055340"/>
              <a:gd name="connsiteX2" fmla="*/ 205945 w 693351"/>
              <a:gd name="connsiteY2" fmla="*/ 2018270 h 2055340"/>
              <a:gd name="connsiteX3" fmla="*/ 107091 w 693351"/>
              <a:gd name="connsiteY3" fmla="*/ 1845276 h 2055340"/>
              <a:gd name="connsiteX0" fmla="*/ 0 w 1078775"/>
              <a:gd name="connsiteY0" fmla="*/ 0 h 2217251"/>
              <a:gd name="connsiteX1" fmla="*/ 1044451 w 1078775"/>
              <a:gd name="connsiteY1" fmla="*/ 651387 h 2217251"/>
              <a:gd name="connsiteX2" fmla="*/ 205945 w 1078775"/>
              <a:gd name="connsiteY2" fmla="*/ 2018270 h 2217251"/>
              <a:gd name="connsiteX3" fmla="*/ 107091 w 1078775"/>
              <a:gd name="connsiteY3" fmla="*/ 1845276 h 2217251"/>
              <a:gd name="connsiteX0" fmla="*/ 0 w 1078775"/>
              <a:gd name="connsiteY0" fmla="*/ 0 h 2217251"/>
              <a:gd name="connsiteX1" fmla="*/ 1044451 w 1078775"/>
              <a:gd name="connsiteY1" fmla="*/ 651387 h 2217251"/>
              <a:gd name="connsiteX2" fmla="*/ 205945 w 1078775"/>
              <a:gd name="connsiteY2" fmla="*/ 2018270 h 2217251"/>
              <a:gd name="connsiteX3" fmla="*/ 107091 w 1078775"/>
              <a:gd name="connsiteY3" fmla="*/ 1845276 h 2217251"/>
              <a:gd name="connsiteX0" fmla="*/ 0 w 1078775"/>
              <a:gd name="connsiteY0" fmla="*/ 0 h 2018270"/>
              <a:gd name="connsiteX1" fmla="*/ 1044451 w 1078775"/>
              <a:gd name="connsiteY1" fmla="*/ 651387 h 2018270"/>
              <a:gd name="connsiteX2" fmla="*/ 205945 w 1078775"/>
              <a:gd name="connsiteY2" fmla="*/ 2018270 h 2018270"/>
              <a:gd name="connsiteX0" fmla="*/ 0 w 1050508"/>
              <a:gd name="connsiteY0" fmla="*/ 0 h 1659499"/>
              <a:gd name="connsiteX1" fmla="*/ 1044451 w 1050508"/>
              <a:gd name="connsiteY1" fmla="*/ 651387 h 1659499"/>
              <a:gd name="connsiteX2" fmla="*/ 36339 w 1050508"/>
              <a:gd name="connsiteY2" fmla="*/ 1659499 h 1659499"/>
              <a:gd name="connsiteX0" fmla="*/ 0 w 1050508"/>
              <a:gd name="connsiteY0" fmla="*/ 0 h 1659499"/>
              <a:gd name="connsiteX1" fmla="*/ 1044451 w 1050508"/>
              <a:gd name="connsiteY1" fmla="*/ 651387 h 1659499"/>
              <a:gd name="connsiteX2" fmla="*/ 36339 w 1050508"/>
              <a:gd name="connsiteY2" fmla="*/ 1659499 h 1659499"/>
              <a:gd name="connsiteX0" fmla="*/ 0 w 1266532"/>
              <a:gd name="connsiteY0" fmla="*/ 0 h 1659499"/>
              <a:gd name="connsiteX1" fmla="*/ 1260475 w 1266532"/>
              <a:gd name="connsiteY1" fmla="*/ 723396 h 1659499"/>
              <a:gd name="connsiteX2" fmla="*/ 36339 w 1266532"/>
              <a:gd name="connsiteY2" fmla="*/ 1659499 h 1659499"/>
              <a:gd name="connsiteX0" fmla="*/ 0 w 1266532"/>
              <a:gd name="connsiteY0" fmla="*/ 0 h 1659499"/>
              <a:gd name="connsiteX1" fmla="*/ 1260475 w 1266532"/>
              <a:gd name="connsiteY1" fmla="*/ 723396 h 1659499"/>
              <a:gd name="connsiteX2" fmla="*/ 36339 w 1266532"/>
              <a:gd name="connsiteY2" fmla="*/ 1659499 h 1659499"/>
              <a:gd name="connsiteX0" fmla="*/ 0 w 1266532"/>
              <a:gd name="connsiteY0" fmla="*/ 0 h 1659499"/>
              <a:gd name="connsiteX1" fmla="*/ 1260475 w 1266532"/>
              <a:gd name="connsiteY1" fmla="*/ 723396 h 1659499"/>
              <a:gd name="connsiteX2" fmla="*/ 36339 w 1266532"/>
              <a:gd name="connsiteY2" fmla="*/ 1659499 h 1659499"/>
              <a:gd name="connsiteX0" fmla="*/ 0 w 1266532"/>
              <a:gd name="connsiteY0" fmla="*/ 0 h 1659499"/>
              <a:gd name="connsiteX1" fmla="*/ 1260475 w 1266532"/>
              <a:gd name="connsiteY1" fmla="*/ 723396 h 1659499"/>
              <a:gd name="connsiteX2" fmla="*/ 36339 w 1266532"/>
              <a:gd name="connsiteY2" fmla="*/ 1659499 h 1659499"/>
              <a:gd name="connsiteX0" fmla="*/ 0 w 1794255"/>
              <a:gd name="connsiteY0" fmla="*/ 0 h 1659499"/>
              <a:gd name="connsiteX1" fmla="*/ 1584176 w 1794255"/>
              <a:gd name="connsiteY1" fmla="*/ 216024 h 1659499"/>
              <a:gd name="connsiteX2" fmla="*/ 1260475 w 1794255"/>
              <a:gd name="connsiteY2" fmla="*/ 723396 h 1659499"/>
              <a:gd name="connsiteX3" fmla="*/ 36339 w 1794255"/>
              <a:gd name="connsiteY3" fmla="*/ 1659499 h 1659499"/>
              <a:gd name="connsiteX0" fmla="*/ 0 w 1260475"/>
              <a:gd name="connsiteY0" fmla="*/ 0 h 1659499"/>
              <a:gd name="connsiteX1" fmla="*/ 1260475 w 1260475"/>
              <a:gd name="connsiteY1" fmla="*/ 723396 h 1659499"/>
              <a:gd name="connsiteX2" fmla="*/ 36339 w 1260475"/>
              <a:gd name="connsiteY2" fmla="*/ 1659499 h 1659499"/>
              <a:gd name="connsiteX0" fmla="*/ 1547837 w 1810436"/>
              <a:gd name="connsiteY0" fmla="*/ 0 h 1515483"/>
              <a:gd name="connsiteX1" fmla="*/ 1224136 w 1810436"/>
              <a:gd name="connsiteY1" fmla="*/ 579380 h 1515483"/>
              <a:gd name="connsiteX2" fmla="*/ 0 w 1810436"/>
              <a:gd name="connsiteY2" fmla="*/ 1515483 h 1515483"/>
              <a:gd name="connsiteX0" fmla="*/ 1547837 w 1547837"/>
              <a:gd name="connsiteY0" fmla="*/ 0 h 1515483"/>
              <a:gd name="connsiteX1" fmla="*/ 1224136 w 1547837"/>
              <a:gd name="connsiteY1" fmla="*/ 579380 h 1515483"/>
              <a:gd name="connsiteX2" fmla="*/ 0 w 1547837"/>
              <a:gd name="connsiteY2" fmla="*/ 1515483 h 1515483"/>
              <a:gd name="connsiteX0" fmla="*/ 1547837 w 1547837"/>
              <a:gd name="connsiteY0" fmla="*/ 0 h 1515483"/>
              <a:gd name="connsiteX1" fmla="*/ 539725 w 1547837"/>
              <a:gd name="connsiteY1" fmla="*/ 360040 h 1515483"/>
              <a:gd name="connsiteX2" fmla="*/ 0 w 1547837"/>
              <a:gd name="connsiteY2" fmla="*/ 1515483 h 1515483"/>
              <a:gd name="connsiteX0" fmla="*/ 1266085 w 1266085"/>
              <a:gd name="connsiteY0" fmla="*/ 0 h 936104"/>
              <a:gd name="connsiteX1" fmla="*/ 257973 w 1266085"/>
              <a:gd name="connsiteY1" fmla="*/ 360040 h 936104"/>
              <a:gd name="connsiteX2" fmla="*/ 329981 w 1266085"/>
              <a:gd name="connsiteY2" fmla="*/ 936104 h 936104"/>
              <a:gd name="connsiteX0" fmla="*/ 1279668 w 1279668"/>
              <a:gd name="connsiteY0" fmla="*/ 0 h 936104"/>
              <a:gd name="connsiteX1" fmla="*/ 271556 w 1279668"/>
              <a:gd name="connsiteY1" fmla="*/ 360040 h 936104"/>
              <a:gd name="connsiteX2" fmla="*/ 343564 w 1279668"/>
              <a:gd name="connsiteY2" fmla="*/ 936104 h 936104"/>
              <a:gd name="connsiteX0" fmla="*/ 1266085 w 1266085"/>
              <a:gd name="connsiteY0" fmla="*/ 0 h 864096"/>
              <a:gd name="connsiteX1" fmla="*/ 257973 w 1266085"/>
              <a:gd name="connsiteY1" fmla="*/ 360040 h 864096"/>
              <a:gd name="connsiteX2" fmla="*/ 401989 w 1266085"/>
              <a:gd name="connsiteY2" fmla="*/ 864096 h 864096"/>
              <a:gd name="connsiteX0" fmla="*/ 1554117 w 1554117"/>
              <a:gd name="connsiteY0" fmla="*/ 60559 h 924655"/>
              <a:gd name="connsiteX1" fmla="*/ 257973 w 1554117"/>
              <a:gd name="connsiteY1" fmla="*/ 276583 h 924655"/>
              <a:gd name="connsiteX2" fmla="*/ 690021 w 1554117"/>
              <a:gd name="connsiteY2" fmla="*/ 924655 h 924655"/>
              <a:gd name="connsiteX0" fmla="*/ 1554117 w 1554117"/>
              <a:gd name="connsiteY0" fmla="*/ 98958 h 963054"/>
              <a:gd name="connsiteX1" fmla="*/ 257973 w 1554117"/>
              <a:gd name="connsiteY1" fmla="*/ 314982 h 963054"/>
              <a:gd name="connsiteX2" fmla="*/ 690021 w 1554117"/>
              <a:gd name="connsiteY2" fmla="*/ 963054 h 963054"/>
              <a:gd name="connsiteX0" fmla="*/ 1486872 w 1486872"/>
              <a:gd name="connsiteY0" fmla="*/ 98958 h 963054"/>
              <a:gd name="connsiteX1" fmla="*/ 190728 w 1486872"/>
              <a:gd name="connsiteY1" fmla="*/ 314982 h 963054"/>
              <a:gd name="connsiteX2" fmla="*/ 622776 w 1486872"/>
              <a:gd name="connsiteY2" fmla="*/ 963054 h 963054"/>
              <a:gd name="connsiteX0" fmla="*/ 1558879 w 1558879"/>
              <a:gd name="connsiteY0" fmla="*/ 98959 h 963054"/>
              <a:gd name="connsiteX1" fmla="*/ 190728 w 1558879"/>
              <a:gd name="connsiteY1" fmla="*/ 314982 h 963054"/>
              <a:gd name="connsiteX2" fmla="*/ 622776 w 1558879"/>
              <a:gd name="connsiteY2" fmla="*/ 963054 h 963054"/>
              <a:gd name="connsiteX0" fmla="*/ 1558879 w 1558879"/>
              <a:gd name="connsiteY0" fmla="*/ 98959 h 963054"/>
              <a:gd name="connsiteX1" fmla="*/ 190728 w 1558879"/>
              <a:gd name="connsiteY1" fmla="*/ 314982 h 963054"/>
              <a:gd name="connsiteX2" fmla="*/ 622776 w 1558879"/>
              <a:gd name="connsiteY2" fmla="*/ 963054 h 96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879" h="963054">
                <a:moveTo>
                  <a:pt x="1558879" y="98959"/>
                </a:moveTo>
                <a:cubicBezTo>
                  <a:pt x="846782" y="226853"/>
                  <a:pt x="449917" y="0"/>
                  <a:pt x="190728" y="314982"/>
                </a:cubicBezTo>
                <a:cubicBezTo>
                  <a:pt x="0" y="622706"/>
                  <a:pt x="279212" y="689893"/>
                  <a:pt x="622776" y="963054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타원 81"/>
          <p:cNvSpPr/>
          <p:nvPr/>
        </p:nvSpPr>
        <p:spPr>
          <a:xfrm>
            <a:off x="1835696" y="4221088"/>
            <a:ext cx="216024" cy="216024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1" name="그룹 90"/>
          <p:cNvGrpSpPr/>
          <p:nvPr/>
        </p:nvGrpSpPr>
        <p:grpSpPr>
          <a:xfrm>
            <a:off x="6588224" y="4653136"/>
            <a:ext cx="216024" cy="216024"/>
            <a:chOff x="6732240" y="4725144"/>
            <a:chExt cx="288032" cy="288032"/>
          </a:xfrm>
        </p:grpSpPr>
        <p:cxnSp>
          <p:nvCxnSpPr>
            <p:cNvPr id="84" name="직선 연결선 83"/>
            <p:cNvCxnSpPr/>
            <p:nvPr/>
          </p:nvCxnSpPr>
          <p:spPr>
            <a:xfrm rot="16200000" flipH="1">
              <a:off x="6732240" y="4725144"/>
              <a:ext cx="288032" cy="28803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 rot="5400000">
              <a:off x="6732240" y="4725144"/>
              <a:ext cx="288032" cy="28803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0" name="그룹 119"/>
          <p:cNvGrpSpPr/>
          <p:nvPr/>
        </p:nvGrpSpPr>
        <p:grpSpPr>
          <a:xfrm>
            <a:off x="1331640" y="3356992"/>
            <a:ext cx="5904656" cy="3168352"/>
            <a:chOff x="1331640" y="3356992"/>
            <a:chExt cx="5904656" cy="3168352"/>
          </a:xfrm>
        </p:grpSpPr>
        <p:sp>
          <p:nvSpPr>
            <p:cNvPr id="119" name="직사각형 118"/>
            <p:cNvSpPr/>
            <p:nvPr/>
          </p:nvSpPr>
          <p:spPr>
            <a:xfrm>
              <a:off x="1331640" y="3501008"/>
              <a:ext cx="5904656" cy="3024336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9672" y="3356992"/>
              <a:ext cx="230425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Entity Similarity Graph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Negative Evidence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What if we know they are different?</a:t>
            </a:r>
            <a:br>
              <a:rPr lang="en-US" altLang="ko-KR" dirty="0" smtClean="0"/>
            </a:br>
            <a:r>
              <a:rPr lang="en-US" altLang="ko-KR" dirty="0" smtClean="0"/>
              <a:t>It is possible to…</a:t>
            </a:r>
          </a:p>
          <a:p>
            <a:pPr lvl="1"/>
            <a:r>
              <a:rPr lang="en-US" altLang="ko-KR" dirty="0" smtClean="0"/>
              <a:t>stop transitivity at the right place</a:t>
            </a:r>
          </a:p>
          <a:p>
            <a:pPr lvl="1"/>
            <a:r>
              <a:rPr lang="en-US" altLang="ko-KR" dirty="0" smtClean="0"/>
              <a:t>safely utilize string similarity</a:t>
            </a:r>
          </a:p>
          <a:p>
            <a:pPr lvl="1"/>
            <a:r>
              <a:rPr lang="en-US" altLang="ko-KR" dirty="0" smtClean="0"/>
              <a:t>remove false positive evidence</a:t>
            </a:r>
          </a:p>
          <a:p>
            <a:r>
              <a:rPr lang="en-US" altLang="ko-KR" i="1" dirty="0" smtClean="0"/>
              <a:t>‘Clean data has no duplicates’ </a:t>
            </a:r>
            <a:r>
              <a:rPr lang="en-US" altLang="ko-KR" dirty="0" smtClean="0"/>
              <a:t>Principle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The same entity would not be mentioned in a list of instances several times in different forms</a:t>
            </a:r>
          </a:p>
          <a:p>
            <a:pPr lvl="1"/>
            <a:r>
              <a:rPr lang="en-US" altLang="ko-KR" dirty="0" smtClean="0"/>
              <a:t>We assume these are clean:</a:t>
            </a:r>
          </a:p>
          <a:p>
            <a:pPr lvl="2"/>
            <a:r>
              <a:rPr lang="en-US" altLang="ko-KR" dirty="0" smtClean="0"/>
              <a:t>‘List of ***’, ‘Table of ***’</a:t>
            </a:r>
          </a:p>
          <a:p>
            <a:pPr lvl="2"/>
            <a:r>
              <a:rPr lang="en-US" altLang="ko-KR" dirty="0" smtClean="0"/>
              <a:t>such as …</a:t>
            </a:r>
          </a:p>
          <a:p>
            <a:pPr lvl="2"/>
            <a:r>
              <a:rPr lang="en-US" altLang="ko-KR" dirty="0" smtClean="0"/>
              <a:t>Freebase</a:t>
            </a:r>
            <a:endParaRPr lang="ko-KR" altLang="en-US" dirty="0" smtClean="0"/>
          </a:p>
        </p:txBody>
      </p:sp>
      <p:grpSp>
        <p:nvGrpSpPr>
          <p:cNvPr id="35" name="그룹 34"/>
          <p:cNvGrpSpPr/>
          <p:nvPr/>
        </p:nvGrpSpPr>
        <p:grpSpPr>
          <a:xfrm>
            <a:off x="4932040" y="4581128"/>
            <a:ext cx="4464496" cy="3459455"/>
            <a:chOff x="4355976" y="3933056"/>
            <a:chExt cx="4464496" cy="345945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3933056"/>
              <a:ext cx="4464496" cy="345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직사각형 4"/>
            <p:cNvSpPr/>
            <p:nvPr/>
          </p:nvSpPr>
          <p:spPr>
            <a:xfrm>
              <a:off x="6012160" y="4437112"/>
              <a:ext cx="504056" cy="29523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5364088" y="1412776"/>
            <a:ext cx="3779912" cy="1876405"/>
            <a:chOff x="5364088" y="1412776"/>
            <a:chExt cx="3779912" cy="1876405"/>
          </a:xfrm>
        </p:grpSpPr>
        <p:grpSp>
          <p:nvGrpSpPr>
            <p:cNvPr id="6" name="그룹 47"/>
            <p:cNvGrpSpPr/>
            <p:nvPr/>
          </p:nvGrpSpPr>
          <p:grpSpPr>
            <a:xfrm>
              <a:off x="5364088" y="1412776"/>
              <a:ext cx="3779912" cy="1876405"/>
              <a:chOff x="996736" y="1760554"/>
              <a:chExt cx="7288443" cy="3618092"/>
            </a:xfrm>
          </p:grpSpPr>
          <p:grpSp>
            <p:nvGrpSpPr>
              <p:cNvPr id="7" name="Group 5"/>
              <p:cNvGrpSpPr/>
              <p:nvPr/>
            </p:nvGrpSpPr>
            <p:grpSpPr>
              <a:xfrm>
                <a:off x="3483834" y="2429664"/>
                <a:ext cx="3066748" cy="559232"/>
                <a:chOff x="3600466" y="2690530"/>
                <a:chExt cx="3066748" cy="559232"/>
              </a:xfrm>
            </p:grpSpPr>
            <p:sp>
              <p:nvSpPr>
                <p:cNvPr id="30" name="Oval 3"/>
                <p:cNvSpPr/>
                <p:nvPr/>
              </p:nvSpPr>
              <p:spPr>
                <a:xfrm>
                  <a:off x="3600466" y="2690530"/>
                  <a:ext cx="304800" cy="30480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200"/>
                </a:p>
              </p:txBody>
            </p:sp>
            <p:sp>
              <p:nvSpPr>
                <p:cNvPr id="31" name="TextBox 4"/>
                <p:cNvSpPr txBox="1"/>
                <p:nvPr/>
              </p:nvSpPr>
              <p:spPr>
                <a:xfrm>
                  <a:off x="3890291" y="2715651"/>
                  <a:ext cx="2776923" cy="534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 smtClean="0"/>
                    <a:t>George W. Bush</a:t>
                  </a:r>
                  <a:endParaRPr lang="en-US" sz="1200" dirty="0"/>
                </a:p>
              </p:txBody>
            </p:sp>
          </p:grpSp>
          <p:grpSp>
            <p:nvGrpSpPr>
              <p:cNvPr id="8" name="Group 6"/>
              <p:cNvGrpSpPr/>
              <p:nvPr/>
            </p:nvGrpSpPr>
            <p:grpSpPr>
              <a:xfrm>
                <a:off x="4777126" y="1760554"/>
                <a:ext cx="2133600" cy="534110"/>
                <a:chOff x="2760158" y="2478620"/>
                <a:chExt cx="2133600" cy="534110"/>
              </a:xfrm>
            </p:grpSpPr>
            <p:sp>
              <p:nvSpPr>
                <p:cNvPr id="28" name="Oval 7"/>
                <p:cNvSpPr/>
                <p:nvPr/>
              </p:nvSpPr>
              <p:spPr>
                <a:xfrm>
                  <a:off x="2760158" y="2478620"/>
                  <a:ext cx="304800" cy="30480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200"/>
                </a:p>
              </p:txBody>
            </p:sp>
            <p:sp>
              <p:nvSpPr>
                <p:cNvPr id="29" name="TextBox 8"/>
                <p:cNvSpPr txBox="1"/>
                <p:nvPr/>
              </p:nvSpPr>
              <p:spPr>
                <a:xfrm>
                  <a:off x="2988758" y="2478620"/>
                  <a:ext cx="1905000" cy="534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 err="1" smtClean="0"/>
                    <a:t>Dubya</a:t>
                  </a:r>
                  <a:endParaRPr lang="en-US" sz="1200" dirty="0"/>
                </a:p>
              </p:txBody>
            </p:sp>
          </p:grpSp>
          <p:grpSp>
            <p:nvGrpSpPr>
              <p:cNvPr id="9" name="Group 15"/>
              <p:cNvGrpSpPr/>
              <p:nvPr/>
            </p:nvGrpSpPr>
            <p:grpSpPr>
              <a:xfrm>
                <a:off x="2093168" y="3777734"/>
                <a:ext cx="2133600" cy="534111"/>
                <a:chOff x="3733800" y="1981200"/>
                <a:chExt cx="2133600" cy="534111"/>
              </a:xfrm>
            </p:grpSpPr>
            <p:sp>
              <p:nvSpPr>
                <p:cNvPr id="26" name="Oval 16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200"/>
                </a:p>
              </p:txBody>
            </p:sp>
            <p:sp>
              <p:nvSpPr>
                <p:cNvPr id="27" name="TextBox 17"/>
                <p:cNvSpPr txBox="1"/>
                <p:nvPr/>
              </p:nvSpPr>
              <p:spPr>
                <a:xfrm>
                  <a:off x="3962400" y="1981200"/>
                  <a:ext cx="1905000" cy="534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 smtClean="0"/>
                    <a:t>Bush</a:t>
                  </a:r>
                  <a:endParaRPr lang="en-US" sz="1200" dirty="0"/>
                </a:p>
              </p:txBody>
            </p:sp>
          </p:grpSp>
          <p:grpSp>
            <p:nvGrpSpPr>
              <p:cNvPr id="10" name="Group 18"/>
              <p:cNvGrpSpPr/>
              <p:nvPr/>
            </p:nvGrpSpPr>
            <p:grpSpPr>
              <a:xfrm>
                <a:off x="996736" y="4645587"/>
                <a:ext cx="1498607" cy="534110"/>
                <a:chOff x="3094568" y="1401253"/>
                <a:chExt cx="1498607" cy="534110"/>
              </a:xfrm>
            </p:grpSpPr>
            <p:sp>
              <p:nvSpPr>
                <p:cNvPr id="24" name="Oval 19"/>
                <p:cNvSpPr/>
                <p:nvPr/>
              </p:nvSpPr>
              <p:spPr>
                <a:xfrm>
                  <a:off x="4288375" y="1401253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200"/>
                </a:p>
              </p:txBody>
            </p:sp>
            <p:sp>
              <p:nvSpPr>
                <p:cNvPr id="25" name="TextBox 20"/>
                <p:cNvSpPr txBox="1"/>
                <p:nvPr/>
              </p:nvSpPr>
              <p:spPr>
                <a:xfrm>
                  <a:off x="3094568" y="1401253"/>
                  <a:ext cx="1388462" cy="534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 smtClean="0"/>
                    <a:t>Bush Sr.</a:t>
                  </a:r>
                  <a:endParaRPr lang="en-US" sz="1200" dirty="0"/>
                </a:p>
              </p:txBody>
            </p:sp>
          </p:grpSp>
          <p:grpSp>
            <p:nvGrpSpPr>
              <p:cNvPr id="11" name="Group 21"/>
              <p:cNvGrpSpPr/>
              <p:nvPr/>
            </p:nvGrpSpPr>
            <p:grpSpPr>
              <a:xfrm>
                <a:off x="3898661" y="3451781"/>
                <a:ext cx="2302937" cy="890184"/>
                <a:chOff x="2643693" y="2264847"/>
                <a:chExt cx="2302937" cy="890184"/>
              </a:xfrm>
            </p:grpSpPr>
            <p:sp>
              <p:nvSpPr>
                <p:cNvPr id="22" name="Oval 22"/>
                <p:cNvSpPr/>
                <p:nvPr/>
              </p:nvSpPr>
              <p:spPr>
                <a:xfrm>
                  <a:off x="2643693" y="2264847"/>
                  <a:ext cx="304800" cy="30480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200"/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3041630" y="2264847"/>
                  <a:ext cx="1905000" cy="8901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 smtClean="0"/>
                    <a:t>President Bush</a:t>
                  </a:r>
                  <a:endParaRPr lang="en-US" sz="1200" dirty="0"/>
                </a:p>
              </p:txBody>
            </p:sp>
          </p:grpSp>
          <p:grpSp>
            <p:nvGrpSpPr>
              <p:cNvPr id="12" name="Group 24"/>
              <p:cNvGrpSpPr/>
              <p:nvPr/>
            </p:nvGrpSpPr>
            <p:grpSpPr>
              <a:xfrm>
                <a:off x="5217368" y="4844534"/>
                <a:ext cx="3067811" cy="534112"/>
                <a:chOff x="3733800" y="1981200"/>
                <a:chExt cx="3067811" cy="534112"/>
              </a:xfrm>
            </p:grpSpPr>
            <p:sp>
              <p:nvSpPr>
                <p:cNvPr id="20" name="Oval 25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200"/>
                </a:p>
              </p:txBody>
            </p:sp>
            <p:sp>
              <p:nvSpPr>
                <p:cNvPr id="21" name="TextBox 26"/>
                <p:cNvSpPr txBox="1"/>
                <p:nvPr/>
              </p:nvSpPr>
              <p:spPr>
                <a:xfrm>
                  <a:off x="3962400" y="1981202"/>
                  <a:ext cx="2839211" cy="534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 smtClean="0"/>
                    <a:t>George H. W. Bush</a:t>
                  </a:r>
                  <a:endParaRPr lang="en-US" sz="1200" dirty="0"/>
                </a:p>
              </p:txBody>
            </p:sp>
          </p:grpSp>
          <p:cxnSp>
            <p:nvCxnSpPr>
              <p:cNvPr id="13" name="Straight Connector 28"/>
              <p:cNvCxnSpPr>
                <a:stCxn id="24" idx="1"/>
              </p:cNvCxnSpPr>
              <p:nvPr/>
            </p:nvCxnSpPr>
            <p:spPr>
              <a:xfrm rot="16200000" flipV="1">
                <a:off x="1860329" y="4315374"/>
                <a:ext cx="652327" cy="973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29"/>
              <p:cNvCxnSpPr>
                <a:endCxn id="22" idx="5"/>
              </p:cNvCxnSpPr>
              <p:nvPr/>
            </p:nvCxnSpPr>
            <p:spPr>
              <a:xfrm rot="10800000">
                <a:off x="4158826" y="3711945"/>
                <a:ext cx="1210943" cy="11325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32"/>
              <p:cNvCxnSpPr>
                <a:endCxn id="24" idx="5"/>
              </p:cNvCxnSpPr>
              <p:nvPr/>
            </p:nvCxnSpPr>
            <p:spPr>
              <a:xfrm rot="10800000">
                <a:off x="2450708" y="4905753"/>
                <a:ext cx="2766663" cy="911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/>
              <p:cNvCxnSpPr>
                <a:stCxn id="30" idx="4"/>
                <a:endCxn id="22" idx="0"/>
              </p:cNvCxnSpPr>
              <p:nvPr/>
            </p:nvCxnSpPr>
            <p:spPr>
              <a:xfrm rot="16200000" flipH="1">
                <a:off x="3484990" y="2885707"/>
                <a:ext cx="717317" cy="4148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9"/>
              <p:cNvCxnSpPr>
                <a:endCxn id="22" idx="2"/>
              </p:cNvCxnSpPr>
              <p:nvPr/>
            </p:nvCxnSpPr>
            <p:spPr>
              <a:xfrm flipV="1">
                <a:off x="2245567" y="3604181"/>
                <a:ext cx="1653095" cy="173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5"/>
              <p:cNvCxnSpPr>
                <a:stCxn id="30" idx="0"/>
                <a:endCxn id="28" idx="3"/>
              </p:cNvCxnSpPr>
              <p:nvPr/>
            </p:nvCxnSpPr>
            <p:spPr>
              <a:xfrm rot="5400000" flipH="1" flipV="1">
                <a:off x="4024525" y="1632427"/>
                <a:ext cx="408947" cy="11855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8"/>
              <p:cNvCxnSpPr/>
              <p:nvPr/>
            </p:nvCxnSpPr>
            <p:spPr>
              <a:xfrm rot="16200000" flipH="1">
                <a:off x="3350468" y="2977633"/>
                <a:ext cx="806637" cy="3016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자유형 31"/>
            <p:cNvSpPr/>
            <p:nvPr/>
          </p:nvSpPr>
          <p:spPr>
            <a:xfrm>
              <a:off x="7841954" y="1916832"/>
              <a:ext cx="1116459" cy="1080120"/>
            </a:xfrm>
            <a:custGeom>
              <a:avLst/>
              <a:gdLst>
                <a:gd name="connsiteX0" fmla="*/ 0 w 693351"/>
                <a:gd name="connsiteY0" fmla="*/ 0 h 2055340"/>
                <a:gd name="connsiteX1" fmla="*/ 659027 w 693351"/>
                <a:gd name="connsiteY1" fmla="*/ 1622854 h 2055340"/>
                <a:gd name="connsiteX2" fmla="*/ 205945 w 693351"/>
                <a:gd name="connsiteY2" fmla="*/ 2018270 h 2055340"/>
                <a:gd name="connsiteX3" fmla="*/ 107091 w 693351"/>
                <a:gd name="connsiteY3" fmla="*/ 1845276 h 2055340"/>
                <a:gd name="connsiteX0" fmla="*/ 0 w 1078775"/>
                <a:gd name="connsiteY0" fmla="*/ 0 h 2217251"/>
                <a:gd name="connsiteX1" fmla="*/ 1044451 w 1078775"/>
                <a:gd name="connsiteY1" fmla="*/ 651387 h 2217251"/>
                <a:gd name="connsiteX2" fmla="*/ 205945 w 1078775"/>
                <a:gd name="connsiteY2" fmla="*/ 2018270 h 2217251"/>
                <a:gd name="connsiteX3" fmla="*/ 107091 w 1078775"/>
                <a:gd name="connsiteY3" fmla="*/ 1845276 h 2217251"/>
                <a:gd name="connsiteX0" fmla="*/ 0 w 1078775"/>
                <a:gd name="connsiteY0" fmla="*/ 0 h 2217251"/>
                <a:gd name="connsiteX1" fmla="*/ 1044451 w 1078775"/>
                <a:gd name="connsiteY1" fmla="*/ 651387 h 2217251"/>
                <a:gd name="connsiteX2" fmla="*/ 205945 w 1078775"/>
                <a:gd name="connsiteY2" fmla="*/ 2018270 h 2217251"/>
                <a:gd name="connsiteX3" fmla="*/ 107091 w 1078775"/>
                <a:gd name="connsiteY3" fmla="*/ 1845276 h 2217251"/>
                <a:gd name="connsiteX0" fmla="*/ 0 w 1078775"/>
                <a:gd name="connsiteY0" fmla="*/ 0 h 2018270"/>
                <a:gd name="connsiteX1" fmla="*/ 1044451 w 1078775"/>
                <a:gd name="connsiteY1" fmla="*/ 651387 h 2018270"/>
                <a:gd name="connsiteX2" fmla="*/ 205945 w 1078775"/>
                <a:gd name="connsiteY2" fmla="*/ 2018270 h 2018270"/>
                <a:gd name="connsiteX0" fmla="*/ 0 w 1050508"/>
                <a:gd name="connsiteY0" fmla="*/ 0 h 1659499"/>
                <a:gd name="connsiteX1" fmla="*/ 1044451 w 1050508"/>
                <a:gd name="connsiteY1" fmla="*/ 651387 h 1659499"/>
                <a:gd name="connsiteX2" fmla="*/ 36339 w 1050508"/>
                <a:gd name="connsiteY2" fmla="*/ 1659499 h 1659499"/>
                <a:gd name="connsiteX0" fmla="*/ 0 w 1050508"/>
                <a:gd name="connsiteY0" fmla="*/ 0 h 1659499"/>
                <a:gd name="connsiteX1" fmla="*/ 1044451 w 1050508"/>
                <a:gd name="connsiteY1" fmla="*/ 651387 h 1659499"/>
                <a:gd name="connsiteX2" fmla="*/ 36339 w 1050508"/>
                <a:gd name="connsiteY2" fmla="*/ 1659499 h 1659499"/>
                <a:gd name="connsiteX0" fmla="*/ 0 w 1266532"/>
                <a:gd name="connsiteY0" fmla="*/ 0 h 1659499"/>
                <a:gd name="connsiteX1" fmla="*/ 1260475 w 1266532"/>
                <a:gd name="connsiteY1" fmla="*/ 723396 h 1659499"/>
                <a:gd name="connsiteX2" fmla="*/ 36339 w 1266532"/>
                <a:gd name="connsiteY2" fmla="*/ 1659499 h 1659499"/>
                <a:gd name="connsiteX0" fmla="*/ 0 w 1266532"/>
                <a:gd name="connsiteY0" fmla="*/ 0 h 1659499"/>
                <a:gd name="connsiteX1" fmla="*/ 1260475 w 1266532"/>
                <a:gd name="connsiteY1" fmla="*/ 723396 h 1659499"/>
                <a:gd name="connsiteX2" fmla="*/ 36339 w 1266532"/>
                <a:gd name="connsiteY2" fmla="*/ 1659499 h 1659499"/>
                <a:gd name="connsiteX0" fmla="*/ 0 w 1266532"/>
                <a:gd name="connsiteY0" fmla="*/ 0 h 1659499"/>
                <a:gd name="connsiteX1" fmla="*/ 1260475 w 1266532"/>
                <a:gd name="connsiteY1" fmla="*/ 723396 h 1659499"/>
                <a:gd name="connsiteX2" fmla="*/ 36339 w 1266532"/>
                <a:gd name="connsiteY2" fmla="*/ 1659499 h 1659499"/>
                <a:gd name="connsiteX0" fmla="*/ 0 w 1266532"/>
                <a:gd name="connsiteY0" fmla="*/ 0 h 1659499"/>
                <a:gd name="connsiteX1" fmla="*/ 1260475 w 1266532"/>
                <a:gd name="connsiteY1" fmla="*/ 723396 h 1659499"/>
                <a:gd name="connsiteX2" fmla="*/ 36339 w 1266532"/>
                <a:gd name="connsiteY2" fmla="*/ 1659499 h 1659499"/>
                <a:gd name="connsiteX0" fmla="*/ 138071 w 1404491"/>
                <a:gd name="connsiteY0" fmla="*/ 0 h 1659499"/>
                <a:gd name="connsiteX1" fmla="*/ 210079 w 1404491"/>
                <a:gd name="connsiteY1" fmla="*/ 360040 h 1659499"/>
                <a:gd name="connsiteX2" fmla="*/ 1398546 w 1404491"/>
                <a:gd name="connsiteY2" fmla="*/ 723396 h 1659499"/>
                <a:gd name="connsiteX3" fmla="*/ 174410 w 1404491"/>
                <a:gd name="connsiteY3" fmla="*/ 1659499 h 1659499"/>
                <a:gd name="connsiteX0" fmla="*/ 0 w 1260475"/>
                <a:gd name="connsiteY0" fmla="*/ 0 h 1659499"/>
                <a:gd name="connsiteX1" fmla="*/ 1260475 w 1260475"/>
                <a:gd name="connsiteY1" fmla="*/ 723396 h 1659499"/>
                <a:gd name="connsiteX2" fmla="*/ 36339 w 1260475"/>
                <a:gd name="connsiteY2" fmla="*/ 1659499 h 1659499"/>
                <a:gd name="connsiteX0" fmla="*/ 0 w 1260474"/>
                <a:gd name="connsiteY0" fmla="*/ 0 h 1227451"/>
                <a:gd name="connsiteX1" fmla="*/ 1260474 w 1260474"/>
                <a:gd name="connsiteY1" fmla="*/ 291348 h 1227451"/>
                <a:gd name="connsiteX2" fmla="*/ 36338 w 1260474"/>
                <a:gd name="connsiteY2" fmla="*/ 1227451 h 1227451"/>
                <a:gd name="connsiteX0" fmla="*/ 0 w 1260474"/>
                <a:gd name="connsiteY0" fmla="*/ 0 h 1227451"/>
                <a:gd name="connsiteX1" fmla="*/ 1260474 w 1260474"/>
                <a:gd name="connsiteY1" fmla="*/ 291348 h 1227451"/>
                <a:gd name="connsiteX2" fmla="*/ 36338 w 1260474"/>
                <a:gd name="connsiteY2" fmla="*/ 1227451 h 1227451"/>
                <a:gd name="connsiteX0" fmla="*/ 0 w 1260474"/>
                <a:gd name="connsiteY0" fmla="*/ 0 h 1080120"/>
                <a:gd name="connsiteX1" fmla="*/ 1260474 w 1260474"/>
                <a:gd name="connsiteY1" fmla="*/ 291348 h 1080120"/>
                <a:gd name="connsiteX2" fmla="*/ 144015 w 1260474"/>
                <a:gd name="connsiteY2" fmla="*/ 1080120 h 1080120"/>
                <a:gd name="connsiteX0" fmla="*/ 114422 w 1116459"/>
                <a:gd name="connsiteY0" fmla="*/ 0 h 1080120"/>
                <a:gd name="connsiteX1" fmla="*/ 1116459 w 1116459"/>
                <a:gd name="connsiteY1" fmla="*/ 291348 h 1080120"/>
                <a:gd name="connsiteX2" fmla="*/ 0 w 1116459"/>
                <a:gd name="connsiteY2" fmla="*/ 108012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6459" h="1080120">
                  <a:moveTo>
                    <a:pt x="114422" y="0"/>
                  </a:moveTo>
                  <a:cubicBezTo>
                    <a:pt x="414025" y="64204"/>
                    <a:pt x="1110403" y="14765"/>
                    <a:pt x="1116459" y="291348"/>
                  </a:cubicBezTo>
                  <a:cubicBezTo>
                    <a:pt x="1110514" y="507924"/>
                    <a:pt x="887176" y="815795"/>
                    <a:pt x="0" y="1080120"/>
                  </a:cubicBezTo>
                </a:path>
              </a:pathLst>
            </a:custGeom>
            <a:ln>
              <a:headEnd type="arrow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82644" y="1772816"/>
              <a:ext cx="8056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Different!</a:t>
              </a:r>
              <a:endParaRPr lang="ko-KR" alt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Two Types of Evidence in Action</a:t>
            </a:r>
            <a:endParaRPr lang="zh-CN" alt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762000" y="1828800"/>
            <a:ext cx="7620000" cy="4648200"/>
            <a:chOff x="762000" y="1828800"/>
            <a:chExt cx="7620000" cy="46482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0" y="2057400"/>
              <a:ext cx="7620000" cy="44196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295400" y="1828800"/>
              <a:ext cx="3048000" cy="38100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Instance Pair Space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1676400" y="2743200"/>
            <a:ext cx="4343400" cy="2895600"/>
            <a:chOff x="2209800" y="2895600"/>
            <a:chExt cx="4343400" cy="2895600"/>
          </a:xfrm>
        </p:grpSpPr>
        <p:sp>
          <p:nvSpPr>
            <p:cNvPr id="21" name="Rounded Rectangle 20"/>
            <p:cNvSpPr/>
            <p:nvPr/>
          </p:nvSpPr>
          <p:spPr>
            <a:xfrm>
              <a:off x="2209800" y="2971800"/>
              <a:ext cx="4343400" cy="28194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38400" y="2895600"/>
              <a:ext cx="3124200" cy="38100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Correct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Matching Pairs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1524000" y="4038600"/>
            <a:ext cx="2362200" cy="2057400"/>
          </a:xfrm>
          <a:prstGeom prst="ellipse">
            <a:avLst/>
          </a:prstGeom>
          <a:solidFill>
            <a:srgbClr val="8DD9E3">
              <a:alpha val="30196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[Evidence]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Wikilinks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15816" y="3068960"/>
            <a:ext cx="4536504" cy="3024336"/>
          </a:xfrm>
          <a:prstGeom prst="ellipse">
            <a:avLst/>
          </a:prstGeom>
          <a:solidFill>
            <a:srgbClr val="8DD9E3">
              <a:alpha val="30196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[Evidence]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String Similarity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87624" y="2924944"/>
            <a:ext cx="2492896" cy="1960984"/>
          </a:xfrm>
          <a:prstGeom prst="ellipse">
            <a:avLst/>
          </a:prstGeom>
          <a:solidFill>
            <a:srgbClr val="8DD9E3">
              <a:alpha val="30196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[Evidence]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Wikipedia Redirect Page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48200" y="2514600"/>
            <a:ext cx="2362200" cy="1447800"/>
          </a:xfrm>
          <a:prstGeom prst="ellipse">
            <a:avLst/>
          </a:prstGeom>
          <a:solidFill>
            <a:srgbClr val="8DD9E3">
              <a:alpha val="30196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[Evidence]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Wikipedia Disambiguation Page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48400" y="3276600"/>
            <a:ext cx="1828800" cy="1295400"/>
          </a:xfrm>
          <a:prstGeom prst="ellipse">
            <a:avLst/>
          </a:prstGeom>
          <a:solidFill>
            <a:srgbClr val="CC0000">
              <a:alpha val="30196"/>
            </a:srgbClr>
          </a:solidFill>
          <a:ln w="25400" cap="flat" cmpd="sng" algn="ctr">
            <a:solidFill>
              <a:srgbClr val="C050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Negative Evidence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940151" y="4653136"/>
            <a:ext cx="2426445" cy="1799456"/>
          </a:xfrm>
          <a:prstGeom prst="ellipse">
            <a:avLst/>
          </a:prstGeom>
          <a:solidFill>
            <a:srgbClr val="CC0000">
              <a:alpha val="30196"/>
            </a:srgbClr>
          </a:solidFill>
          <a:ln w="25400" cap="flat" cmpd="sng" algn="ctr">
            <a:solidFill>
              <a:srgbClr val="C050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Negative Evidence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7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Scalability Issue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Large number of entities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Simple string similarity (</a:t>
            </a:r>
            <a:r>
              <a:rPr lang="en-US" altLang="ko-KR" dirty="0" err="1" smtClean="0"/>
              <a:t>Jaro</a:t>
            </a:r>
            <a:r>
              <a:rPr lang="en-US" altLang="ko-KR" dirty="0" smtClean="0"/>
              <a:t>-Winkler) implemented in C# can process 100K pairs in one second</a:t>
            </a:r>
          </a:p>
          <a:p>
            <a:pPr>
              <a:buFont typeface="Wingdings"/>
              <a:buChar char="è"/>
            </a:pPr>
            <a:r>
              <a:rPr lang="en-US" altLang="ko-KR" dirty="0" smtClean="0"/>
              <a:t>More than 60 years for all pairs!</a:t>
            </a:r>
          </a:p>
          <a:p>
            <a:endParaRPr lang="en-US" altLang="ko-KR" dirty="0" smtClean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43271"/>
              </p:ext>
            </p:extLst>
          </p:nvPr>
        </p:nvGraphicFramePr>
        <p:xfrm>
          <a:off x="827584" y="2204864"/>
          <a:ext cx="7776864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247"/>
                <a:gridCol w="1656184"/>
                <a:gridCol w="1584176"/>
                <a:gridCol w="2304257"/>
              </a:tblGrid>
              <a:tr h="232792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Freebase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Probase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Freebase * </a:t>
                      </a:r>
                      <a:r>
                        <a:rPr lang="en-US" altLang="ko-KR" sz="1400" dirty="0" err="1" smtClean="0"/>
                        <a:t>Probase</a:t>
                      </a:r>
                      <a:endParaRPr lang="ko-KR" altLang="en-US" sz="1400" dirty="0"/>
                    </a:p>
                  </a:txBody>
                  <a:tcPr/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# of concepts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12.7 thousand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/>
                        <a:t>2 million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 smtClean="0"/>
                        <a:t>25.4</a:t>
                      </a:r>
                      <a:r>
                        <a:rPr lang="en-US" altLang="ko-KR" sz="1400" b="0" baseline="0" dirty="0" smtClean="0"/>
                        <a:t> * 10</a:t>
                      </a:r>
                      <a:r>
                        <a:rPr lang="en-US" altLang="ko-KR" sz="1400" b="0" baseline="30000" dirty="0" smtClean="0"/>
                        <a:t>9</a:t>
                      </a:r>
                      <a:endParaRPr lang="ko-KR" altLang="en-US" sz="1400" b="0" baseline="30000" dirty="0"/>
                    </a:p>
                  </a:txBody>
                  <a:tcPr/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# of</a:t>
                      </a:r>
                      <a:r>
                        <a:rPr lang="en-US" altLang="ko-KR" sz="1400" baseline="0" dirty="0" smtClean="0"/>
                        <a:t> entities (instances)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13 million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16 million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208 * 10</a:t>
                      </a:r>
                      <a:r>
                        <a:rPr lang="en-US" altLang="ko-KR" sz="1400" baseline="30000" dirty="0" smtClean="0"/>
                        <a:t>12</a:t>
                      </a:r>
                      <a:endParaRPr lang="ko-KR" altLang="en-US" sz="1400" baseline="30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Scalability Issue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i="1" dirty="0" smtClean="0">
                <a:sym typeface="Wingdings" pitchFamily="2" charset="2"/>
              </a:rPr>
              <a:t>‘</a:t>
            </a:r>
            <a:r>
              <a:rPr lang="en-US" altLang="ko-KR" i="1" dirty="0" smtClean="0"/>
              <a:t>Birds of a Feather’ </a:t>
            </a:r>
            <a:r>
              <a:rPr lang="en-US" altLang="ko-KR" dirty="0" smtClean="0"/>
              <a:t>Principle</a:t>
            </a:r>
          </a:p>
          <a:p>
            <a:pPr lvl="1"/>
            <a:r>
              <a:rPr lang="en-US" altLang="ko-KR" dirty="0"/>
              <a:t>Michael Jordan </a:t>
            </a:r>
            <a:r>
              <a:rPr lang="en-US" altLang="ko-KR" i="1" dirty="0" smtClean="0"/>
              <a:t>the professor </a:t>
            </a:r>
            <a:r>
              <a:rPr lang="en-US" altLang="ko-KR" dirty="0" smtClean="0"/>
              <a:t>- Michael Jordan </a:t>
            </a:r>
            <a:r>
              <a:rPr lang="en-US" altLang="ko-KR" i="1" dirty="0" smtClean="0"/>
              <a:t>the basketball player</a:t>
            </a:r>
          </a:p>
          <a:p>
            <a:pPr lvl="2"/>
            <a:r>
              <a:rPr lang="en-US" altLang="ko-KR" dirty="0" smtClean="0"/>
              <a:t>may have only few friends in common</a:t>
            </a:r>
          </a:p>
          <a:p>
            <a:pPr lvl="1"/>
            <a:r>
              <a:rPr lang="en-US" altLang="ko-KR" dirty="0" smtClean="0"/>
              <a:t>We only need to compare instances in a pair of related concepts; </a:t>
            </a:r>
          </a:p>
          <a:p>
            <a:pPr lvl="2"/>
            <a:r>
              <a:rPr lang="en-US" altLang="ko-KR" dirty="0" smtClean="0"/>
              <a:t>High # of overlapping instances</a:t>
            </a:r>
          </a:p>
          <a:p>
            <a:pPr lvl="2"/>
            <a:r>
              <a:rPr lang="en-US" altLang="ko-KR" dirty="0" smtClean="0"/>
              <a:t>High # of shared attributes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4932040" y="4077072"/>
            <a:ext cx="4592448" cy="2780928"/>
            <a:chOff x="4716016" y="4230216"/>
            <a:chExt cx="4592448" cy="2780928"/>
          </a:xfrm>
        </p:grpSpPr>
        <p:sp>
          <p:nvSpPr>
            <p:cNvPr id="4" name="타원 3"/>
            <p:cNvSpPr/>
            <p:nvPr/>
          </p:nvSpPr>
          <p:spPr>
            <a:xfrm>
              <a:off x="6588224" y="4230216"/>
              <a:ext cx="2720240" cy="163792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Computer Scientists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타원 4"/>
            <p:cNvSpPr/>
            <p:nvPr/>
          </p:nvSpPr>
          <p:spPr>
            <a:xfrm>
              <a:off x="4716016" y="5004048"/>
              <a:ext cx="2720240" cy="16379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Basketball players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5292080" y="5373216"/>
              <a:ext cx="2720240" cy="16379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Athletes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With a Pair of Concepts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2400" dirty="0" smtClean="0"/>
              <a:t>Building a graph of entities</a:t>
            </a:r>
          </a:p>
          <a:p>
            <a:pPr lvl="1"/>
            <a:r>
              <a:rPr lang="en-US" altLang="ko-KR" sz="1800" dirty="0" smtClean="0"/>
              <a:t>Quantifying positive evidence for edge weight</a:t>
            </a:r>
          </a:p>
          <a:p>
            <a:pPr lvl="1"/>
            <a:r>
              <a:rPr lang="en-US" altLang="ko-KR" sz="1800" dirty="0" smtClean="0"/>
              <a:t>Noisy-or model</a:t>
            </a:r>
          </a:p>
          <a:p>
            <a:pPr lvl="2"/>
            <a:r>
              <a:rPr lang="en-US" altLang="ko-KR" sz="1800" dirty="0" smtClean="0"/>
              <a:t> </a:t>
            </a:r>
          </a:p>
          <a:p>
            <a:pPr lvl="2"/>
            <a:r>
              <a:rPr lang="en-US" altLang="ko-KR" sz="1600" dirty="0" smtClean="0"/>
              <a:t>Using All kinds of positive evidence including string similarity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959" y="2691862"/>
            <a:ext cx="3312368" cy="4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2171433" y="3590225"/>
            <a:ext cx="4056751" cy="2215039"/>
            <a:chOff x="2093168" y="1263134"/>
            <a:chExt cx="7322240" cy="3998038"/>
          </a:xfrm>
        </p:grpSpPr>
        <p:grpSp>
          <p:nvGrpSpPr>
            <p:cNvPr id="6" name="그룹 47"/>
            <p:cNvGrpSpPr/>
            <p:nvPr/>
          </p:nvGrpSpPr>
          <p:grpSpPr>
            <a:xfrm>
              <a:off x="2093168" y="1263134"/>
              <a:ext cx="7322240" cy="3998038"/>
              <a:chOff x="2093168" y="1263134"/>
              <a:chExt cx="7322240" cy="3998038"/>
            </a:xfrm>
          </p:grpSpPr>
          <p:grpSp>
            <p:nvGrpSpPr>
              <p:cNvPr id="16" name="Group 5"/>
              <p:cNvGrpSpPr/>
              <p:nvPr/>
            </p:nvGrpSpPr>
            <p:grpSpPr>
              <a:xfrm>
                <a:off x="3463090" y="1653047"/>
                <a:ext cx="2287678" cy="483927"/>
                <a:chOff x="3579722" y="1913913"/>
                <a:chExt cx="2287678" cy="483927"/>
              </a:xfrm>
            </p:grpSpPr>
            <p:sp>
              <p:nvSpPr>
                <p:cNvPr id="44" name="Oval 3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45" name="TextBox 4"/>
                <p:cNvSpPr txBox="1"/>
                <p:nvPr/>
              </p:nvSpPr>
              <p:spPr>
                <a:xfrm>
                  <a:off x="3962401" y="1981200"/>
                  <a:ext cx="1904999" cy="416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George W. Bush</a:t>
                  </a:r>
                  <a:endParaRPr lang="en-US" sz="900" dirty="0"/>
                </a:p>
              </p:txBody>
            </p:sp>
            <p:sp>
              <p:nvSpPr>
                <p:cNvPr id="60" name="Oval 3"/>
                <p:cNvSpPr/>
                <p:nvPr/>
              </p:nvSpPr>
              <p:spPr>
                <a:xfrm>
                  <a:off x="3579722" y="1913913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</p:grpSp>
          <p:grpSp>
            <p:nvGrpSpPr>
              <p:cNvPr id="17" name="Group 6"/>
              <p:cNvGrpSpPr/>
              <p:nvPr/>
            </p:nvGrpSpPr>
            <p:grpSpPr>
              <a:xfrm>
                <a:off x="5750768" y="1263134"/>
                <a:ext cx="2133600" cy="416640"/>
                <a:chOff x="3733800" y="1981200"/>
                <a:chExt cx="2133600" cy="416640"/>
              </a:xfrm>
            </p:grpSpPr>
            <p:sp>
              <p:nvSpPr>
                <p:cNvPr id="42" name="Oval 7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43" name="TextBox 8"/>
                <p:cNvSpPr txBox="1"/>
                <p:nvPr/>
              </p:nvSpPr>
              <p:spPr>
                <a:xfrm>
                  <a:off x="3962401" y="1981200"/>
                  <a:ext cx="1904999" cy="416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err="1" smtClean="0"/>
                    <a:t>Dubya</a:t>
                  </a:r>
                  <a:endParaRPr lang="en-US" sz="900" dirty="0"/>
                </a:p>
              </p:txBody>
            </p:sp>
          </p:grpSp>
          <p:grpSp>
            <p:nvGrpSpPr>
              <p:cNvPr id="18" name="Group 15"/>
              <p:cNvGrpSpPr/>
              <p:nvPr/>
            </p:nvGrpSpPr>
            <p:grpSpPr>
              <a:xfrm>
                <a:off x="2093168" y="3777734"/>
                <a:ext cx="2133600" cy="416640"/>
                <a:chOff x="3733800" y="1981200"/>
                <a:chExt cx="2133600" cy="416640"/>
              </a:xfrm>
            </p:grpSpPr>
            <p:sp>
              <p:nvSpPr>
                <p:cNvPr id="40" name="Oval 16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41" name="TextBox 17"/>
                <p:cNvSpPr txBox="1"/>
                <p:nvPr/>
              </p:nvSpPr>
              <p:spPr>
                <a:xfrm>
                  <a:off x="3962401" y="1981200"/>
                  <a:ext cx="1904999" cy="416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Bush</a:t>
                  </a:r>
                  <a:endParaRPr lang="en-US" sz="900" dirty="0"/>
                </a:p>
              </p:txBody>
            </p:sp>
          </p:grpSp>
          <p:grpSp>
            <p:nvGrpSpPr>
              <p:cNvPr id="20" name="Group 21"/>
              <p:cNvGrpSpPr/>
              <p:nvPr/>
            </p:nvGrpSpPr>
            <p:grpSpPr>
              <a:xfrm>
                <a:off x="4988768" y="3168134"/>
                <a:ext cx="2133600" cy="416641"/>
                <a:chOff x="3733800" y="1981200"/>
                <a:chExt cx="2133600" cy="416641"/>
              </a:xfrm>
            </p:grpSpPr>
            <p:sp>
              <p:nvSpPr>
                <p:cNvPr id="36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37" name="TextBox 23"/>
                <p:cNvSpPr txBox="1"/>
                <p:nvPr/>
              </p:nvSpPr>
              <p:spPr>
                <a:xfrm>
                  <a:off x="3962401" y="1981200"/>
                  <a:ext cx="1904999" cy="41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President Bush</a:t>
                  </a:r>
                  <a:endParaRPr lang="en-US" sz="900" dirty="0"/>
                </a:p>
              </p:txBody>
            </p:sp>
          </p:grpSp>
          <p:grpSp>
            <p:nvGrpSpPr>
              <p:cNvPr id="21" name="Group 24"/>
              <p:cNvGrpSpPr/>
              <p:nvPr/>
            </p:nvGrpSpPr>
            <p:grpSpPr>
              <a:xfrm>
                <a:off x="5217368" y="4844532"/>
                <a:ext cx="2362200" cy="416640"/>
                <a:chOff x="3733800" y="1981198"/>
                <a:chExt cx="2362200" cy="416640"/>
              </a:xfrm>
            </p:grpSpPr>
            <p:sp>
              <p:nvSpPr>
                <p:cNvPr id="34" name="Oval 25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35" name="TextBox 26"/>
                <p:cNvSpPr txBox="1"/>
                <p:nvPr/>
              </p:nvSpPr>
              <p:spPr>
                <a:xfrm>
                  <a:off x="3962401" y="1981198"/>
                  <a:ext cx="2133599" cy="416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George H. W. Bush</a:t>
                  </a:r>
                  <a:endParaRPr lang="en-US" sz="900" dirty="0"/>
                </a:p>
              </p:txBody>
            </p:sp>
          </p:grpSp>
          <p:cxnSp>
            <p:nvCxnSpPr>
              <p:cNvPr id="23" name="Straight Connector 29"/>
              <p:cNvCxnSpPr/>
              <p:nvPr/>
            </p:nvCxnSpPr>
            <p:spPr>
              <a:xfrm rot="16200000" flipV="1">
                <a:off x="4569668" y="4044434"/>
                <a:ext cx="137160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46"/>
              <p:cNvCxnSpPr/>
              <p:nvPr/>
            </p:nvCxnSpPr>
            <p:spPr>
              <a:xfrm rot="16200000" flipH="1">
                <a:off x="3883868" y="1910834"/>
                <a:ext cx="1143000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49"/>
              <p:cNvCxnSpPr/>
              <p:nvPr/>
            </p:nvCxnSpPr>
            <p:spPr>
              <a:xfrm rot="5400000" flipH="1" flipV="1">
                <a:off x="3388568" y="2177534"/>
                <a:ext cx="45720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/>
              <p:cNvCxnSpPr/>
              <p:nvPr/>
            </p:nvCxnSpPr>
            <p:spPr>
              <a:xfrm rot="5400000" flipH="1" flipV="1">
                <a:off x="4607768" y="577334"/>
                <a:ext cx="304800" cy="1981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/>
              <p:cNvCxnSpPr/>
              <p:nvPr/>
            </p:nvCxnSpPr>
            <p:spPr>
              <a:xfrm rot="16200000" flipH="1">
                <a:off x="3350468" y="2977633"/>
                <a:ext cx="806637" cy="3016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3"/>
              <p:cNvCxnSpPr>
                <a:stCxn id="44" idx="3"/>
              </p:cNvCxnSpPr>
              <p:nvPr/>
            </p:nvCxnSpPr>
            <p:spPr>
              <a:xfrm rot="5400000">
                <a:off x="2055069" y="2170997"/>
                <a:ext cx="1797237" cy="1416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1"/>
              <p:cNvGrpSpPr/>
              <p:nvPr/>
            </p:nvGrpSpPr>
            <p:grpSpPr>
              <a:xfrm>
                <a:off x="6322451" y="2348878"/>
                <a:ext cx="3092957" cy="2163531"/>
                <a:chOff x="3612043" y="1981198"/>
                <a:chExt cx="3092957" cy="2163531"/>
              </a:xfrm>
            </p:grpSpPr>
            <p:sp>
              <p:nvSpPr>
                <p:cNvPr id="32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33" name="TextBox 23"/>
                <p:cNvSpPr txBox="1"/>
                <p:nvPr/>
              </p:nvSpPr>
              <p:spPr>
                <a:xfrm>
                  <a:off x="3962401" y="1981198"/>
                  <a:ext cx="2183159" cy="666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President Bill Clinton</a:t>
                  </a:r>
                  <a:endParaRPr lang="en-US" sz="900" dirty="0"/>
                </a:p>
              </p:txBody>
            </p:sp>
            <p:sp>
              <p:nvSpPr>
                <p:cNvPr id="49" name="Oval 22"/>
                <p:cNvSpPr/>
                <p:nvPr/>
              </p:nvSpPr>
              <p:spPr>
                <a:xfrm>
                  <a:off x="3612043" y="3728088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50" name="TextBox 23"/>
                <p:cNvSpPr txBox="1"/>
                <p:nvPr/>
              </p:nvSpPr>
              <p:spPr>
                <a:xfrm>
                  <a:off x="3840644" y="3728088"/>
                  <a:ext cx="2183159" cy="41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Hillary Clinton</a:t>
                  </a:r>
                  <a:endParaRPr lang="en-US" sz="900" dirty="0"/>
                </a:p>
              </p:txBody>
            </p:sp>
            <p:sp>
              <p:nvSpPr>
                <p:cNvPr id="51" name="Oval 22"/>
                <p:cNvSpPr/>
                <p:nvPr/>
              </p:nvSpPr>
              <p:spPr>
                <a:xfrm>
                  <a:off x="4293239" y="2845019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52" name="TextBox 23"/>
                <p:cNvSpPr txBox="1"/>
                <p:nvPr/>
              </p:nvSpPr>
              <p:spPr>
                <a:xfrm>
                  <a:off x="4521840" y="2845019"/>
                  <a:ext cx="2183160" cy="41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Bill Clinton</a:t>
                  </a:r>
                  <a:endParaRPr lang="en-US" sz="900" dirty="0"/>
                </a:p>
              </p:txBody>
            </p:sp>
          </p:grpSp>
          <p:cxnSp>
            <p:nvCxnSpPr>
              <p:cNvPr id="31" name="Straight Connector 46"/>
              <p:cNvCxnSpPr>
                <a:stCxn id="36" idx="7"/>
                <a:endCxn id="32" idx="3"/>
              </p:cNvCxnSpPr>
              <p:nvPr/>
            </p:nvCxnSpPr>
            <p:spPr>
              <a:xfrm rot="5400000" flipH="1" flipV="1">
                <a:off x="5567024" y="2290950"/>
                <a:ext cx="603728" cy="12399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46"/>
              <p:cNvCxnSpPr>
                <a:stCxn id="51" idx="0"/>
                <a:endCxn id="33" idx="1"/>
              </p:cNvCxnSpPr>
              <p:nvPr/>
            </p:nvCxnSpPr>
            <p:spPr>
              <a:xfrm rot="16200000" flipV="1">
                <a:off x="6649175" y="2705824"/>
                <a:ext cx="530508" cy="4832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46"/>
              <p:cNvCxnSpPr>
                <a:stCxn id="49" idx="0"/>
                <a:endCxn id="51" idx="4"/>
              </p:cNvCxnSpPr>
              <p:nvPr/>
            </p:nvCxnSpPr>
            <p:spPr>
              <a:xfrm rot="5400000" flipH="1" flipV="1">
                <a:off x="6526317" y="3466035"/>
                <a:ext cx="578268" cy="6811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4499991" y="1268760"/>
              <a:ext cx="864095" cy="44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0.9</a:t>
              </a:r>
              <a:endParaRPr lang="ko-KR" altLang="en-US" sz="1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0071" y="3861047"/>
              <a:ext cx="864095" cy="44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0.4</a:t>
              </a:r>
              <a:endParaRPr lang="ko-KR" alt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7783" y="2492896"/>
              <a:ext cx="864095" cy="44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0.6</a:t>
              </a:r>
              <a:endParaRPr lang="ko-KR" alt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3848" y="3212976"/>
              <a:ext cx="864095" cy="44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0.6</a:t>
              </a:r>
              <a:endParaRPr lang="ko-KR" alt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7863" y="4149080"/>
              <a:ext cx="864095" cy="44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0.3</a:t>
              </a:r>
              <a:endParaRPr lang="ko-KR" alt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7984" y="2276872"/>
              <a:ext cx="864095" cy="44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0.9</a:t>
              </a:r>
              <a:endParaRPr lang="ko-KR" alt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6136" y="2708920"/>
              <a:ext cx="864095" cy="44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0.6</a:t>
              </a:r>
              <a:endParaRPr lang="ko-KR" altLang="en-US" sz="1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82393" y="2822785"/>
              <a:ext cx="864095" cy="44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0.8</a:t>
              </a:r>
              <a:endParaRPr lang="ko-KR" alt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Multi-</a:t>
            </a:r>
            <a:r>
              <a:rPr lang="en-US" altLang="ko-KR" dirty="0" err="1"/>
              <a:t>Multiway</a:t>
            </a:r>
            <a:r>
              <a:rPr lang="en-US" altLang="ko-KR" dirty="0"/>
              <a:t> Cut </a:t>
            </a:r>
            <a:r>
              <a:rPr lang="en-US" altLang="ko-KR" dirty="0" smtClean="0"/>
              <a:t>Problem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Multi-</a:t>
            </a:r>
            <a:r>
              <a:rPr lang="en-US" altLang="ko-KR" sz="2400" dirty="0" err="1"/>
              <a:t>Multiway</a:t>
            </a:r>
            <a:r>
              <a:rPr lang="en-US" altLang="ko-KR" sz="2400" dirty="0"/>
              <a:t> Cut problem on a graph of entities</a:t>
            </a:r>
          </a:p>
          <a:p>
            <a:pPr lvl="1"/>
            <a:r>
              <a:rPr lang="en-US" altLang="ko-KR" sz="1800" dirty="0"/>
              <a:t>A variant of s-t cut</a:t>
            </a:r>
          </a:p>
          <a:p>
            <a:pPr lvl="1"/>
            <a:r>
              <a:rPr lang="en-US" altLang="ko-KR" sz="1800" dirty="0"/>
              <a:t>No vertices with the same label may belong to one connected component (cluster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lvl="2"/>
            <a:r>
              <a:rPr lang="en-US" altLang="ko-KR" sz="1600" dirty="0"/>
              <a:t>{George W. Bush, President Bill Clinton, George H. W. Bush},</a:t>
            </a:r>
            <a:br>
              <a:rPr lang="en-US" altLang="ko-KR" sz="1600" dirty="0"/>
            </a:br>
            <a:r>
              <a:rPr lang="en-US" altLang="ko-KR" sz="1600" dirty="0"/>
              <a:t>{George W. Bush, Bill Clinton, Hillary Clinton}, …</a:t>
            </a:r>
          </a:p>
          <a:p>
            <a:pPr lvl="1"/>
            <a:r>
              <a:rPr lang="en-US" altLang="zh-CN" sz="1800" dirty="0" smtClean="0"/>
              <a:t>The cost function: </a:t>
            </a:r>
            <a:r>
              <a:rPr lang="en-US" altLang="zh-CN" sz="1800" dirty="0"/>
              <a:t>the sum of removed edge weights</a:t>
            </a:r>
            <a:endParaRPr lang="zh-CN" altLang="en-US" sz="1800" dirty="0"/>
          </a:p>
        </p:txBody>
      </p:sp>
      <p:grpSp>
        <p:nvGrpSpPr>
          <p:cNvPr id="4" name="그룹 3"/>
          <p:cNvGrpSpPr/>
          <p:nvPr/>
        </p:nvGrpSpPr>
        <p:grpSpPr>
          <a:xfrm>
            <a:off x="4932040" y="4319020"/>
            <a:ext cx="3312368" cy="1818900"/>
            <a:chOff x="2093168" y="1263134"/>
            <a:chExt cx="7470023" cy="4101964"/>
          </a:xfrm>
        </p:grpSpPr>
        <p:grpSp>
          <p:nvGrpSpPr>
            <p:cNvPr id="5" name="그룹 47"/>
            <p:cNvGrpSpPr/>
            <p:nvPr/>
          </p:nvGrpSpPr>
          <p:grpSpPr>
            <a:xfrm>
              <a:off x="2093168" y="1263134"/>
              <a:ext cx="7470023" cy="4101964"/>
              <a:chOff x="2093168" y="1263134"/>
              <a:chExt cx="7470023" cy="4101964"/>
            </a:xfrm>
          </p:grpSpPr>
          <p:grpSp>
            <p:nvGrpSpPr>
              <p:cNvPr id="14" name="Group 5"/>
              <p:cNvGrpSpPr/>
              <p:nvPr/>
            </p:nvGrpSpPr>
            <p:grpSpPr>
              <a:xfrm>
                <a:off x="3463090" y="1653047"/>
                <a:ext cx="2689873" cy="587858"/>
                <a:chOff x="3579722" y="1913913"/>
                <a:chExt cx="2689873" cy="587858"/>
              </a:xfrm>
            </p:grpSpPr>
            <p:sp>
              <p:nvSpPr>
                <p:cNvPr id="43" name="Oval 3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44" name="TextBox 4"/>
                <p:cNvSpPr txBox="1"/>
                <p:nvPr/>
              </p:nvSpPr>
              <p:spPr>
                <a:xfrm>
                  <a:off x="3962401" y="1981201"/>
                  <a:ext cx="2307194" cy="5205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George W. Bush</a:t>
                  </a:r>
                  <a:endParaRPr lang="en-US" sz="900" dirty="0"/>
                </a:p>
              </p:txBody>
            </p:sp>
            <p:sp>
              <p:nvSpPr>
                <p:cNvPr id="45" name="Oval 3"/>
                <p:cNvSpPr/>
                <p:nvPr/>
              </p:nvSpPr>
              <p:spPr>
                <a:xfrm>
                  <a:off x="3579722" y="1913913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</p:grpSp>
          <p:grpSp>
            <p:nvGrpSpPr>
              <p:cNvPr id="15" name="Group 6"/>
              <p:cNvGrpSpPr/>
              <p:nvPr/>
            </p:nvGrpSpPr>
            <p:grpSpPr>
              <a:xfrm>
                <a:off x="5750768" y="1263134"/>
                <a:ext cx="2133600" cy="416640"/>
                <a:chOff x="3733800" y="1981200"/>
                <a:chExt cx="2133600" cy="416640"/>
              </a:xfrm>
            </p:grpSpPr>
            <p:sp>
              <p:nvSpPr>
                <p:cNvPr id="41" name="Oval 7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42" name="TextBox 8"/>
                <p:cNvSpPr txBox="1"/>
                <p:nvPr/>
              </p:nvSpPr>
              <p:spPr>
                <a:xfrm>
                  <a:off x="3962401" y="1981200"/>
                  <a:ext cx="1904999" cy="416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err="1" smtClean="0"/>
                    <a:t>Dubya</a:t>
                  </a:r>
                  <a:endParaRPr lang="en-US" sz="900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093168" y="3777734"/>
                <a:ext cx="2133600" cy="416640"/>
                <a:chOff x="3733800" y="1981200"/>
                <a:chExt cx="2133600" cy="416640"/>
              </a:xfrm>
            </p:grpSpPr>
            <p:sp>
              <p:nvSpPr>
                <p:cNvPr id="39" name="Oval 16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40" name="TextBox 17"/>
                <p:cNvSpPr txBox="1"/>
                <p:nvPr/>
              </p:nvSpPr>
              <p:spPr>
                <a:xfrm>
                  <a:off x="3962401" y="1981200"/>
                  <a:ext cx="1904999" cy="416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Bush</a:t>
                  </a:r>
                  <a:endParaRPr lang="en-US" sz="900" dirty="0"/>
                </a:p>
              </p:txBody>
            </p:sp>
          </p:grpSp>
          <p:grpSp>
            <p:nvGrpSpPr>
              <p:cNvPr id="17" name="Group 21"/>
              <p:cNvGrpSpPr/>
              <p:nvPr/>
            </p:nvGrpSpPr>
            <p:grpSpPr>
              <a:xfrm>
                <a:off x="4988768" y="3168134"/>
                <a:ext cx="2133600" cy="416641"/>
                <a:chOff x="3733800" y="1981200"/>
                <a:chExt cx="2133600" cy="416641"/>
              </a:xfrm>
            </p:grpSpPr>
            <p:sp>
              <p:nvSpPr>
                <p:cNvPr id="37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38" name="TextBox 23"/>
                <p:cNvSpPr txBox="1"/>
                <p:nvPr/>
              </p:nvSpPr>
              <p:spPr>
                <a:xfrm>
                  <a:off x="3962401" y="1981200"/>
                  <a:ext cx="1904999" cy="41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President Bush</a:t>
                  </a:r>
                  <a:endParaRPr lang="en-US" sz="900" dirty="0"/>
                </a:p>
              </p:txBody>
            </p:sp>
          </p:grpSp>
          <p:grpSp>
            <p:nvGrpSpPr>
              <p:cNvPr id="18" name="Group 24"/>
              <p:cNvGrpSpPr/>
              <p:nvPr/>
            </p:nvGrpSpPr>
            <p:grpSpPr>
              <a:xfrm>
                <a:off x="5217368" y="4844529"/>
                <a:ext cx="3046689" cy="520569"/>
                <a:chOff x="3733800" y="1981195"/>
                <a:chExt cx="3046689" cy="520569"/>
              </a:xfrm>
            </p:grpSpPr>
            <p:sp>
              <p:nvSpPr>
                <p:cNvPr id="35" name="Oval 25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36" name="TextBox 26"/>
                <p:cNvSpPr txBox="1"/>
                <p:nvPr/>
              </p:nvSpPr>
              <p:spPr>
                <a:xfrm>
                  <a:off x="3962402" y="1981195"/>
                  <a:ext cx="2818087" cy="5205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George H. W. Bush</a:t>
                  </a:r>
                  <a:endParaRPr lang="en-US" sz="900" dirty="0"/>
                </a:p>
              </p:txBody>
            </p:sp>
          </p:grpSp>
          <p:cxnSp>
            <p:nvCxnSpPr>
              <p:cNvPr id="19" name="Straight Connector 29"/>
              <p:cNvCxnSpPr/>
              <p:nvPr/>
            </p:nvCxnSpPr>
            <p:spPr>
              <a:xfrm rot="16200000" flipV="1">
                <a:off x="4569668" y="4044434"/>
                <a:ext cx="137160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6"/>
              <p:cNvCxnSpPr/>
              <p:nvPr/>
            </p:nvCxnSpPr>
            <p:spPr>
              <a:xfrm rot="16200000" flipH="1">
                <a:off x="3883868" y="1910834"/>
                <a:ext cx="1143000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/>
              <p:cNvCxnSpPr/>
              <p:nvPr/>
            </p:nvCxnSpPr>
            <p:spPr>
              <a:xfrm rot="5400000" flipH="1" flipV="1">
                <a:off x="3388568" y="2177534"/>
                <a:ext cx="45720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5"/>
              <p:cNvCxnSpPr/>
              <p:nvPr/>
            </p:nvCxnSpPr>
            <p:spPr>
              <a:xfrm rot="5400000" flipH="1" flipV="1">
                <a:off x="4607768" y="577334"/>
                <a:ext cx="304800" cy="1981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8"/>
              <p:cNvCxnSpPr/>
              <p:nvPr/>
            </p:nvCxnSpPr>
            <p:spPr>
              <a:xfrm rot="16200000" flipH="1">
                <a:off x="3350468" y="2977633"/>
                <a:ext cx="806637" cy="3016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>
                <a:stCxn id="43" idx="3"/>
              </p:cNvCxnSpPr>
              <p:nvPr/>
            </p:nvCxnSpPr>
            <p:spPr>
              <a:xfrm rot="5400000">
                <a:off x="2055069" y="2170997"/>
                <a:ext cx="1797237" cy="1416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21"/>
              <p:cNvGrpSpPr/>
              <p:nvPr/>
            </p:nvGrpSpPr>
            <p:grpSpPr>
              <a:xfrm>
                <a:off x="6322451" y="2348878"/>
                <a:ext cx="3240740" cy="2163531"/>
                <a:chOff x="3612043" y="1981198"/>
                <a:chExt cx="3240740" cy="2163531"/>
              </a:xfrm>
            </p:grpSpPr>
            <p:sp>
              <p:nvSpPr>
                <p:cNvPr id="29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30" name="TextBox 23"/>
                <p:cNvSpPr txBox="1"/>
                <p:nvPr/>
              </p:nvSpPr>
              <p:spPr>
                <a:xfrm>
                  <a:off x="3962401" y="1981198"/>
                  <a:ext cx="2890382" cy="5205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President Bill Clinton</a:t>
                  </a:r>
                  <a:endParaRPr lang="en-US" sz="900" dirty="0"/>
                </a:p>
              </p:txBody>
            </p:sp>
            <p:sp>
              <p:nvSpPr>
                <p:cNvPr id="31" name="Oval 22"/>
                <p:cNvSpPr/>
                <p:nvPr/>
              </p:nvSpPr>
              <p:spPr>
                <a:xfrm>
                  <a:off x="3612043" y="3728088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32" name="TextBox 23"/>
                <p:cNvSpPr txBox="1"/>
                <p:nvPr/>
              </p:nvSpPr>
              <p:spPr>
                <a:xfrm>
                  <a:off x="3840644" y="3728088"/>
                  <a:ext cx="2183158" cy="41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Hillary Clinton</a:t>
                  </a:r>
                  <a:endParaRPr lang="en-US" sz="900" dirty="0"/>
                </a:p>
              </p:txBody>
            </p:sp>
            <p:sp>
              <p:nvSpPr>
                <p:cNvPr id="33" name="Oval 22"/>
                <p:cNvSpPr/>
                <p:nvPr/>
              </p:nvSpPr>
              <p:spPr>
                <a:xfrm>
                  <a:off x="4293239" y="2845019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34" name="TextBox 23"/>
                <p:cNvSpPr txBox="1"/>
                <p:nvPr/>
              </p:nvSpPr>
              <p:spPr>
                <a:xfrm>
                  <a:off x="4521840" y="2845019"/>
                  <a:ext cx="2183160" cy="41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Bill Clinton</a:t>
                  </a:r>
                  <a:endParaRPr lang="en-US" sz="900" dirty="0"/>
                </a:p>
              </p:txBody>
            </p:sp>
          </p:grpSp>
          <p:cxnSp>
            <p:nvCxnSpPr>
              <p:cNvPr id="26" name="Straight Connector 46"/>
              <p:cNvCxnSpPr>
                <a:stCxn id="37" idx="7"/>
                <a:endCxn id="29" idx="3"/>
              </p:cNvCxnSpPr>
              <p:nvPr/>
            </p:nvCxnSpPr>
            <p:spPr>
              <a:xfrm rot="5400000" flipH="1" flipV="1">
                <a:off x="5567024" y="2290950"/>
                <a:ext cx="603728" cy="12399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46"/>
              <p:cNvCxnSpPr>
                <a:stCxn id="33" idx="0"/>
                <a:endCxn id="30" idx="1"/>
              </p:cNvCxnSpPr>
              <p:nvPr/>
            </p:nvCxnSpPr>
            <p:spPr>
              <a:xfrm rot="16200000" flipV="1">
                <a:off x="6612664" y="2669310"/>
                <a:ext cx="603536" cy="4832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46"/>
              <p:cNvCxnSpPr>
                <a:stCxn id="31" idx="0"/>
                <a:endCxn id="33" idx="4"/>
              </p:cNvCxnSpPr>
              <p:nvPr/>
            </p:nvCxnSpPr>
            <p:spPr>
              <a:xfrm rot="5400000" flipH="1" flipV="1">
                <a:off x="6526317" y="3466035"/>
                <a:ext cx="578268" cy="6811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4499992" y="1268761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0.9</a:t>
              </a:r>
              <a:endParaRPr lang="ko-KR" alt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20072" y="3861047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0.4</a:t>
              </a:r>
              <a:endParaRPr lang="ko-KR" altLang="en-US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27782" y="2492896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0.6</a:t>
              </a:r>
              <a:endParaRPr lang="ko-KR" altLang="en-US" sz="1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3847" y="3212977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0.6</a:t>
              </a:r>
              <a:endParaRPr lang="ko-KR" altLang="en-US" sz="1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7863" y="4149080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0.3</a:t>
              </a:r>
              <a:endParaRPr lang="ko-KR" alt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27985" y="2276871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0.9</a:t>
              </a:r>
              <a:endParaRPr lang="ko-KR" alt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6136" y="2708919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0.6</a:t>
              </a:r>
              <a:endParaRPr lang="ko-KR" alt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82394" y="2822784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0.8</a:t>
              </a:r>
              <a:endParaRPr lang="ko-KR" altLang="en-US" sz="1000" dirty="0"/>
            </a:p>
          </p:txBody>
        </p:sp>
      </p:grpSp>
      <p:grpSp>
        <p:nvGrpSpPr>
          <p:cNvPr id="46" name="그룹 46"/>
          <p:cNvGrpSpPr/>
          <p:nvPr/>
        </p:nvGrpSpPr>
        <p:grpSpPr>
          <a:xfrm>
            <a:off x="827584" y="4319020"/>
            <a:ext cx="3312368" cy="1818900"/>
            <a:chOff x="2093168" y="1263134"/>
            <a:chExt cx="7470023" cy="4101964"/>
          </a:xfrm>
        </p:grpSpPr>
        <p:grpSp>
          <p:nvGrpSpPr>
            <p:cNvPr id="47" name="그룹 47"/>
            <p:cNvGrpSpPr/>
            <p:nvPr/>
          </p:nvGrpSpPr>
          <p:grpSpPr>
            <a:xfrm>
              <a:off x="2093168" y="1263134"/>
              <a:ext cx="7470023" cy="4101964"/>
              <a:chOff x="2093168" y="1263134"/>
              <a:chExt cx="7470023" cy="4101964"/>
            </a:xfrm>
          </p:grpSpPr>
          <p:grpSp>
            <p:nvGrpSpPr>
              <p:cNvPr id="56" name="Group 5"/>
              <p:cNvGrpSpPr/>
              <p:nvPr/>
            </p:nvGrpSpPr>
            <p:grpSpPr>
              <a:xfrm>
                <a:off x="3617168" y="1720334"/>
                <a:ext cx="2535795" cy="520571"/>
                <a:chOff x="3733800" y="1981200"/>
                <a:chExt cx="2535795" cy="520571"/>
              </a:xfrm>
            </p:grpSpPr>
            <p:sp>
              <p:nvSpPr>
                <p:cNvPr id="85" name="Oval 3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86" name="TextBox 4"/>
                <p:cNvSpPr txBox="1"/>
                <p:nvPr/>
              </p:nvSpPr>
              <p:spPr>
                <a:xfrm>
                  <a:off x="3962401" y="1981201"/>
                  <a:ext cx="2307194" cy="5205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George W. Bush</a:t>
                  </a:r>
                  <a:endParaRPr lang="en-US" sz="900" dirty="0"/>
                </a:p>
              </p:txBody>
            </p:sp>
          </p:grpSp>
          <p:grpSp>
            <p:nvGrpSpPr>
              <p:cNvPr id="57" name="Group 6"/>
              <p:cNvGrpSpPr/>
              <p:nvPr/>
            </p:nvGrpSpPr>
            <p:grpSpPr>
              <a:xfrm>
                <a:off x="5750768" y="1263134"/>
                <a:ext cx="2133600" cy="416640"/>
                <a:chOff x="3733800" y="1981200"/>
                <a:chExt cx="2133600" cy="416640"/>
              </a:xfrm>
            </p:grpSpPr>
            <p:sp>
              <p:nvSpPr>
                <p:cNvPr id="83" name="Oval 7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84" name="TextBox 8"/>
                <p:cNvSpPr txBox="1"/>
                <p:nvPr/>
              </p:nvSpPr>
              <p:spPr>
                <a:xfrm>
                  <a:off x="3962401" y="1981200"/>
                  <a:ext cx="1904999" cy="416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err="1" smtClean="0"/>
                    <a:t>Dubya</a:t>
                  </a:r>
                  <a:endParaRPr lang="en-US" sz="900" dirty="0"/>
                </a:p>
              </p:txBody>
            </p:sp>
          </p:grpSp>
          <p:grpSp>
            <p:nvGrpSpPr>
              <p:cNvPr id="58" name="Group 15"/>
              <p:cNvGrpSpPr/>
              <p:nvPr/>
            </p:nvGrpSpPr>
            <p:grpSpPr>
              <a:xfrm>
                <a:off x="2093168" y="3777734"/>
                <a:ext cx="2133600" cy="416640"/>
                <a:chOff x="3733800" y="1981200"/>
                <a:chExt cx="2133600" cy="416640"/>
              </a:xfrm>
            </p:grpSpPr>
            <p:sp>
              <p:nvSpPr>
                <p:cNvPr id="81" name="Oval 16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82" name="TextBox 17"/>
                <p:cNvSpPr txBox="1"/>
                <p:nvPr/>
              </p:nvSpPr>
              <p:spPr>
                <a:xfrm>
                  <a:off x="3962401" y="1981200"/>
                  <a:ext cx="1904999" cy="416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Bush</a:t>
                  </a:r>
                  <a:endParaRPr lang="en-US" sz="900" dirty="0"/>
                </a:p>
              </p:txBody>
            </p:sp>
          </p:grpSp>
          <p:grpSp>
            <p:nvGrpSpPr>
              <p:cNvPr id="59" name="Group 21"/>
              <p:cNvGrpSpPr/>
              <p:nvPr/>
            </p:nvGrpSpPr>
            <p:grpSpPr>
              <a:xfrm>
                <a:off x="4988768" y="3168134"/>
                <a:ext cx="2133600" cy="416641"/>
                <a:chOff x="3733800" y="1981200"/>
                <a:chExt cx="2133600" cy="416641"/>
              </a:xfrm>
            </p:grpSpPr>
            <p:sp>
              <p:nvSpPr>
                <p:cNvPr id="79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80" name="TextBox 23"/>
                <p:cNvSpPr txBox="1"/>
                <p:nvPr/>
              </p:nvSpPr>
              <p:spPr>
                <a:xfrm>
                  <a:off x="3962401" y="1981200"/>
                  <a:ext cx="1904999" cy="41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President Bush</a:t>
                  </a:r>
                  <a:endParaRPr lang="en-US" sz="900" dirty="0"/>
                </a:p>
              </p:txBody>
            </p:sp>
          </p:grpSp>
          <p:grpSp>
            <p:nvGrpSpPr>
              <p:cNvPr id="60" name="Group 24"/>
              <p:cNvGrpSpPr/>
              <p:nvPr/>
            </p:nvGrpSpPr>
            <p:grpSpPr>
              <a:xfrm>
                <a:off x="5217368" y="4844529"/>
                <a:ext cx="3046689" cy="520569"/>
                <a:chOff x="3733800" y="1981195"/>
                <a:chExt cx="3046689" cy="520569"/>
              </a:xfrm>
            </p:grpSpPr>
            <p:sp>
              <p:nvSpPr>
                <p:cNvPr id="77" name="Oval 25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78" name="TextBox 26"/>
                <p:cNvSpPr txBox="1"/>
                <p:nvPr/>
              </p:nvSpPr>
              <p:spPr>
                <a:xfrm>
                  <a:off x="3962402" y="1981195"/>
                  <a:ext cx="2818087" cy="5205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George H. W. Bush</a:t>
                  </a:r>
                  <a:endParaRPr lang="en-US" sz="900" dirty="0"/>
                </a:p>
              </p:txBody>
            </p:sp>
          </p:grpSp>
          <p:cxnSp>
            <p:nvCxnSpPr>
              <p:cNvPr id="61" name="Straight Connector 29"/>
              <p:cNvCxnSpPr/>
              <p:nvPr/>
            </p:nvCxnSpPr>
            <p:spPr>
              <a:xfrm rot="16200000" flipV="1">
                <a:off x="4569668" y="4044434"/>
                <a:ext cx="137160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46"/>
              <p:cNvCxnSpPr/>
              <p:nvPr/>
            </p:nvCxnSpPr>
            <p:spPr>
              <a:xfrm rot="16200000" flipH="1">
                <a:off x="3883868" y="1910834"/>
                <a:ext cx="1143000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49"/>
              <p:cNvCxnSpPr/>
              <p:nvPr/>
            </p:nvCxnSpPr>
            <p:spPr>
              <a:xfrm rot="5400000" flipH="1" flipV="1">
                <a:off x="3388568" y="2177534"/>
                <a:ext cx="45720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5400000" flipH="1" flipV="1">
                <a:off x="4607768" y="577334"/>
                <a:ext cx="304800" cy="1981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8"/>
              <p:cNvCxnSpPr/>
              <p:nvPr/>
            </p:nvCxnSpPr>
            <p:spPr>
              <a:xfrm rot="16200000" flipH="1">
                <a:off x="3350468" y="2977633"/>
                <a:ext cx="806637" cy="3016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3"/>
              <p:cNvCxnSpPr>
                <a:stCxn id="85" idx="3"/>
              </p:cNvCxnSpPr>
              <p:nvPr/>
            </p:nvCxnSpPr>
            <p:spPr>
              <a:xfrm rot="5400000">
                <a:off x="2055069" y="2170997"/>
                <a:ext cx="1797237" cy="1416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21"/>
              <p:cNvGrpSpPr/>
              <p:nvPr/>
            </p:nvGrpSpPr>
            <p:grpSpPr>
              <a:xfrm>
                <a:off x="6322451" y="2348878"/>
                <a:ext cx="3240740" cy="2163531"/>
                <a:chOff x="3612043" y="1981198"/>
                <a:chExt cx="3240740" cy="2163531"/>
              </a:xfrm>
            </p:grpSpPr>
            <p:sp>
              <p:nvSpPr>
                <p:cNvPr id="71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72" name="TextBox 23"/>
                <p:cNvSpPr txBox="1"/>
                <p:nvPr/>
              </p:nvSpPr>
              <p:spPr>
                <a:xfrm>
                  <a:off x="3962401" y="1981198"/>
                  <a:ext cx="2890382" cy="5205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President Bill Clinton</a:t>
                  </a:r>
                  <a:endParaRPr lang="en-US" sz="900" dirty="0"/>
                </a:p>
              </p:txBody>
            </p:sp>
            <p:sp>
              <p:nvSpPr>
                <p:cNvPr id="73" name="Oval 22"/>
                <p:cNvSpPr/>
                <p:nvPr/>
              </p:nvSpPr>
              <p:spPr>
                <a:xfrm>
                  <a:off x="3612043" y="3728088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74" name="TextBox 23"/>
                <p:cNvSpPr txBox="1"/>
                <p:nvPr/>
              </p:nvSpPr>
              <p:spPr>
                <a:xfrm>
                  <a:off x="3840644" y="3728088"/>
                  <a:ext cx="2183158" cy="41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Hillary Clinton</a:t>
                  </a:r>
                  <a:endParaRPr lang="en-US" sz="900" dirty="0"/>
                </a:p>
              </p:txBody>
            </p:sp>
            <p:sp>
              <p:nvSpPr>
                <p:cNvPr id="75" name="Oval 22"/>
                <p:cNvSpPr/>
                <p:nvPr/>
              </p:nvSpPr>
              <p:spPr>
                <a:xfrm>
                  <a:off x="4293239" y="2845019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900"/>
                </a:p>
              </p:txBody>
            </p:sp>
            <p:sp>
              <p:nvSpPr>
                <p:cNvPr id="76" name="TextBox 23"/>
                <p:cNvSpPr txBox="1"/>
                <p:nvPr/>
              </p:nvSpPr>
              <p:spPr>
                <a:xfrm>
                  <a:off x="4521840" y="2845019"/>
                  <a:ext cx="2183160" cy="41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900" dirty="0" smtClean="0"/>
                    <a:t>Bill Clinton</a:t>
                  </a:r>
                  <a:endParaRPr lang="en-US" sz="900" dirty="0"/>
                </a:p>
              </p:txBody>
            </p:sp>
          </p:grpSp>
          <p:cxnSp>
            <p:nvCxnSpPr>
              <p:cNvPr id="68" name="Straight Connector 46"/>
              <p:cNvCxnSpPr>
                <a:stCxn id="79" idx="7"/>
                <a:endCxn id="71" idx="3"/>
              </p:cNvCxnSpPr>
              <p:nvPr/>
            </p:nvCxnSpPr>
            <p:spPr>
              <a:xfrm rot="5400000" flipH="1" flipV="1">
                <a:off x="5567024" y="2290950"/>
                <a:ext cx="603728" cy="12399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46"/>
              <p:cNvCxnSpPr>
                <a:stCxn id="75" idx="0"/>
                <a:endCxn id="72" idx="1"/>
              </p:cNvCxnSpPr>
              <p:nvPr/>
            </p:nvCxnSpPr>
            <p:spPr>
              <a:xfrm rot="16200000" flipV="1">
                <a:off x="6612664" y="2669310"/>
                <a:ext cx="603536" cy="4832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46"/>
              <p:cNvCxnSpPr>
                <a:stCxn id="73" idx="0"/>
                <a:endCxn id="75" idx="4"/>
              </p:cNvCxnSpPr>
              <p:nvPr/>
            </p:nvCxnSpPr>
            <p:spPr>
              <a:xfrm rot="5400000" flipH="1" flipV="1">
                <a:off x="6526317" y="3466035"/>
                <a:ext cx="578268" cy="6811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4499992" y="1268761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0.9</a:t>
              </a:r>
              <a:endParaRPr lang="ko-KR" altLang="en-US" sz="1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20072" y="3861047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0.4</a:t>
              </a:r>
              <a:endParaRPr lang="ko-KR" altLang="en-US" sz="1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27782" y="2492896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0.6</a:t>
              </a:r>
              <a:endParaRPr lang="ko-KR" altLang="en-US" sz="1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03847" y="3212977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0.6</a:t>
              </a:r>
              <a:endParaRPr lang="ko-KR" altLang="en-US" sz="1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47863" y="4149080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0.3</a:t>
              </a:r>
              <a:endParaRPr lang="ko-KR" altLang="en-US" sz="1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27985" y="2276871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0.9</a:t>
              </a:r>
              <a:endParaRPr lang="ko-KR" altLang="en-US" sz="1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96136" y="2708919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0.6</a:t>
              </a:r>
              <a:endParaRPr lang="ko-KR" altLang="en-US" sz="1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82394" y="2822784"/>
              <a:ext cx="864094" cy="44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0.8</a:t>
              </a:r>
              <a:endParaRPr lang="ko-KR" altLang="en-US" sz="1000" dirty="0"/>
            </a:p>
          </p:txBody>
        </p:sp>
      </p:grpSp>
      <p:sp>
        <p:nvSpPr>
          <p:cNvPr id="87" name="오른쪽 화살표 88"/>
          <p:cNvSpPr/>
          <p:nvPr/>
        </p:nvSpPr>
        <p:spPr>
          <a:xfrm>
            <a:off x="4211960" y="4653136"/>
            <a:ext cx="43204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모서리가 둥근 직사각형 90"/>
          <p:cNvSpPr/>
          <p:nvPr/>
        </p:nvSpPr>
        <p:spPr>
          <a:xfrm>
            <a:off x="755576" y="4221088"/>
            <a:ext cx="3312368" cy="191683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모서리가 둥근 직사각형 89"/>
          <p:cNvSpPr/>
          <p:nvPr/>
        </p:nvSpPr>
        <p:spPr>
          <a:xfrm>
            <a:off x="467544" y="4077072"/>
            <a:ext cx="1224136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/>
              <a:t>Multiway</a:t>
            </a:r>
            <a:r>
              <a:rPr lang="en-US" altLang="ko-KR" sz="1400" dirty="0" smtClean="0"/>
              <a:t> cut</a:t>
            </a:r>
            <a:endParaRPr lang="ko-KR" altLang="en-US" sz="1400" dirty="0"/>
          </a:p>
        </p:txBody>
      </p:sp>
      <p:sp>
        <p:nvSpPr>
          <p:cNvPr id="90" name="모서리가 둥근 직사각형 91"/>
          <p:cNvSpPr/>
          <p:nvPr/>
        </p:nvSpPr>
        <p:spPr>
          <a:xfrm>
            <a:off x="4788024" y="4221088"/>
            <a:ext cx="3312368" cy="191683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모서리가 둥근 직사각형 92"/>
          <p:cNvSpPr/>
          <p:nvPr/>
        </p:nvSpPr>
        <p:spPr>
          <a:xfrm>
            <a:off x="7164288" y="4077072"/>
            <a:ext cx="1224136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Our case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498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Our method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Monte Carlo heuristics algorithm:</a:t>
            </a:r>
          </a:p>
          <a:p>
            <a:pPr lvl="1"/>
            <a:r>
              <a:rPr lang="en-US" altLang="ko-KR" i="1" dirty="0" smtClean="0"/>
              <a:t>Step 1</a:t>
            </a:r>
            <a:r>
              <a:rPr lang="en-US" altLang="ko-KR" dirty="0" smtClean="0"/>
              <a:t>: Randomly insert one edge at a time with probability proportional to the weight of edge</a:t>
            </a:r>
          </a:p>
          <a:p>
            <a:pPr lvl="1"/>
            <a:r>
              <a:rPr lang="en-US" altLang="ko-KR" i="1" dirty="0" smtClean="0"/>
              <a:t>Step 2</a:t>
            </a:r>
            <a:r>
              <a:rPr lang="en-US" altLang="ko-KR" dirty="0" smtClean="0"/>
              <a:t>: Skip an edge if </a:t>
            </a:r>
            <a:r>
              <a:rPr lang="en-US" altLang="ko-KR" dirty="0"/>
              <a:t>it violates any piece of negative </a:t>
            </a:r>
            <a:r>
              <a:rPr lang="en-US" altLang="ko-KR" dirty="0" smtClean="0"/>
              <a:t>evidence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We repeat the random process several times, and then choose the best one that minimize the cost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Knowledge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4784"/>
            <a:ext cx="4743554" cy="4641379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Taxonomy</a:t>
            </a:r>
          </a:p>
          <a:p>
            <a:pPr lvl="1"/>
            <a:r>
              <a:rPr lang="en-US" altLang="ko-KR" dirty="0" smtClean="0"/>
              <a:t>Manually built</a:t>
            </a:r>
          </a:p>
          <a:p>
            <a:pPr lvl="2"/>
            <a:r>
              <a:rPr lang="en-US" altLang="ko-KR" dirty="0" smtClean="0"/>
              <a:t>e.g. Freebase</a:t>
            </a:r>
          </a:p>
          <a:p>
            <a:pPr lvl="1"/>
            <a:r>
              <a:rPr lang="en-US" altLang="ko-KR" dirty="0" smtClean="0"/>
              <a:t>Automatically generated</a:t>
            </a:r>
          </a:p>
          <a:p>
            <a:pPr lvl="2"/>
            <a:r>
              <a:rPr lang="en-US" altLang="ko-KR" dirty="0" smtClean="0"/>
              <a:t>e.g. </a:t>
            </a:r>
            <a:r>
              <a:rPr lang="en-US" altLang="ko-KR" dirty="0" err="1" smtClean="0"/>
              <a:t>Yago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Probase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Probase</a:t>
            </a:r>
            <a:r>
              <a:rPr lang="en-US" altLang="ko-KR" dirty="0" smtClean="0"/>
              <a:t>: </a:t>
            </a:r>
            <a:r>
              <a:rPr lang="en-US" altLang="ko-KR" sz="2400" dirty="0" smtClean="0"/>
              <a:t>a project at MSR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800" dirty="0" smtClean="0">
                <a:hlinkClick r:id="rId3"/>
              </a:rPr>
              <a:t>http://research.microsoft.com/probase/</a:t>
            </a:r>
            <a:r>
              <a:rPr lang="en-US" altLang="ko-KR" sz="1800" dirty="0" smtClean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61971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8"/>
          <p:cNvGrpSpPr/>
          <p:nvPr/>
        </p:nvGrpSpPr>
        <p:grpSpPr>
          <a:xfrm>
            <a:off x="683568" y="1268760"/>
            <a:ext cx="8058200" cy="4300954"/>
            <a:chOff x="797768" y="1263134"/>
            <a:chExt cx="8058200" cy="4300954"/>
          </a:xfrm>
        </p:grpSpPr>
        <p:grpSp>
          <p:nvGrpSpPr>
            <p:cNvPr id="3" name="그룹 47"/>
            <p:cNvGrpSpPr/>
            <p:nvPr/>
          </p:nvGrpSpPr>
          <p:grpSpPr>
            <a:xfrm>
              <a:off x="797768" y="1263134"/>
              <a:ext cx="8058200" cy="4300954"/>
              <a:chOff x="797768" y="1263134"/>
              <a:chExt cx="8058200" cy="4300954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3534072" y="1695182"/>
                <a:ext cx="2216696" cy="363706"/>
                <a:chOff x="3650704" y="1956048"/>
                <a:chExt cx="2216696" cy="363706"/>
              </a:xfrm>
            </p:grpSpPr>
            <p:sp>
              <p:nvSpPr>
                <p:cNvPr id="76" name="Oval 3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77" name="TextBox 4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George W. Bush</a:t>
                  </a:r>
                  <a:endParaRPr lang="en-US" sz="1600" dirty="0"/>
                </a:p>
              </p:txBody>
            </p:sp>
            <p:sp>
              <p:nvSpPr>
                <p:cNvPr id="45" name="Oval 3"/>
                <p:cNvSpPr/>
                <p:nvPr/>
              </p:nvSpPr>
              <p:spPr>
                <a:xfrm>
                  <a:off x="3650704" y="1956048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5" name="Group 6"/>
              <p:cNvGrpSpPr/>
              <p:nvPr/>
            </p:nvGrpSpPr>
            <p:grpSpPr>
              <a:xfrm>
                <a:off x="5750768" y="12631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74" name="Oval 7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75" name="TextBox 8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err="1" smtClean="0"/>
                    <a:t>Dubya</a:t>
                  </a:r>
                  <a:endParaRPr lang="en-US" sz="1600" dirty="0"/>
                </a:p>
              </p:txBody>
            </p:sp>
          </p:grpSp>
          <p:grpSp>
            <p:nvGrpSpPr>
              <p:cNvPr id="6" name="Group 15"/>
              <p:cNvGrpSpPr/>
              <p:nvPr/>
            </p:nvGrpSpPr>
            <p:grpSpPr>
              <a:xfrm>
                <a:off x="2093168" y="37777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68" name="Oval 16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9" name="TextBox 17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Bush</a:t>
                  </a:r>
                  <a:endParaRPr lang="en-US" sz="1600" dirty="0"/>
                </a:p>
              </p:txBody>
            </p:sp>
          </p:grpSp>
          <p:grpSp>
            <p:nvGrpSpPr>
              <p:cNvPr id="7" name="Group 18"/>
              <p:cNvGrpSpPr/>
              <p:nvPr/>
            </p:nvGrpSpPr>
            <p:grpSpPr>
              <a:xfrm>
                <a:off x="797768" y="5225534"/>
                <a:ext cx="1143000" cy="338554"/>
                <a:chOff x="2895600" y="1981200"/>
                <a:chExt cx="1143000" cy="338554"/>
              </a:xfrm>
            </p:grpSpPr>
            <p:sp>
              <p:nvSpPr>
                <p:cNvPr id="66" name="Oval 19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7" name="TextBox 20"/>
                <p:cNvSpPr txBox="1"/>
                <p:nvPr/>
              </p:nvSpPr>
              <p:spPr>
                <a:xfrm>
                  <a:off x="2895600" y="1981200"/>
                  <a:ext cx="914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Bush Sr.</a:t>
                  </a:r>
                  <a:endParaRPr lang="en-US" sz="1600" dirty="0"/>
                </a:p>
              </p:txBody>
            </p:sp>
          </p:grpSp>
          <p:grpSp>
            <p:nvGrpSpPr>
              <p:cNvPr id="8" name="Group 21"/>
              <p:cNvGrpSpPr/>
              <p:nvPr/>
            </p:nvGrpSpPr>
            <p:grpSpPr>
              <a:xfrm>
                <a:off x="4988768" y="31681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64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5" name="TextBox 23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President Bush</a:t>
                  </a:r>
                  <a:endParaRPr lang="en-US" sz="1600" dirty="0"/>
                </a:p>
              </p:txBody>
            </p:sp>
          </p:grpSp>
          <p:grpSp>
            <p:nvGrpSpPr>
              <p:cNvPr id="9" name="Group 24"/>
              <p:cNvGrpSpPr/>
              <p:nvPr/>
            </p:nvGrpSpPr>
            <p:grpSpPr>
              <a:xfrm>
                <a:off x="5217368" y="4844534"/>
                <a:ext cx="2362200" cy="338554"/>
                <a:chOff x="3733800" y="1981200"/>
                <a:chExt cx="2362200" cy="338554"/>
              </a:xfrm>
            </p:grpSpPr>
            <p:sp>
              <p:nvSpPr>
                <p:cNvPr id="62" name="Oval 25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3" name="TextBox 26"/>
                <p:cNvSpPr txBox="1"/>
                <p:nvPr/>
              </p:nvSpPr>
              <p:spPr>
                <a:xfrm>
                  <a:off x="3962400" y="1981200"/>
                  <a:ext cx="2133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George H. W. Bush</a:t>
                  </a:r>
                  <a:endParaRPr lang="en-US" sz="1600" dirty="0"/>
                </a:p>
              </p:txBody>
            </p:sp>
          </p:grpSp>
          <p:cxnSp>
            <p:nvCxnSpPr>
              <p:cNvPr id="51" name="Straight Connector 28"/>
              <p:cNvCxnSpPr/>
              <p:nvPr/>
            </p:nvCxnSpPr>
            <p:spPr>
              <a:xfrm rot="5400000" flipH="1" flipV="1">
                <a:off x="1369268" y="4456998"/>
                <a:ext cx="1187637" cy="34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9"/>
              <p:cNvCxnSpPr/>
              <p:nvPr/>
            </p:nvCxnSpPr>
            <p:spPr>
              <a:xfrm rot="16200000" flipV="1">
                <a:off x="4569668" y="4044434"/>
                <a:ext cx="137160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32"/>
              <p:cNvCxnSpPr/>
              <p:nvPr/>
            </p:nvCxnSpPr>
            <p:spPr>
              <a:xfrm rot="10800000" flipV="1">
                <a:off x="1940768" y="4996934"/>
                <a:ext cx="3276600" cy="3810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46"/>
              <p:cNvCxnSpPr/>
              <p:nvPr/>
            </p:nvCxnSpPr>
            <p:spPr>
              <a:xfrm rot="16200000" flipH="1">
                <a:off x="3883868" y="1910834"/>
                <a:ext cx="1143000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49"/>
              <p:cNvCxnSpPr/>
              <p:nvPr/>
            </p:nvCxnSpPr>
            <p:spPr>
              <a:xfrm rot="5400000" flipH="1" flipV="1">
                <a:off x="3388568" y="2177534"/>
                <a:ext cx="45720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5"/>
              <p:cNvCxnSpPr/>
              <p:nvPr/>
            </p:nvCxnSpPr>
            <p:spPr>
              <a:xfrm rot="5400000" flipH="1" flipV="1">
                <a:off x="4607768" y="577334"/>
                <a:ext cx="304800" cy="1981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58"/>
              <p:cNvCxnSpPr/>
              <p:nvPr/>
            </p:nvCxnSpPr>
            <p:spPr>
              <a:xfrm rot="16200000" flipH="1">
                <a:off x="3350468" y="2977633"/>
                <a:ext cx="806637" cy="3016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63"/>
              <p:cNvCxnSpPr>
                <a:stCxn id="76" idx="3"/>
              </p:cNvCxnSpPr>
              <p:nvPr/>
            </p:nvCxnSpPr>
            <p:spPr>
              <a:xfrm rot="5400000">
                <a:off x="2055069" y="2170997"/>
                <a:ext cx="1797237" cy="1416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21"/>
              <p:cNvGrpSpPr/>
              <p:nvPr/>
            </p:nvGrpSpPr>
            <p:grpSpPr>
              <a:xfrm>
                <a:off x="6444208" y="2199238"/>
                <a:ext cx="2411760" cy="488196"/>
                <a:chOff x="3733800" y="1831558"/>
                <a:chExt cx="2411760" cy="488196"/>
              </a:xfrm>
            </p:grpSpPr>
            <p:sp>
              <p:nvSpPr>
                <p:cNvPr id="41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43" name="TextBox 23"/>
                <p:cNvSpPr txBox="1"/>
                <p:nvPr/>
              </p:nvSpPr>
              <p:spPr>
                <a:xfrm>
                  <a:off x="3962400" y="1981200"/>
                  <a:ext cx="2183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President Bill Clinton</a:t>
                  </a:r>
                  <a:endParaRPr lang="en-US" sz="1600" dirty="0"/>
                </a:p>
              </p:txBody>
            </p:sp>
            <p:sp>
              <p:nvSpPr>
                <p:cNvPr id="48" name="Oval 22"/>
                <p:cNvSpPr/>
                <p:nvPr/>
              </p:nvSpPr>
              <p:spPr>
                <a:xfrm>
                  <a:off x="3775992" y="1831558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</p:grpSp>
          <p:cxnSp>
            <p:nvCxnSpPr>
              <p:cNvPr id="44" name="Straight Connector 46"/>
              <p:cNvCxnSpPr>
                <a:stCxn id="64" idx="7"/>
                <a:endCxn id="41" idx="3"/>
              </p:cNvCxnSpPr>
              <p:nvPr/>
            </p:nvCxnSpPr>
            <p:spPr>
              <a:xfrm rot="5400000" flipH="1" flipV="1">
                <a:off x="5567024" y="2290950"/>
                <a:ext cx="603728" cy="12399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4499992" y="12687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0.9</a:t>
              </a:r>
              <a:endParaRPr lang="ko-KR" alt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03848" y="515719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1.0</a:t>
              </a:r>
              <a:endParaRPr lang="ko-KR" alt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547664" y="436510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0.5</a:t>
              </a:r>
              <a:endParaRPr lang="ko-KR" alt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20072" y="386104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0.4</a:t>
              </a:r>
              <a:endParaRPr lang="ko-KR" alt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27784" y="249289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03848" y="321297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347864" y="414908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0.3</a:t>
              </a:r>
              <a:endParaRPr lang="ko-KR" alt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427984" y="227687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0.9</a:t>
              </a:r>
              <a:endParaRPr lang="ko-KR" alt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96136" y="270892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8"/>
          <p:cNvGrpSpPr/>
          <p:nvPr/>
        </p:nvGrpSpPr>
        <p:grpSpPr>
          <a:xfrm>
            <a:off x="683568" y="1268760"/>
            <a:ext cx="8058200" cy="4300954"/>
            <a:chOff x="797768" y="1263134"/>
            <a:chExt cx="8058200" cy="4300954"/>
          </a:xfrm>
        </p:grpSpPr>
        <p:grpSp>
          <p:nvGrpSpPr>
            <p:cNvPr id="3" name="그룹 47"/>
            <p:cNvGrpSpPr/>
            <p:nvPr/>
          </p:nvGrpSpPr>
          <p:grpSpPr>
            <a:xfrm>
              <a:off x="797768" y="1263134"/>
              <a:ext cx="8058200" cy="4300954"/>
              <a:chOff x="797768" y="1263134"/>
              <a:chExt cx="8058200" cy="4300954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3617168" y="17203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76" name="Oval 3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77" name="TextBox 4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George W. Bush</a:t>
                  </a:r>
                  <a:endParaRPr lang="en-US" sz="1600" dirty="0"/>
                </a:p>
              </p:txBody>
            </p:sp>
          </p:grpSp>
          <p:grpSp>
            <p:nvGrpSpPr>
              <p:cNvPr id="5" name="Group 6"/>
              <p:cNvGrpSpPr/>
              <p:nvPr/>
            </p:nvGrpSpPr>
            <p:grpSpPr>
              <a:xfrm>
                <a:off x="5750768" y="12631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74" name="Oval 7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75" name="TextBox 8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err="1" smtClean="0"/>
                    <a:t>Dubya</a:t>
                  </a:r>
                  <a:endParaRPr lang="en-US" sz="1600" dirty="0"/>
                </a:p>
              </p:txBody>
            </p:sp>
          </p:grpSp>
          <p:grpSp>
            <p:nvGrpSpPr>
              <p:cNvPr id="6" name="Group 15"/>
              <p:cNvGrpSpPr/>
              <p:nvPr/>
            </p:nvGrpSpPr>
            <p:grpSpPr>
              <a:xfrm>
                <a:off x="2093168" y="37777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68" name="Oval 16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9" name="TextBox 17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Bush</a:t>
                  </a:r>
                  <a:endParaRPr lang="en-US" sz="1600" dirty="0"/>
                </a:p>
              </p:txBody>
            </p:sp>
          </p:grpSp>
          <p:grpSp>
            <p:nvGrpSpPr>
              <p:cNvPr id="7" name="Group 18"/>
              <p:cNvGrpSpPr/>
              <p:nvPr/>
            </p:nvGrpSpPr>
            <p:grpSpPr>
              <a:xfrm>
                <a:off x="797768" y="5225534"/>
                <a:ext cx="1143000" cy="338554"/>
                <a:chOff x="2895600" y="1981200"/>
                <a:chExt cx="1143000" cy="338554"/>
              </a:xfrm>
            </p:grpSpPr>
            <p:sp>
              <p:nvSpPr>
                <p:cNvPr id="66" name="Oval 19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7" name="TextBox 20"/>
                <p:cNvSpPr txBox="1"/>
                <p:nvPr/>
              </p:nvSpPr>
              <p:spPr>
                <a:xfrm>
                  <a:off x="2895600" y="1981200"/>
                  <a:ext cx="914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Bush Sr.</a:t>
                  </a:r>
                  <a:endParaRPr lang="en-US" sz="1600" dirty="0"/>
                </a:p>
              </p:txBody>
            </p:sp>
          </p:grpSp>
          <p:grpSp>
            <p:nvGrpSpPr>
              <p:cNvPr id="8" name="Group 21"/>
              <p:cNvGrpSpPr/>
              <p:nvPr/>
            </p:nvGrpSpPr>
            <p:grpSpPr>
              <a:xfrm>
                <a:off x="4988768" y="31681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64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5" name="TextBox 23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President Bush</a:t>
                  </a:r>
                  <a:endParaRPr lang="en-US" sz="1600" dirty="0"/>
                </a:p>
              </p:txBody>
            </p:sp>
          </p:grpSp>
          <p:grpSp>
            <p:nvGrpSpPr>
              <p:cNvPr id="9" name="Group 24"/>
              <p:cNvGrpSpPr/>
              <p:nvPr/>
            </p:nvGrpSpPr>
            <p:grpSpPr>
              <a:xfrm>
                <a:off x="5217368" y="4844534"/>
                <a:ext cx="2362200" cy="338554"/>
                <a:chOff x="3733800" y="1981200"/>
                <a:chExt cx="2362200" cy="338554"/>
              </a:xfrm>
            </p:grpSpPr>
            <p:sp>
              <p:nvSpPr>
                <p:cNvPr id="62" name="Oval 25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3" name="TextBox 26"/>
                <p:cNvSpPr txBox="1"/>
                <p:nvPr/>
              </p:nvSpPr>
              <p:spPr>
                <a:xfrm>
                  <a:off x="3962400" y="1981200"/>
                  <a:ext cx="2133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George H. W. Bush</a:t>
                  </a:r>
                  <a:endParaRPr lang="en-US" sz="1600" dirty="0"/>
                </a:p>
              </p:txBody>
            </p:sp>
          </p:grpSp>
          <p:cxnSp>
            <p:nvCxnSpPr>
              <p:cNvPr id="51" name="Straight Connector 28"/>
              <p:cNvCxnSpPr/>
              <p:nvPr/>
            </p:nvCxnSpPr>
            <p:spPr>
              <a:xfrm rot="5400000" flipH="1" flipV="1">
                <a:off x="1369268" y="4456998"/>
                <a:ext cx="1187637" cy="34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9"/>
              <p:cNvCxnSpPr/>
              <p:nvPr/>
            </p:nvCxnSpPr>
            <p:spPr>
              <a:xfrm rot="16200000" flipV="1">
                <a:off x="4569668" y="4044434"/>
                <a:ext cx="137160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32"/>
              <p:cNvCxnSpPr/>
              <p:nvPr/>
            </p:nvCxnSpPr>
            <p:spPr>
              <a:xfrm rot="10800000" flipV="1">
                <a:off x="1940768" y="4996934"/>
                <a:ext cx="3276600" cy="3810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46"/>
              <p:cNvCxnSpPr/>
              <p:nvPr/>
            </p:nvCxnSpPr>
            <p:spPr>
              <a:xfrm rot="16200000" flipH="1">
                <a:off x="3883868" y="1910834"/>
                <a:ext cx="1143000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49"/>
              <p:cNvCxnSpPr/>
              <p:nvPr/>
            </p:nvCxnSpPr>
            <p:spPr>
              <a:xfrm rot="5400000" flipH="1" flipV="1">
                <a:off x="3388568" y="2177534"/>
                <a:ext cx="45720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5"/>
              <p:cNvCxnSpPr/>
              <p:nvPr/>
            </p:nvCxnSpPr>
            <p:spPr>
              <a:xfrm rot="5400000" flipH="1" flipV="1">
                <a:off x="4607768" y="577334"/>
                <a:ext cx="304800" cy="1981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58"/>
              <p:cNvCxnSpPr/>
              <p:nvPr/>
            </p:nvCxnSpPr>
            <p:spPr>
              <a:xfrm rot="16200000" flipH="1">
                <a:off x="3350468" y="2977633"/>
                <a:ext cx="806637" cy="3016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63"/>
              <p:cNvCxnSpPr>
                <a:stCxn id="76" idx="3"/>
              </p:cNvCxnSpPr>
              <p:nvPr/>
            </p:nvCxnSpPr>
            <p:spPr>
              <a:xfrm rot="5400000">
                <a:off x="2055069" y="2170997"/>
                <a:ext cx="1797237" cy="1416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21"/>
              <p:cNvGrpSpPr/>
              <p:nvPr/>
            </p:nvGrpSpPr>
            <p:grpSpPr>
              <a:xfrm>
                <a:off x="6444208" y="2348880"/>
                <a:ext cx="2411760" cy="338554"/>
                <a:chOff x="3733800" y="1981200"/>
                <a:chExt cx="2411760" cy="338554"/>
              </a:xfrm>
            </p:grpSpPr>
            <p:sp>
              <p:nvSpPr>
                <p:cNvPr id="41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43" name="TextBox 23"/>
                <p:cNvSpPr txBox="1"/>
                <p:nvPr/>
              </p:nvSpPr>
              <p:spPr>
                <a:xfrm>
                  <a:off x="3962400" y="1981200"/>
                  <a:ext cx="2183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President Bill Clinton</a:t>
                  </a:r>
                  <a:endParaRPr lang="en-US" sz="1600" dirty="0"/>
                </a:p>
              </p:txBody>
            </p:sp>
          </p:grpSp>
          <p:cxnSp>
            <p:nvCxnSpPr>
              <p:cNvPr id="44" name="Straight Connector 46"/>
              <p:cNvCxnSpPr>
                <a:stCxn id="64" idx="7"/>
                <a:endCxn id="41" idx="3"/>
              </p:cNvCxnSpPr>
              <p:nvPr/>
            </p:nvCxnSpPr>
            <p:spPr>
              <a:xfrm rot="5400000" flipH="1" flipV="1">
                <a:off x="5567024" y="2290950"/>
                <a:ext cx="603728" cy="12399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4499992" y="12687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0.9</a:t>
              </a:r>
              <a:endParaRPr lang="ko-KR" alt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03848" y="515719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1.0</a:t>
              </a:r>
              <a:endParaRPr lang="ko-KR" alt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547664" y="436510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0.5</a:t>
              </a:r>
              <a:endParaRPr lang="ko-KR" alt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20072" y="386104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0.4</a:t>
              </a:r>
              <a:endParaRPr lang="ko-KR" alt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27784" y="249289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03848" y="321297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347864" y="414908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0.3</a:t>
              </a:r>
              <a:endParaRPr lang="ko-KR" alt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427984" y="227687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0.9</a:t>
              </a:r>
              <a:endParaRPr lang="ko-KR" alt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96136" y="270892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</p:grpSp>
      <p:sp>
        <p:nvSpPr>
          <p:cNvPr id="45" name="Oval 3"/>
          <p:cNvSpPr/>
          <p:nvPr/>
        </p:nvSpPr>
        <p:spPr>
          <a:xfrm>
            <a:off x="3419872" y="170080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6" name="Oval 19"/>
          <p:cNvSpPr/>
          <p:nvPr/>
        </p:nvSpPr>
        <p:spPr>
          <a:xfrm>
            <a:off x="1521768" y="523116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7" name="Oval 22"/>
          <p:cNvSpPr/>
          <p:nvPr/>
        </p:nvSpPr>
        <p:spPr>
          <a:xfrm>
            <a:off x="6372200" y="22048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8"/>
          <p:cNvGrpSpPr/>
          <p:nvPr/>
        </p:nvGrpSpPr>
        <p:grpSpPr>
          <a:xfrm>
            <a:off x="683568" y="1268760"/>
            <a:ext cx="8058200" cy="4300954"/>
            <a:chOff x="797768" y="1263134"/>
            <a:chExt cx="8058200" cy="4300954"/>
          </a:xfrm>
        </p:grpSpPr>
        <p:grpSp>
          <p:nvGrpSpPr>
            <p:cNvPr id="3" name="그룹 47"/>
            <p:cNvGrpSpPr/>
            <p:nvPr/>
          </p:nvGrpSpPr>
          <p:grpSpPr>
            <a:xfrm>
              <a:off x="797768" y="1263134"/>
              <a:ext cx="8058200" cy="4300954"/>
              <a:chOff x="797768" y="1263134"/>
              <a:chExt cx="8058200" cy="4300954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3617168" y="17203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76" name="Oval 3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77" name="TextBox 4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George W. Bush</a:t>
                  </a:r>
                  <a:endParaRPr lang="en-US" sz="1600" dirty="0"/>
                </a:p>
              </p:txBody>
            </p:sp>
          </p:grpSp>
          <p:grpSp>
            <p:nvGrpSpPr>
              <p:cNvPr id="5" name="Group 6"/>
              <p:cNvGrpSpPr/>
              <p:nvPr/>
            </p:nvGrpSpPr>
            <p:grpSpPr>
              <a:xfrm>
                <a:off x="5750768" y="12631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74" name="Oval 7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75" name="TextBox 8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err="1" smtClean="0"/>
                    <a:t>Dubya</a:t>
                  </a:r>
                  <a:endParaRPr lang="en-US" sz="1600" dirty="0"/>
                </a:p>
              </p:txBody>
            </p:sp>
          </p:grpSp>
          <p:grpSp>
            <p:nvGrpSpPr>
              <p:cNvPr id="6" name="Group 15"/>
              <p:cNvGrpSpPr/>
              <p:nvPr/>
            </p:nvGrpSpPr>
            <p:grpSpPr>
              <a:xfrm>
                <a:off x="2093168" y="37777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68" name="Oval 16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9" name="TextBox 17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Bush</a:t>
                  </a:r>
                  <a:endParaRPr lang="en-US" sz="1600" dirty="0"/>
                </a:p>
              </p:txBody>
            </p:sp>
          </p:grpSp>
          <p:grpSp>
            <p:nvGrpSpPr>
              <p:cNvPr id="7" name="Group 18"/>
              <p:cNvGrpSpPr/>
              <p:nvPr/>
            </p:nvGrpSpPr>
            <p:grpSpPr>
              <a:xfrm>
                <a:off x="797768" y="5225534"/>
                <a:ext cx="1143000" cy="338554"/>
                <a:chOff x="2895600" y="1981200"/>
                <a:chExt cx="1143000" cy="338554"/>
              </a:xfrm>
            </p:grpSpPr>
            <p:sp>
              <p:nvSpPr>
                <p:cNvPr id="66" name="Oval 19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7" name="TextBox 20"/>
                <p:cNvSpPr txBox="1"/>
                <p:nvPr/>
              </p:nvSpPr>
              <p:spPr>
                <a:xfrm>
                  <a:off x="2895600" y="1981200"/>
                  <a:ext cx="914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Bush Sr.</a:t>
                  </a:r>
                  <a:endParaRPr lang="en-US" sz="1600" dirty="0"/>
                </a:p>
              </p:txBody>
            </p:sp>
          </p:grpSp>
          <p:grpSp>
            <p:nvGrpSpPr>
              <p:cNvPr id="8" name="Group 21"/>
              <p:cNvGrpSpPr/>
              <p:nvPr/>
            </p:nvGrpSpPr>
            <p:grpSpPr>
              <a:xfrm>
                <a:off x="4988768" y="31681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64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5" name="TextBox 23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President Bush</a:t>
                  </a:r>
                  <a:endParaRPr lang="en-US" sz="1600" dirty="0"/>
                </a:p>
              </p:txBody>
            </p:sp>
          </p:grpSp>
          <p:grpSp>
            <p:nvGrpSpPr>
              <p:cNvPr id="9" name="Group 24"/>
              <p:cNvGrpSpPr/>
              <p:nvPr/>
            </p:nvGrpSpPr>
            <p:grpSpPr>
              <a:xfrm>
                <a:off x="5217368" y="4844534"/>
                <a:ext cx="2362200" cy="338554"/>
                <a:chOff x="3733800" y="1981200"/>
                <a:chExt cx="2362200" cy="338554"/>
              </a:xfrm>
            </p:grpSpPr>
            <p:sp>
              <p:nvSpPr>
                <p:cNvPr id="62" name="Oval 25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3" name="TextBox 26"/>
                <p:cNvSpPr txBox="1"/>
                <p:nvPr/>
              </p:nvSpPr>
              <p:spPr>
                <a:xfrm>
                  <a:off x="3962400" y="1981200"/>
                  <a:ext cx="2133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George H. W. Bush</a:t>
                  </a:r>
                  <a:endParaRPr lang="en-US" sz="1600" dirty="0"/>
                </a:p>
              </p:txBody>
            </p:sp>
          </p:grpSp>
          <p:cxnSp>
            <p:nvCxnSpPr>
              <p:cNvPr id="51" name="Straight Connector 28"/>
              <p:cNvCxnSpPr/>
              <p:nvPr/>
            </p:nvCxnSpPr>
            <p:spPr>
              <a:xfrm rot="5400000" flipH="1" flipV="1">
                <a:off x="1369268" y="4456998"/>
                <a:ext cx="1187637" cy="34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9"/>
              <p:cNvCxnSpPr/>
              <p:nvPr/>
            </p:nvCxnSpPr>
            <p:spPr>
              <a:xfrm rot="16200000" flipV="1">
                <a:off x="4569668" y="4044434"/>
                <a:ext cx="137160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32"/>
              <p:cNvCxnSpPr/>
              <p:nvPr/>
            </p:nvCxnSpPr>
            <p:spPr>
              <a:xfrm rot="10800000" flipV="1">
                <a:off x="1940768" y="4996934"/>
                <a:ext cx="3276600" cy="3810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46"/>
              <p:cNvCxnSpPr/>
              <p:nvPr/>
            </p:nvCxnSpPr>
            <p:spPr>
              <a:xfrm rot="16200000" flipH="1">
                <a:off x="3883868" y="1910834"/>
                <a:ext cx="1143000" cy="13716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49"/>
              <p:cNvCxnSpPr/>
              <p:nvPr/>
            </p:nvCxnSpPr>
            <p:spPr>
              <a:xfrm rot="5400000" flipH="1" flipV="1">
                <a:off x="3388568" y="2177534"/>
                <a:ext cx="45720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5"/>
              <p:cNvCxnSpPr/>
              <p:nvPr/>
            </p:nvCxnSpPr>
            <p:spPr>
              <a:xfrm rot="5400000" flipH="1" flipV="1">
                <a:off x="4607768" y="577334"/>
                <a:ext cx="304800" cy="1981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58"/>
              <p:cNvCxnSpPr/>
              <p:nvPr/>
            </p:nvCxnSpPr>
            <p:spPr>
              <a:xfrm rot="16200000" flipH="1">
                <a:off x="3350468" y="2977633"/>
                <a:ext cx="806637" cy="3016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63"/>
              <p:cNvCxnSpPr>
                <a:stCxn id="76" idx="3"/>
              </p:cNvCxnSpPr>
              <p:nvPr/>
            </p:nvCxnSpPr>
            <p:spPr>
              <a:xfrm rot="5400000">
                <a:off x="2055069" y="2170997"/>
                <a:ext cx="1797237" cy="1416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21"/>
              <p:cNvGrpSpPr/>
              <p:nvPr/>
            </p:nvGrpSpPr>
            <p:grpSpPr>
              <a:xfrm>
                <a:off x="6444208" y="2348880"/>
                <a:ext cx="2411760" cy="338554"/>
                <a:chOff x="3733800" y="1981200"/>
                <a:chExt cx="2411760" cy="338554"/>
              </a:xfrm>
            </p:grpSpPr>
            <p:sp>
              <p:nvSpPr>
                <p:cNvPr id="41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43" name="TextBox 23"/>
                <p:cNvSpPr txBox="1"/>
                <p:nvPr/>
              </p:nvSpPr>
              <p:spPr>
                <a:xfrm>
                  <a:off x="3962400" y="1981200"/>
                  <a:ext cx="2183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President Bill Clinton</a:t>
                  </a:r>
                  <a:endParaRPr lang="en-US" sz="1600" dirty="0"/>
                </a:p>
              </p:txBody>
            </p:sp>
          </p:grpSp>
          <p:cxnSp>
            <p:nvCxnSpPr>
              <p:cNvPr id="44" name="Straight Connector 46"/>
              <p:cNvCxnSpPr>
                <a:stCxn id="64" idx="7"/>
                <a:endCxn id="41" idx="3"/>
              </p:cNvCxnSpPr>
              <p:nvPr/>
            </p:nvCxnSpPr>
            <p:spPr>
              <a:xfrm rot="5400000" flipH="1" flipV="1">
                <a:off x="5567024" y="2290950"/>
                <a:ext cx="603728" cy="12399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4499992" y="12687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0.9</a:t>
              </a:r>
              <a:endParaRPr lang="ko-KR" alt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03848" y="515719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1.0</a:t>
              </a:r>
              <a:endParaRPr lang="ko-KR" alt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547664" y="436510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0.5</a:t>
              </a:r>
              <a:endParaRPr lang="ko-KR" alt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20072" y="386104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0.4</a:t>
              </a:r>
              <a:endParaRPr lang="ko-KR" alt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27784" y="249289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03848" y="321297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347864" y="414908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0.3</a:t>
              </a:r>
              <a:endParaRPr lang="ko-KR" alt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427984" y="227687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0.9</a:t>
              </a:r>
              <a:endParaRPr lang="ko-KR" alt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96136" y="270892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</p:grpSp>
      <p:sp>
        <p:nvSpPr>
          <p:cNvPr id="45" name="Oval 3"/>
          <p:cNvSpPr/>
          <p:nvPr/>
        </p:nvSpPr>
        <p:spPr>
          <a:xfrm>
            <a:off x="3419872" y="170080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6" name="Oval 19"/>
          <p:cNvSpPr/>
          <p:nvPr/>
        </p:nvSpPr>
        <p:spPr>
          <a:xfrm>
            <a:off x="1521768" y="523116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7" name="Oval 22"/>
          <p:cNvSpPr/>
          <p:nvPr/>
        </p:nvSpPr>
        <p:spPr>
          <a:xfrm>
            <a:off x="6372200" y="22048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8"/>
          <p:cNvGrpSpPr/>
          <p:nvPr/>
        </p:nvGrpSpPr>
        <p:grpSpPr>
          <a:xfrm>
            <a:off x="683568" y="1268760"/>
            <a:ext cx="8058200" cy="4300954"/>
            <a:chOff x="797768" y="1263134"/>
            <a:chExt cx="8058200" cy="4300954"/>
          </a:xfrm>
        </p:grpSpPr>
        <p:grpSp>
          <p:nvGrpSpPr>
            <p:cNvPr id="3" name="그룹 47"/>
            <p:cNvGrpSpPr/>
            <p:nvPr/>
          </p:nvGrpSpPr>
          <p:grpSpPr>
            <a:xfrm>
              <a:off x="797768" y="1263134"/>
              <a:ext cx="8058200" cy="4300954"/>
              <a:chOff x="797768" y="1263134"/>
              <a:chExt cx="8058200" cy="4300954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3617168" y="17203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76" name="Oval 3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77" name="TextBox 4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George W. Bush</a:t>
                  </a:r>
                  <a:endParaRPr lang="en-US" sz="1600" dirty="0"/>
                </a:p>
              </p:txBody>
            </p:sp>
          </p:grpSp>
          <p:grpSp>
            <p:nvGrpSpPr>
              <p:cNvPr id="5" name="Group 6"/>
              <p:cNvGrpSpPr/>
              <p:nvPr/>
            </p:nvGrpSpPr>
            <p:grpSpPr>
              <a:xfrm>
                <a:off x="5750768" y="12631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74" name="Oval 7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75" name="TextBox 8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err="1" smtClean="0"/>
                    <a:t>Dubya</a:t>
                  </a:r>
                  <a:endParaRPr lang="en-US" sz="1600" dirty="0"/>
                </a:p>
              </p:txBody>
            </p:sp>
          </p:grpSp>
          <p:grpSp>
            <p:nvGrpSpPr>
              <p:cNvPr id="6" name="Group 15"/>
              <p:cNvGrpSpPr/>
              <p:nvPr/>
            </p:nvGrpSpPr>
            <p:grpSpPr>
              <a:xfrm>
                <a:off x="2093168" y="37777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68" name="Oval 16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9" name="TextBox 17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Bush</a:t>
                  </a:r>
                  <a:endParaRPr lang="en-US" sz="1600" dirty="0"/>
                </a:p>
              </p:txBody>
            </p:sp>
          </p:grpSp>
          <p:grpSp>
            <p:nvGrpSpPr>
              <p:cNvPr id="7" name="Group 18"/>
              <p:cNvGrpSpPr/>
              <p:nvPr/>
            </p:nvGrpSpPr>
            <p:grpSpPr>
              <a:xfrm>
                <a:off x="797768" y="5225534"/>
                <a:ext cx="1143000" cy="338554"/>
                <a:chOff x="2895600" y="1981200"/>
                <a:chExt cx="1143000" cy="338554"/>
              </a:xfrm>
            </p:grpSpPr>
            <p:sp>
              <p:nvSpPr>
                <p:cNvPr id="66" name="Oval 19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7" name="TextBox 20"/>
                <p:cNvSpPr txBox="1"/>
                <p:nvPr/>
              </p:nvSpPr>
              <p:spPr>
                <a:xfrm>
                  <a:off x="2895600" y="1981200"/>
                  <a:ext cx="914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Bush Sr.</a:t>
                  </a:r>
                  <a:endParaRPr lang="en-US" sz="1600" dirty="0"/>
                </a:p>
              </p:txBody>
            </p:sp>
          </p:grpSp>
          <p:grpSp>
            <p:nvGrpSpPr>
              <p:cNvPr id="8" name="Group 21"/>
              <p:cNvGrpSpPr/>
              <p:nvPr/>
            </p:nvGrpSpPr>
            <p:grpSpPr>
              <a:xfrm>
                <a:off x="4988768" y="31681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64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5" name="TextBox 23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President Bush</a:t>
                  </a:r>
                  <a:endParaRPr lang="en-US" sz="1600" dirty="0"/>
                </a:p>
              </p:txBody>
            </p:sp>
          </p:grpSp>
          <p:grpSp>
            <p:nvGrpSpPr>
              <p:cNvPr id="9" name="Group 24"/>
              <p:cNvGrpSpPr/>
              <p:nvPr/>
            </p:nvGrpSpPr>
            <p:grpSpPr>
              <a:xfrm>
                <a:off x="5217368" y="4844534"/>
                <a:ext cx="2362200" cy="338554"/>
                <a:chOff x="3733800" y="1981200"/>
                <a:chExt cx="2362200" cy="338554"/>
              </a:xfrm>
            </p:grpSpPr>
            <p:sp>
              <p:nvSpPr>
                <p:cNvPr id="62" name="Oval 25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3" name="TextBox 26"/>
                <p:cNvSpPr txBox="1"/>
                <p:nvPr/>
              </p:nvSpPr>
              <p:spPr>
                <a:xfrm>
                  <a:off x="3962400" y="1981200"/>
                  <a:ext cx="2133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George H. W. Bush</a:t>
                  </a:r>
                  <a:endParaRPr lang="en-US" sz="1600" dirty="0"/>
                </a:p>
              </p:txBody>
            </p:sp>
          </p:grpSp>
          <p:cxnSp>
            <p:nvCxnSpPr>
              <p:cNvPr id="51" name="Straight Connector 28"/>
              <p:cNvCxnSpPr/>
              <p:nvPr/>
            </p:nvCxnSpPr>
            <p:spPr>
              <a:xfrm rot="5400000" flipH="1" flipV="1">
                <a:off x="1369268" y="4456998"/>
                <a:ext cx="1187637" cy="34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9"/>
              <p:cNvCxnSpPr/>
              <p:nvPr/>
            </p:nvCxnSpPr>
            <p:spPr>
              <a:xfrm rot="16200000" flipV="1">
                <a:off x="4569668" y="4044434"/>
                <a:ext cx="137160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32"/>
              <p:cNvCxnSpPr/>
              <p:nvPr/>
            </p:nvCxnSpPr>
            <p:spPr>
              <a:xfrm rot="10800000" flipV="1">
                <a:off x="1940768" y="4996934"/>
                <a:ext cx="3276600" cy="3810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46"/>
              <p:cNvCxnSpPr/>
              <p:nvPr/>
            </p:nvCxnSpPr>
            <p:spPr>
              <a:xfrm rot="16200000" flipH="1">
                <a:off x="3883868" y="1910834"/>
                <a:ext cx="1143000" cy="13716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49"/>
              <p:cNvCxnSpPr/>
              <p:nvPr/>
            </p:nvCxnSpPr>
            <p:spPr>
              <a:xfrm rot="5400000" flipH="1" flipV="1">
                <a:off x="3388568" y="2177534"/>
                <a:ext cx="45720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5"/>
              <p:cNvCxnSpPr/>
              <p:nvPr/>
            </p:nvCxnSpPr>
            <p:spPr>
              <a:xfrm rot="5400000" flipH="1" flipV="1">
                <a:off x="4607768" y="577334"/>
                <a:ext cx="304800" cy="1981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58"/>
              <p:cNvCxnSpPr/>
              <p:nvPr/>
            </p:nvCxnSpPr>
            <p:spPr>
              <a:xfrm rot="16200000" flipH="1">
                <a:off x="3350468" y="2977633"/>
                <a:ext cx="806637" cy="3016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63"/>
              <p:cNvCxnSpPr>
                <a:stCxn id="76" idx="3"/>
              </p:cNvCxnSpPr>
              <p:nvPr/>
            </p:nvCxnSpPr>
            <p:spPr>
              <a:xfrm rot="5400000">
                <a:off x="2055069" y="2170997"/>
                <a:ext cx="1797237" cy="1416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21"/>
              <p:cNvGrpSpPr/>
              <p:nvPr/>
            </p:nvGrpSpPr>
            <p:grpSpPr>
              <a:xfrm>
                <a:off x="6444208" y="2348880"/>
                <a:ext cx="2411760" cy="338554"/>
                <a:chOff x="3733800" y="1981200"/>
                <a:chExt cx="2411760" cy="338554"/>
              </a:xfrm>
            </p:grpSpPr>
            <p:sp>
              <p:nvSpPr>
                <p:cNvPr id="41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43" name="TextBox 23"/>
                <p:cNvSpPr txBox="1"/>
                <p:nvPr/>
              </p:nvSpPr>
              <p:spPr>
                <a:xfrm>
                  <a:off x="3962400" y="1981200"/>
                  <a:ext cx="2183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President Bill Clinton</a:t>
                  </a:r>
                  <a:endParaRPr lang="en-US" sz="1600" dirty="0"/>
                </a:p>
              </p:txBody>
            </p:sp>
          </p:grpSp>
          <p:cxnSp>
            <p:nvCxnSpPr>
              <p:cNvPr id="44" name="Straight Connector 46"/>
              <p:cNvCxnSpPr>
                <a:stCxn id="64" idx="7"/>
                <a:endCxn id="41" idx="3"/>
              </p:cNvCxnSpPr>
              <p:nvPr/>
            </p:nvCxnSpPr>
            <p:spPr>
              <a:xfrm rot="5400000" flipH="1" flipV="1">
                <a:off x="5567024" y="2290950"/>
                <a:ext cx="603728" cy="1239914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4499992" y="12687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0.9</a:t>
              </a:r>
              <a:endParaRPr lang="ko-KR" alt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03848" y="515719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1.0</a:t>
              </a:r>
              <a:endParaRPr lang="ko-KR" alt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547664" y="436510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0.5</a:t>
              </a:r>
              <a:endParaRPr lang="ko-KR" alt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20072" y="386104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0.4</a:t>
              </a:r>
              <a:endParaRPr lang="ko-KR" alt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27784" y="249289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03848" y="321297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347864" y="414908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0.3</a:t>
              </a:r>
              <a:endParaRPr lang="ko-KR" alt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427984" y="227687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0.9</a:t>
              </a:r>
              <a:endParaRPr lang="ko-KR" alt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96136" y="270892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</p:grpSp>
      <p:sp>
        <p:nvSpPr>
          <p:cNvPr id="45" name="Oval 3"/>
          <p:cNvSpPr/>
          <p:nvPr/>
        </p:nvSpPr>
        <p:spPr>
          <a:xfrm>
            <a:off x="3419872" y="170080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6" name="Oval 19"/>
          <p:cNvSpPr/>
          <p:nvPr/>
        </p:nvSpPr>
        <p:spPr>
          <a:xfrm>
            <a:off x="1521768" y="523116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7" name="Oval 22"/>
          <p:cNvSpPr/>
          <p:nvPr/>
        </p:nvSpPr>
        <p:spPr>
          <a:xfrm>
            <a:off x="6372200" y="22048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8"/>
          <p:cNvGrpSpPr/>
          <p:nvPr/>
        </p:nvGrpSpPr>
        <p:grpSpPr>
          <a:xfrm>
            <a:off x="683568" y="1268760"/>
            <a:ext cx="8058200" cy="4300954"/>
            <a:chOff x="797768" y="1263134"/>
            <a:chExt cx="8058200" cy="4300954"/>
          </a:xfrm>
        </p:grpSpPr>
        <p:grpSp>
          <p:nvGrpSpPr>
            <p:cNvPr id="3" name="그룹 47"/>
            <p:cNvGrpSpPr/>
            <p:nvPr/>
          </p:nvGrpSpPr>
          <p:grpSpPr>
            <a:xfrm>
              <a:off x="797768" y="1263134"/>
              <a:ext cx="8058200" cy="4300954"/>
              <a:chOff x="797768" y="1263134"/>
              <a:chExt cx="8058200" cy="4300954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3617168" y="17203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76" name="Oval 3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77" name="TextBox 4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George W. Bush</a:t>
                  </a:r>
                  <a:endParaRPr lang="en-US" sz="1600" dirty="0"/>
                </a:p>
              </p:txBody>
            </p:sp>
          </p:grpSp>
          <p:grpSp>
            <p:nvGrpSpPr>
              <p:cNvPr id="5" name="Group 6"/>
              <p:cNvGrpSpPr/>
              <p:nvPr/>
            </p:nvGrpSpPr>
            <p:grpSpPr>
              <a:xfrm>
                <a:off x="5750768" y="12631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74" name="Oval 7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75" name="TextBox 8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err="1" smtClean="0"/>
                    <a:t>Dubya</a:t>
                  </a:r>
                  <a:endParaRPr lang="en-US" sz="1600" dirty="0"/>
                </a:p>
              </p:txBody>
            </p:sp>
          </p:grpSp>
          <p:grpSp>
            <p:nvGrpSpPr>
              <p:cNvPr id="6" name="Group 15"/>
              <p:cNvGrpSpPr/>
              <p:nvPr/>
            </p:nvGrpSpPr>
            <p:grpSpPr>
              <a:xfrm>
                <a:off x="2093168" y="37777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68" name="Oval 16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9" name="TextBox 17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Bush</a:t>
                  </a:r>
                  <a:endParaRPr lang="en-US" sz="1600" dirty="0"/>
                </a:p>
              </p:txBody>
            </p:sp>
          </p:grpSp>
          <p:grpSp>
            <p:nvGrpSpPr>
              <p:cNvPr id="7" name="Group 18"/>
              <p:cNvGrpSpPr/>
              <p:nvPr/>
            </p:nvGrpSpPr>
            <p:grpSpPr>
              <a:xfrm>
                <a:off x="797768" y="5225534"/>
                <a:ext cx="1143000" cy="338554"/>
                <a:chOff x="2895600" y="1981200"/>
                <a:chExt cx="1143000" cy="338554"/>
              </a:xfrm>
            </p:grpSpPr>
            <p:sp>
              <p:nvSpPr>
                <p:cNvPr id="66" name="Oval 19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7" name="TextBox 20"/>
                <p:cNvSpPr txBox="1"/>
                <p:nvPr/>
              </p:nvSpPr>
              <p:spPr>
                <a:xfrm>
                  <a:off x="2895600" y="1981200"/>
                  <a:ext cx="914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Bush Sr.</a:t>
                  </a:r>
                  <a:endParaRPr lang="en-US" sz="1600" dirty="0"/>
                </a:p>
              </p:txBody>
            </p:sp>
          </p:grpSp>
          <p:grpSp>
            <p:nvGrpSpPr>
              <p:cNvPr id="8" name="Group 21"/>
              <p:cNvGrpSpPr/>
              <p:nvPr/>
            </p:nvGrpSpPr>
            <p:grpSpPr>
              <a:xfrm>
                <a:off x="4988768" y="31681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64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5" name="TextBox 23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President Bush</a:t>
                  </a:r>
                  <a:endParaRPr lang="en-US" sz="1600" dirty="0"/>
                </a:p>
              </p:txBody>
            </p:sp>
          </p:grpSp>
          <p:grpSp>
            <p:nvGrpSpPr>
              <p:cNvPr id="9" name="Group 24"/>
              <p:cNvGrpSpPr/>
              <p:nvPr/>
            </p:nvGrpSpPr>
            <p:grpSpPr>
              <a:xfrm>
                <a:off x="5217368" y="4844534"/>
                <a:ext cx="2362200" cy="338554"/>
                <a:chOff x="3733800" y="1981200"/>
                <a:chExt cx="2362200" cy="338554"/>
              </a:xfrm>
            </p:grpSpPr>
            <p:sp>
              <p:nvSpPr>
                <p:cNvPr id="62" name="Oval 25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3" name="TextBox 26"/>
                <p:cNvSpPr txBox="1"/>
                <p:nvPr/>
              </p:nvSpPr>
              <p:spPr>
                <a:xfrm>
                  <a:off x="3962400" y="1981200"/>
                  <a:ext cx="2133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George H. W. Bush</a:t>
                  </a:r>
                  <a:endParaRPr lang="en-US" sz="1600" dirty="0"/>
                </a:p>
              </p:txBody>
            </p:sp>
          </p:grpSp>
          <p:cxnSp>
            <p:nvCxnSpPr>
              <p:cNvPr id="51" name="Straight Connector 28"/>
              <p:cNvCxnSpPr/>
              <p:nvPr/>
            </p:nvCxnSpPr>
            <p:spPr>
              <a:xfrm rot="5400000" flipH="1" flipV="1">
                <a:off x="1369268" y="4456998"/>
                <a:ext cx="1187637" cy="34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9"/>
              <p:cNvCxnSpPr/>
              <p:nvPr/>
            </p:nvCxnSpPr>
            <p:spPr>
              <a:xfrm rot="16200000" flipV="1">
                <a:off x="4569668" y="4044434"/>
                <a:ext cx="137160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32"/>
              <p:cNvCxnSpPr/>
              <p:nvPr/>
            </p:nvCxnSpPr>
            <p:spPr>
              <a:xfrm rot="10800000" flipV="1">
                <a:off x="1940768" y="4996934"/>
                <a:ext cx="3276600" cy="3810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46"/>
              <p:cNvCxnSpPr/>
              <p:nvPr/>
            </p:nvCxnSpPr>
            <p:spPr>
              <a:xfrm rot="16200000" flipH="1">
                <a:off x="3883868" y="1910834"/>
                <a:ext cx="1143000" cy="13716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49"/>
              <p:cNvCxnSpPr/>
              <p:nvPr/>
            </p:nvCxnSpPr>
            <p:spPr>
              <a:xfrm rot="5400000" flipH="1" flipV="1">
                <a:off x="3388568" y="2177534"/>
                <a:ext cx="45720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5"/>
              <p:cNvCxnSpPr/>
              <p:nvPr/>
            </p:nvCxnSpPr>
            <p:spPr>
              <a:xfrm rot="5400000" flipH="1" flipV="1">
                <a:off x="4607768" y="577334"/>
                <a:ext cx="304800" cy="1981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58"/>
              <p:cNvCxnSpPr/>
              <p:nvPr/>
            </p:nvCxnSpPr>
            <p:spPr>
              <a:xfrm rot="16200000" flipH="1">
                <a:off x="3350468" y="2977633"/>
                <a:ext cx="806637" cy="3016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63"/>
              <p:cNvCxnSpPr>
                <a:stCxn id="76" idx="3"/>
              </p:cNvCxnSpPr>
              <p:nvPr/>
            </p:nvCxnSpPr>
            <p:spPr>
              <a:xfrm rot="5400000">
                <a:off x="2055069" y="2170997"/>
                <a:ext cx="1797237" cy="1416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21"/>
              <p:cNvGrpSpPr/>
              <p:nvPr/>
            </p:nvGrpSpPr>
            <p:grpSpPr>
              <a:xfrm>
                <a:off x="6444208" y="2348880"/>
                <a:ext cx="2411760" cy="338554"/>
                <a:chOff x="3733800" y="1981200"/>
                <a:chExt cx="2411760" cy="338554"/>
              </a:xfrm>
            </p:grpSpPr>
            <p:sp>
              <p:nvSpPr>
                <p:cNvPr id="41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43" name="TextBox 23"/>
                <p:cNvSpPr txBox="1"/>
                <p:nvPr/>
              </p:nvSpPr>
              <p:spPr>
                <a:xfrm>
                  <a:off x="3962400" y="1981200"/>
                  <a:ext cx="2183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President Bill Clinton</a:t>
                  </a:r>
                  <a:endParaRPr lang="en-US" sz="1600" dirty="0"/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4499992" y="12687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0.9</a:t>
              </a:r>
              <a:endParaRPr lang="ko-KR" alt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03848" y="515719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1.0</a:t>
              </a:r>
              <a:endParaRPr lang="ko-KR" alt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547664" y="436510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0.5</a:t>
              </a:r>
              <a:endParaRPr lang="ko-KR" alt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20072" y="386104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0.4</a:t>
              </a:r>
              <a:endParaRPr lang="ko-KR" alt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27784" y="249289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03848" y="321297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347864" y="414908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0.3</a:t>
              </a:r>
              <a:endParaRPr lang="ko-KR" alt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427984" y="227687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0.9</a:t>
              </a:r>
              <a:endParaRPr lang="ko-KR" altLang="en-US" dirty="0"/>
            </a:p>
          </p:txBody>
        </p:sp>
      </p:grpSp>
      <p:sp>
        <p:nvSpPr>
          <p:cNvPr id="44" name="Oval 3"/>
          <p:cNvSpPr/>
          <p:nvPr/>
        </p:nvSpPr>
        <p:spPr>
          <a:xfrm>
            <a:off x="3419872" y="170080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5" name="Oval 19"/>
          <p:cNvSpPr/>
          <p:nvPr/>
        </p:nvSpPr>
        <p:spPr>
          <a:xfrm>
            <a:off x="1521768" y="523116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6" name="Oval 22"/>
          <p:cNvSpPr/>
          <p:nvPr/>
        </p:nvSpPr>
        <p:spPr>
          <a:xfrm>
            <a:off x="6372200" y="22048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8"/>
          <p:cNvGrpSpPr/>
          <p:nvPr/>
        </p:nvGrpSpPr>
        <p:grpSpPr>
          <a:xfrm>
            <a:off x="683568" y="1268760"/>
            <a:ext cx="8058200" cy="4300954"/>
            <a:chOff x="797768" y="1263134"/>
            <a:chExt cx="8058200" cy="4300954"/>
          </a:xfrm>
        </p:grpSpPr>
        <p:grpSp>
          <p:nvGrpSpPr>
            <p:cNvPr id="3" name="그룹 47"/>
            <p:cNvGrpSpPr/>
            <p:nvPr/>
          </p:nvGrpSpPr>
          <p:grpSpPr>
            <a:xfrm>
              <a:off x="797768" y="1263134"/>
              <a:ext cx="8058200" cy="4300954"/>
              <a:chOff x="797768" y="1263134"/>
              <a:chExt cx="8058200" cy="4300954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3617168" y="17203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76" name="Oval 3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77" name="TextBox 4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George W. Bush</a:t>
                  </a:r>
                  <a:endParaRPr lang="en-US" sz="1600" dirty="0"/>
                </a:p>
              </p:txBody>
            </p:sp>
          </p:grpSp>
          <p:grpSp>
            <p:nvGrpSpPr>
              <p:cNvPr id="5" name="Group 6"/>
              <p:cNvGrpSpPr/>
              <p:nvPr/>
            </p:nvGrpSpPr>
            <p:grpSpPr>
              <a:xfrm>
                <a:off x="5750768" y="12631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74" name="Oval 7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75" name="TextBox 8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err="1" smtClean="0"/>
                    <a:t>Dubya</a:t>
                  </a:r>
                  <a:endParaRPr lang="en-US" sz="1600" dirty="0"/>
                </a:p>
              </p:txBody>
            </p:sp>
          </p:grpSp>
          <p:grpSp>
            <p:nvGrpSpPr>
              <p:cNvPr id="6" name="Group 15"/>
              <p:cNvGrpSpPr/>
              <p:nvPr/>
            </p:nvGrpSpPr>
            <p:grpSpPr>
              <a:xfrm>
                <a:off x="2093168" y="37777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68" name="Oval 16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9" name="TextBox 17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Bush</a:t>
                  </a:r>
                  <a:endParaRPr lang="en-US" sz="1600" dirty="0"/>
                </a:p>
              </p:txBody>
            </p:sp>
          </p:grpSp>
          <p:grpSp>
            <p:nvGrpSpPr>
              <p:cNvPr id="7" name="Group 18"/>
              <p:cNvGrpSpPr/>
              <p:nvPr/>
            </p:nvGrpSpPr>
            <p:grpSpPr>
              <a:xfrm>
                <a:off x="797768" y="5225534"/>
                <a:ext cx="1143000" cy="338554"/>
                <a:chOff x="2895600" y="1981200"/>
                <a:chExt cx="1143000" cy="338554"/>
              </a:xfrm>
            </p:grpSpPr>
            <p:sp>
              <p:nvSpPr>
                <p:cNvPr id="66" name="Oval 19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7" name="TextBox 20"/>
                <p:cNvSpPr txBox="1"/>
                <p:nvPr/>
              </p:nvSpPr>
              <p:spPr>
                <a:xfrm>
                  <a:off x="2895600" y="1981200"/>
                  <a:ext cx="914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Bush Sr.</a:t>
                  </a:r>
                  <a:endParaRPr lang="en-US" sz="1600" dirty="0"/>
                </a:p>
              </p:txBody>
            </p:sp>
          </p:grpSp>
          <p:grpSp>
            <p:nvGrpSpPr>
              <p:cNvPr id="8" name="Group 21"/>
              <p:cNvGrpSpPr/>
              <p:nvPr/>
            </p:nvGrpSpPr>
            <p:grpSpPr>
              <a:xfrm>
                <a:off x="4988768" y="31681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64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5" name="TextBox 23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President Bush</a:t>
                  </a:r>
                  <a:endParaRPr lang="en-US" sz="1600" dirty="0"/>
                </a:p>
              </p:txBody>
            </p:sp>
          </p:grpSp>
          <p:grpSp>
            <p:nvGrpSpPr>
              <p:cNvPr id="9" name="Group 24"/>
              <p:cNvGrpSpPr/>
              <p:nvPr/>
            </p:nvGrpSpPr>
            <p:grpSpPr>
              <a:xfrm>
                <a:off x="5217368" y="4844534"/>
                <a:ext cx="2362200" cy="338554"/>
                <a:chOff x="3733800" y="1981200"/>
                <a:chExt cx="2362200" cy="338554"/>
              </a:xfrm>
            </p:grpSpPr>
            <p:sp>
              <p:nvSpPr>
                <p:cNvPr id="62" name="Oval 25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3" name="TextBox 26"/>
                <p:cNvSpPr txBox="1"/>
                <p:nvPr/>
              </p:nvSpPr>
              <p:spPr>
                <a:xfrm>
                  <a:off x="3962400" y="1981200"/>
                  <a:ext cx="2133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George H. W. Bush</a:t>
                  </a:r>
                  <a:endParaRPr lang="en-US" sz="1600" dirty="0"/>
                </a:p>
              </p:txBody>
            </p:sp>
          </p:grpSp>
          <p:cxnSp>
            <p:nvCxnSpPr>
              <p:cNvPr id="51" name="Straight Connector 28"/>
              <p:cNvCxnSpPr/>
              <p:nvPr/>
            </p:nvCxnSpPr>
            <p:spPr>
              <a:xfrm rot="5400000" flipH="1" flipV="1">
                <a:off x="1369268" y="4456998"/>
                <a:ext cx="1187637" cy="34943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9"/>
              <p:cNvCxnSpPr/>
              <p:nvPr/>
            </p:nvCxnSpPr>
            <p:spPr>
              <a:xfrm rot="16200000" flipV="1">
                <a:off x="4569668" y="4044434"/>
                <a:ext cx="1371600" cy="2286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32"/>
              <p:cNvCxnSpPr/>
              <p:nvPr/>
            </p:nvCxnSpPr>
            <p:spPr>
              <a:xfrm rot="10800000" flipV="1">
                <a:off x="1940768" y="4996934"/>
                <a:ext cx="3276600" cy="3810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46"/>
              <p:cNvCxnSpPr/>
              <p:nvPr/>
            </p:nvCxnSpPr>
            <p:spPr>
              <a:xfrm rot="16200000" flipH="1">
                <a:off x="3883868" y="1910834"/>
                <a:ext cx="1143000" cy="13716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49"/>
              <p:cNvCxnSpPr/>
              <p:nvPr/>
            </p:nvCxnSpPr>
            <p:spPr>
              <a:xfrm rot="5400000" flipH="1" flipV="1">
                <a:off x="3388568" y="2177534"/>
                <a:ext cx="457200" cy="2743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5"/>
              <p:cNvCxnSpPr/>
              <p:nvPr/>
            </p:nvCxnSpPr>
            <p:spPr>
              <a:xfrm rot="5400000" flipH="1" flipV="1">
                <a:off x="4607768" y="577334"/>
                <a:ext cx="304800" cy="1981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58"/>
              <p:cNvCxnSpPr/>
              <p:nvPr/>
            </p:nvCxnSpPr>
            <p:spPr>
              <a:xfrm rot="16200000" flipH="1">
                <a:off x="3350468" y="2977633"/>
                <a:ext cx="806637" cy="301643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63"/>
              <p:cNvCxnSpPr>
                <a:stCxn id="76" idx="3"/>
              </p:cNvCxnSpPr>
              <p:nvPr/>
            </p:nvCxnSpPr>
            <p:spPr>
              <a:xfrm rot="5400000">
                <a:off x="2055069" y="2170997"/>
                <a:ext cx="1797237" cy="141623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21"/>
              <p:cNvGrpSpPr/>
              <p:nvPr/>
            </p:nvGrpSpPr>
            <p:grpSpPr>
              <a:xfrm>
                <a:off x="6444208" y="2348880"/>
                <a:ext cx="2411760" cy="338554"/>
                <a:chOff x="3733800" y="1981200"/>
                <a:chExt cx="2411760" cy="338554"/>
              </a:xfrm>
            </p:grpSpPr>
            <p:sp>
              <p:nvSpPr>
                <p:cNvPr id="41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43" name="TextBox 23"/>
                <p:cNvSpPr txBox="1"/>
                <p:nvPr/>
              </p:nvSpPr>
              <p:spPr>
                <a:xfrm>
                  <a:off x="3962400" y="1981200"/>
                  <a:ext cx="2183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President Bill Clinton</a:t>
                  </a:r>
                  <a:endParaRPr lang="en-US" sz="1600" dirty="0"/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4499992" y="12687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0.9</a:t>
              </a:r>
              <a:endParaRPr lang="ko-KR" alt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03848" y="515719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1.0</a:t>
              </a:r>
              <a:endParaRPr lang="ko-KR" alt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547664" y="436510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0.5</a:t>
              </a:r>
              <a:endParaRPr lang="ko-KR" alt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20072" y="386104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0.4</a:t>
              </a:r>
              <a:endParaRPr lang="ko-KR" alt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27784" y="249289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03848" y="321297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347864" y="414908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0.3</a:t>
              </a:r>
              <a:endParaRPr lang="ko-KR" alt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427984" y="227687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0.9</a:t>
              </a:r>
              <a:endParaRPr lang="ko-KR" altLang="en-US" dirty="0"/>
            </a:p>
          </p:txBody>
        </p:sp>
      </p:grpSp>
      <p:sp>
        <p:nvSpPr>
          <p:cNvPr id="44" name="Oval 3"/>
          <p:cNvSpPr/>
          <p:nvPr/>
        </p:nvSpPr>
        <p:spPr>
          <a:xfrm>
            <a:off x="3419872" y="170080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5" name="Oval 19"/>
          <p:cNvSpPr/>
          <p:nvPr/>
        </p:nvSpPr>
        <p:spPr>
          <a:xfrm>
            <a:off x="1521768" y="523116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46" name="Oval 22"/>
          <p:cNvSpPr/>
          <p:nvPr/>
        </p:nvSpPr>
        <p:spPr>
          <a:xfrm>
            <a:off x="6372200" y="22048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8"/>
          <p:cNvGrpSpPr/>
          <p:nvPr/>
        </p:nvGrpSpPr>
        <p:grpSpPr>
          <a:xfrm>
            <a:off x="683568" y="1268760"/>
            <a:ext cx="8058200" cy="4300954"/>
            <a:chOff x="797768" y="1263134"/>
            <a:chExt cx="8058200" cy="4300954"/>
          </a:xfrm>
        </p:grpSpPr>
        <p:grpSp>
          <p:nvGrpSpPr>
            <p:cNvPr id="3" name="그룹 47"/>
            <p:cNvGrpSpPr/>
            <p:nvPr/>
          </p:nvGrpSpPr>
          <p:grpSpPr>
            <a:xfrm>
              <a:off x="797768" y="1263134"/>
              <a:ext cx="8058200" cy="4300954"/>
              <a:chOff x="797768" y="1263134"/>
              <a:chExt cx="8058200" cy="4300954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3617168" y="17203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76" name="Oval 3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77" name="TextBox 4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George W. Bush</a:t>
                  </a:r>
                  <a:endParaRPr lang="en-US" sz="1600" dirty="0"/>
                </a:p>
              </p:txBody>
            </p:sp>
          </p:grpSp>
          <p:grpSp>
            <p:nvGrpSpPr>
              <p:cNvPr id="5" name="Group 6"/>
              <p:cNvGrpSpPr/>
              <p:nvPr/>
            </p:nvGrpSpPr>
            <p:grpSpPr>
              <a:xfrm>
                <a:off x="5750768" y="12631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74" name="Oval 7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75" name="TextBox 8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err="1" smtClean="0"/>
                    <a:t>Dubya</a:t>
                  </a:r>
                  <a:endParaRPr lang="en-US" sz="1600" dirty="0"/>
                </a:p>
              </p:txBody>
            </p:sp>
          </p:grpSp>
          <p:grpSp>
            <p:nvGrpSpPr>
              <p:cNvPr id="6" name="Group 15"/>
              <p:cNvGrpSpPr/>
              <p:nvPr/>
            </p:nvGrpSpPr>
            <p:grpSpPr>
              <a:xfrm>
                <a:off x="2093168" y="37777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68" name="Oval 16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9" name="TextBox 17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Bush</a:t>
                  </a:r>
                  <a:endParaRPr lang="en-US" sz="1600" dirty="0"/>
                </a:p>
              </p:txBody>
            </p:sp>
          </p:grpSp>
          <p:grpSp>
            <p:nvGrpSpPr>
              <p:cNvPr id="7" name="Group 18"/>
              <p:cNvGrpSpPr/>
              <p:nvPr/>
            </p:nvGrpSpPr>
            <p:grpSpPr>
              <a:xfrm>
                <a:off x="797768" y="5225534"/>
                <a:ext cx="1143000" cy="338554"/>
                <a:chOff x="2895600" y="1981200"/>
                <a:chExt cx="1143000" cy="338554"/>
              </a:xfrm>
            </p:grpSpPr>
            <p:sp>
              <p:nvSpPr>
                <p:cNvPr id="66" name="Oval 19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7" name="TextBox 20"/>
                <p:cNvSpPr txBox="1"/>
                <p:nvPr/>
              </p:nvSpPr>
              <p:spPr>
                <a:xfrm>
                  <a:off x="2895600" y="1981200"/>
                  <a:ext cx="914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Bush Sr.</a:t>
                  </a:r>
                  <a:endParaRPr lang="en-US" sz="1600" dirty="0"/>
                </a:p>
              </p:txBody>
            </p:sp>
          </p:grpSp>
          <p:grpSp>
            <p:nvGrpSpPr>
              <p:cNvPr id="8" name="Group 21"/>
              <p:cNvGrpSpPr/>
              <p:nvPr/>
            </p:nvGrpSpPr>
            <p:grpSpPr>
              <a:xfrm>
                <a:off x="4988768" y="3168134"/>
                <a:ext cx="2133600" cy="338554"/>
                <a:chOff x="3733800" y="1981200"/>
                <a:chExt cx="2133600" cy="338554"/>
              </a:xfrm>
            </p:grpSpPr>
            <p:sp>
              <p:nvSpPr>
                <p:cNvPr id="64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5" name="TextBox 23"/>
                <p:cNvSpPr txBox="1"/>
                <p:nvPr/>
              </p:nvSpPr>
              <p:spPr>
                <a:xfrm>
                  <a:off x="3962400" y="1981200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President Bush</a:t>
                  </a:r>
                  <a:endParaRPr lang="en-US" sz="1600" dirty="0"/>
                </a:p>
              </p:txBody>
            </p:sp>
          </p:grpSp>
          <p:grpSp>
            <p:nvGrpSpPr>
              <p:cNvPr id="9" name="Group 24"/>
              <p:cNvGrpSpPr/>
              <p:nvPr/>
            </p:nvGrpSpPr>
            <p:grpSpPr>
              <a:xfrm>
                <a:off x="5217368" y="4844534"/>
                <a:ext cx="2362200" cy="338554"/>
                <a:chOff x="3733800" y="1981200"/>
                <a:chExt cx="2362200" cy="338554"/>
              </a:xfrm>
            </p:grpSpPr>
            <p:sp>
              <p:nvSpPr>
                <p:cNvPr id="62" name="Oval 25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63" name="TextBox 26"/>
                <p:cNvSpPr txBox="1"/>
                <p:nvPr/>
              </p:nvSpPr>
              <p:spPr>
                <a:xfrm>
                  <a:off x="3962400" y="1981200"/>
                  <a:ext cx="2133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George H. W. Bush</a:t>
                  </a:r>
                  <a:endParaRPr lang="en-US" sz="1600" dirty="0"/>
                </a:p>
              </p:txBody>
            </p:sp>
          </p:grpSp>
          <p:cxnSp>
            <p:nvCxnSpPr>
              <p:cNvPr id="53" name="Straight Connector 32"/>
              <p:cNvCxnSpPr/>
              <p:nvPr/>
            </p:nvCxnSpPr>
            <p:spPr>
              <a:xfrm rot="10800000" flipV="1">
                <a:off x="1940768" y="4996934"/>
                <a:ext cx="3276600" cy="3810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46"/>
              <p:cNvCxnSpPr/>
              <p:nvPr/>
            </p:nvCxnSpPr>
            <p:spPr>
              <a:xfrm rot="16200000" flipH="1">
                <a:off x="3883868" y="1910834"/>
                <a:ext cx="1143000" cy="13716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49"/>
              <p:cNvCxnSpPr/>
              <p:nvPr/>
            </p:nvCxnSpPr>
            <p:spPr>
              <a:xfrm rot="5400000" flipH="1" flipV="1">
                <a:off x="3388568" y="2177534"/>
                <a:ext cx="457200" cy="2743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5"/>
              <p:cNvCxnSpPr/>
              <p:nvPr/>
            </p:nvCxnSpPr>
            <p:spPr>
              <a:xfrm rot="5400000" flipH="1" flipV="1">
                <a:off x="4607768" y="577334"/>
                <a:ext cx="304800" cy="1981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63"/>
              <p:cNvCxnSpPr>
                <a:stCxn id="76" idx="3"/>
              </p:cNvCxnSpPr>
              <p:nvPr/>
            </p:nvCxnSpPr>
            <p:spPr>
              <a:xfrm rot="5400000">
                <a:off x="2055069" y="2170997"/>
                <a:ext cx="1797237" cy="141623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21"/>
              <p:cNvGrpSpPr/>
              <p:nvPr/>
            </p:nvGrpSpPr>
            <p:grpSpPr>
              <a:xfrm>
                <a:off x="6444208" y="2348880"/>
                <a:ext cx="2411760" cy="338554"/>
                <a:chOff x="3733800" y="1981200"/>
                <a:chExt cx="2411760" cy="338554"/>
              </a:xfrm>
            </p:grpSpPr>
            <p:sp>
              <p:nvSpPr>
                <p:cNvPr id="41" name="Oval 22"/>
                <p:cNvSpPr/>
                <p:nvPr/>
              </p:nvSpPr>
              <p:spPr>
                <a:xfrm>
                  <a:off x="3733800" y="1981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/>
                </a:p>
              </p:txBody>
            </p:sp>
            <p:sp>
              <p:nvSpPr>
                <p:cNvPr id="43" name="TextBox 23"/>
                <p:cNvSpPr txBox="1"/>
                <p:nvPr/>
              </p:nvSpPr>
              <p:spPr>
                <a:xfrm>
                  <a:off x="3962400" y="1981200"/>
                  <a:ext cx="2183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 smtClean="0"/>
                    <a:t>President Bill Clinton</a:t>
                  </a:r>
                  <a:endParaRPr lang="en-US" sz="1600" dirty="0"/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4499992" y="12687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0.9</a:t>
              </a:r>
              <a:endParaRPr lang="ko-KR" alt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03848" y="515719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1.0</a:t>
              </a:r>
              <a:endParaRPr lang="ko-KR" alt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27784" y="249289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03848" y="321297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0.6</a:t>
              </a:r>
              <a:endParaRPr lang="ko-KR" alt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427984" y="227687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0.9</a:t>
              </a:r>
              <a:endParaRPr lang="ko-KR" altLang="en-US" dirty="0"/>
            </a:p>
          </p:txBody>
        </p:sp>
      </p:grpSp>
      <p:sp>
        <p:nvSpPr>
          <p:cNvPr id="35" name="Oval 3"/>
          <p:cNvSpPr/>
          <p:nvPr/>
        </p:nvSpPr>
        <p:spPr>
          <a:xfrm>
            <a:off x="3419872" y="170080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36" name="Oval 19"/>
          <p:cNvSpPr/>
          <p:nvPr/>
        </p:nvSpPr>
        <p:spPr>
          <a:xfrm>
            <a:off x="1521768" y="523116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37" name="Oval 22"/>
          <p:cNvSpPr/>
          <p:nvPr/>
        </p:nvSpPr>
        <p:spPr>
          <a:xfrm>
            <a:off x="6372200" y="22048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lowch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95585"/>
            <a:ext cx="4644008" cy="326241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Setting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2400" dirty="0" err="1" smtClean="0"/>
              <a:t>Probase</a:t>
            </a:r>
            <a:r>
              <a:rPr lang="en-US" altLang="ko-KR" sz="2400" dirty="0" smtClean="0"/>
              <a:t>: 16M instances / 2M concepts</a:t>
            </a:r>
          </a:p>
          <a:p>
            <a:r>
              <a:rPr lang="en-US" altLang="ko-KR" sz="2400" dirty="0" smtClean="0"/>
              <a:t>Freebase (2010-10-14 dump): 13M instances / 12.7K concepts</a:t>
            </a:r>
          </a:p>
          <a:p>
            <a:r>
              <a:rPr lang="en-US" altLang="ko-KR" sz="2400" dirty="0" smtClean="0"/>
              <a:t>Positive Evidence</a:t>
            </a:r>
          </a:p>
          <a:p>
            <a:pPr lvl="1"/>
            <a:r>
              <a:rPr lang="en-US" altLang="ko-KR" sz="2000" dirty="0" smtClean="0"/>
              <a:t>String similarity: Weighted </a:t>
            </a:r>
            <a:r>
              <a:rPr lang="en-US" altLang="ko-KR" sz="2000" dirty="0" err="1" smtClean="0"/>
              <a:t>Jaccard</a:t>
            </a:r>
            <a:r>
              <a:rPr lang="en-US" altLang="ko-KR" sz="2000" dirty="0" smtClean="0"/>
              <a:t> Similarity</a:t>
            </a:r>
          </a:p>
          <a:p>
            <a:pPr lvl="1"/>
            <a:r>
              <a:rPr lang="en-US" altLang="ko-KR" sz="2000" dirty="0" smtClean="0"/>
              <a:t>Wikipedia Links: 12,662,226</a:t>
            </a:r>
          </a:p>
          <a:p>
            <a:pPr lvl="1"/>
            <a:r>
              <a:rPr lang="en-US" altLang="ko-KR" sz="2000" dirty="0" smtClean="0"/>
              <a:t>Wikipedia Redirect: 4,260,412</a:t>
            </a:r>
          </a:p>
          <a:p>
            <a:pPr lvl="1"/>
            <a:r>
              <a:rPr lang="en-US" altLang="ko-KR" sz="2000" dirty="0" smtClean="0"/>
              <a:t>Disambiguation Pages: 223,171</a:t>
            </a:r>
          </a:p>
          <a:p>
            <a:r>
              <a:rPr lang="en-US" altLang="ko-KR" sz="2400" dirty="0" smtClean="0"/>
              <a:t>Negative Evidence (# name bags)</a:t>
            </a:r>
          </a:p>
          <a:p>
            <a:pPr lvl="1"/>
            <a:r>
              <a:rPr lang="en-US" altLang="ko-KR" sz="2000" dirty="0" smtClean="0"/>
              <a:t>Wikipedia List: 122,615</a:t>
            </a:r>
          </a:p>
          <a:p>
            <a:pPr lvl="1"/>
            <a:r>
              <a:rPr lang="en-US" altLang="ko-KR" sz="2000" dirty="0" smtClean="0"/>
              <a:t>Wikipedia Table: 102,731</a:t>
            </a:r>
          </a:p>
          <a:p>
            <a:pPr lvl="1"/>
            <a:r>
              <a:rPr lang="en-US" altLang="ko-KR" sz="2000" dirty="0" smtClean="0"/>
              <a:t>Freebase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Setting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2400" dirty="0" smtClean="0"/>
              <a:t>Baseline #1</a:t>
            </a:r>
          </a:p>
          <a:p>
            <a:pPr lvl="1"/>
            <a:r>
              <a:rPr lang="en-US" altLang="ko-KR" sz="2000" i="1" dirty="0" smtClean="0"/>
              <a:t>Positive evidence (without string similarity) based method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en-US" altLang="ko-KR" sz="2000" dirty="0" smtClean="0"/>
              <a:t>Maps two instances with the strongest positive evidence.</a:t>
            </a:r>
            <a:br>
              <a:rPr lang="en-US" altLang="ko-KR" sz="2000" dirty="0" smtClean="0"/>
            </a:br>
            <a:r>
              <a:rPr lang="en-US" altLang="ko-KR" sz="2000" dirty="0" smtClean="0"/>
              <a:t>If there is no evidence, not mapped.</a:t>
            </a:r>
          </a:p>
          <a:p>
            <a:r>
              <a:rPr lang="en-US" altLang="ko-KR" sz="2400" dirty="0" smtClean="0"/>
              <a:t>Baseline #2</a:t>
            </a:r>
          </a:p>
          <a:p>
            <a:pPr lvl="1"/>
            <a:r>
              <a:rPr lang="en-US" altLang="ko-KR" sz="2000" i="1" dirty="0" smtClean="0"/>
              <a:t>String similarity based method.</a:t>
            </a:r>
          </a:p>
          <a:p>
            <a:pPr lvl="1"/>
            <a:r>
              <a:rPr lang="en-US" altLang="ko-KR" sz="2000" dirty="0" smtClean="0"/>
              <a:t>Maps two instances if the string similarity, here </a:t>
            </a:r>
            <a:r>
              <a:rPr lang="en-US" altLang="ko-KR" sz="2000" dirty="0" err="1" smtClean="0"/>
              <a:t>Jaro</a:t>
            </a:r>
            <a:r>
              <a:rPr lang="en-US" altLang="ko-KR" sz="2000" dirty="0" smtClean="0"/>
              <a:t>-Winkler distance, is above a threshold (0.9 to get comparable precision).</a:t>
            </a:r>
          </a:p>
          <a:p>
            <a:r>
              <a:rPr lang="en-US" altLang="ko-KR" sz="2400" dirty="0" smtClean="0"/>
              <a:t>Baseline #3</a:t>
            </a:r>
          </a:p>
          <a:p>
            <a:pPr lvl="1"/>
            <a:r>
              <a:rPr lang="en-US" altLang="ko-KR" sz="2000" i="1" dirty="0" smtClean="0"/>
              <a:t>Markov Clustering with our similarity graphs</a:t>
            </a:r>
          </a:p>
          <a:p>
            <a:pPr lvl="1"/>
            <a:r>
              <a:rPr lang="en-US" altLang="ko-KR" sz="2000" dirty="0" smtClean="0"/>
              <a:t>The best method among the scalable clustering methods for entity resolution introduced in [</a:t>
            </a:r>
            <a:r>
              <a:rPr lang="en-US" altLang="ko-KR" sz="2000" dirty="0" err="1" smtClean="0"/>
              <a:t>Hassanzadeh</a:t>
            </a:r>
            <a:r>
              <a:rPr lang="en-US" altLang="ko-KR" sz="2000" dirty="0" smtClean="0"/>
              <a:t>, VLDB2009]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Some Examples of Mapped </a:t>
            </a:r>
            <a:r>
              <a:rPr lang="en-US" altLang="ko-KR" dirty="0" err="1" smtClean="0"/>
              <a:t>Probase</a:t>
            </a:r>
            <a:r>
              <a:rPr lang="en-US" altLang="ko-KR" dirty="0" smtClean="0"/>
              <a:t> Instances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9622"/>
              </p:ext>
            </p:extLst>
          </p:nvPr>
        </p:nvGraphicFramePr>
        <p:xfrm>
          <a:off x="395536" y="2060848"/>
          <a:ext cx="8424935" cy="43361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6480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Freebase Instance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Baseline #1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Baseline #2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Baseline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#3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Our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Method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</a:tr>
              <a:tr h="9141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George W. Bush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George W.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Bush, President George W. Bush, </a:t>
                      </a:r>
                      <a:r>
                        <a:rPr lang="en-US" altLang="ko-KR" sz="1400" baseline="0" dirty="0" err="1" smtClean="0">
                          <a:latin typeface="+mn-lt"/>
                        </a:rPr>
                        <a:t>Dubya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George W. Bush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George W. Bush, President George W. Bush,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</a:t>
                      </a:r>
                      <a:r>
                        <a:rPr lang="en-US" altLang="ko-KR" sz="14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George H. W. Bush, George Bush Sr.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, </a:t>
                      </a:r>
                      <a:r>
                        <a:rPr lang="en-US" altLang="ko-KR" sz="1400" baseline="0" dirty="0" err="1" smtClean="0">
                          <a:latin typeface="+mn-lt"/>
                        </a:rPr>
                        <a:t>Dubya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George W. Bush, President George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W. Bush, </a:t>
                      </a:r>
                      <a:r>
                        <a:rPr lang="en-US" altLang="ko-KR" sz="1400" baseline="0" dirty="0" err="1" smtClean="0">
                          <a:latin typeface="+mn-lt"/>
                        </a:rPr>
                        <a:t>Dubya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, </a:t>
                      </a:r>
                      <a:r>
                        <a:rPr lang="en-US" altLang="ko-KR" sz="1400" b="1" baseline="0" dirty="0" smtClean="0">
                          <a:latin typeface="+mn-lt"/>
                        </a:rPr>
                        <a:t>Former President George W. Bush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857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American Airlines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American Airlines, American Airline, AA,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</a:t>
                      </a:r>
                      <a:r>
                        <a:rPr lang="en-US" altLang="ko-KR" sz="14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Hawaiian Airlines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American Airlines, American Airline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American Airlines, American Airline,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AA, </a:t>
                      </a:r>
                      <a:r>
                        <a:rPr lang="en-US" altLang="ko-KR" sz="14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North American Airlines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American Airlines, American Airline, AA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</a:tr>
              <a:tr h="9141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John Kerry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John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Kerry, Sen. John Kerry, Senator Kerry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John Kerry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John Kerry,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Senator Kerry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John Kerry,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Sen. John Kerry, Senator Kerry, </a:t>
                      </a:r>
                      <a:r>
                        <a:rPr lang="en-US" altLang="ko-KR" sz="1400" b="1" baseline="0" dirty="0" smtClean="0">
                          <a:latin typeface="+mn-lt"/>
                        </a:rPr>
                        <a:t>Massachusetts Sen. John Kerry, Sen. John Kerry of Massachusetts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Freebase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 knowledge base built by community contributions</a:t>
            </a:r>
          </a:p>
          <a:p>
            <a:r>
              <a:rPr lang="en-US" altLang="ko-KR" dirty="0"/>
              <a:t>Unique ID for each real world entity</a:t>
            </a:r>
            <a:endParaRPr lang="ko-KR" altLang="en-US" dirty="0"/>
          </a:p>
          <a:p>
            <a:r>
              <a:rPr lang="en-US" altLang="ko-KR" dirty="0" smtClean="0"/>
              <a:t>Rich entity level information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89040"/>
            <a:ext cx="5112568" cy="408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More Examples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* Baseline #3 (Markov Clustering) clustered and mapped all related </a:t>
            </a:r>
            <a:r>
              <a:rPr lang="en-US" altLang="ko-KR" i="1" dirty="0" smtClean="0"/>
              <a:t>Barack Obama </a:t>
            </a:r>
            <a:r>
              <a:rPr lang="en-US" altLang="ko-KR" dirty="0" smtClean="0"/>
              <a:t>instances to </a:t>
            </a:r>
            <a:r>
              <a:rPr lang="en-US" altLang="ko-KR" i="1" dirty="0" smtClean="0"/>
              <a:t>Ricardo </a:t>
            </a:r>
            <a:r>
              <a:rPr lang="en-US" altLang="ko-KR" i="1" dirty="0" err="1" smtClean="0"/>
              <a:t>Mangue</a:t>
            </a:r>
            <a:r>
              <a:rPr lang="en-US" altLang="ko-KR" i="1" dirty="0" smtClean="0"/>
              <a:t> Obama </a:t>
            </a:r>
            <a:r>
              <a:rPr lang="en-US" altLang="ko-KR" i="1" dirty="0" err="1" smtClean="0"/>
              <a:t>Nfubea</a:t>
            </a:r>
            <a:r>
              <a:rPr lang="en-US" altLang="ko-KR" i="1" dirty="0" smtClean="0"/>
              <a:t> </a:t>
            </a:r>
            <a:r>
              <a:rPr lang="en-US" altLang="ko-KR" dirty="0" smtClean="0"/>
              <a:t>by wrong transitivity of clustering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606204"/>
              </p:ext>
            </p:extLst>
          </p:nvPr>
        </p:nvGraphicFramePr>
        <p:xfrm>
          <a:off x="395536" y="3663493"/>
          <a:ext cx="8424935" cy="29338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6480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Freebase Instance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Baseline #1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Baseline #2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Baseline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#3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Our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Method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</a:tr>
              <a:tr h="9141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Barack Obama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Barack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Obama, Barrack Obama,</a:t>
                      </a:r>
                    </a:p>
                    <a:p>
                      <a:pPr latinLnBrk="1"/>
                      <a:r>
                        <a:rPr lang="en-US" altLang="ko-KR" sz="1400" baseline="0" dirty="0" smtClean="0">
                          <a:latin typeface="+mn-lt"/>
                        </a:rPr>
                        <a:t>Senator Barack Obama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Barack Obama, Barrack Obama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None </a:t>
                      </a:r>
                      <a:r>
                        <a:rPr lang="en-US" altLang="ko-KR" sz="1400" baseline="30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*</a:t>
                      </a:r>
                    </a:p>
                    <a:p>
                      <a:pPr latinLnBrk="1"/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Barack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Obama, Barrack Obama, Senator Barack Obama, </a:t>
                      </a:r>
                      <a:r>
                        <a:rPr lang="en-US" altLang="ko-KR" sz="1400" b="1" baseline="0" dirty="0" smtClean="0">
                          <a:latin typeface="+mn-lt"/>
                        </a:rPr>
                        <a:t>US President Barack Obama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, </a:t>
                      </a:r>
                      <a:r>
                        <a:rPr lang="en-US" altLang="ko-KR" sz="1400" b="1" baseline="0" dirty="0" err="1" smtClean="0">
                          <a:latin typeface="+mn-lt"/>
                        </a:rPr>
                        <a:t>Mr</a:t>
                      </a:r>
                      <a:r>
                        <a:rPr lang="en-US" altLang="ko-KR" sz="1400" b="1" baseline="0" dirty="0" smtClean="0">
                          <a:latin typeface="+mn-lt"/>
                        </a:rPr>
                        <a:t> Obama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9141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mp3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mp3, mp3s,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mp3 files, mp3 format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mp3,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mp3s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mp3, mp3 files, mp3 format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lt"/>
                        </a:rPr>
                        <a:t>mp3,</a:t>
                      </a:r>
                      <a:r>
                        <a:rPr lang="en-US" altLang="ko-KR" sz="1400" baseline="0" dirty="0" smtClean="0">
                          <a:latin typeface="+mn-lt"/>
                        </a:rPr>
                        <a:t> mp3s, mp3 files, mp3 format, </a:t>
                      </a:r>
                      <a:r>
                        <a:rPr lang="en-US" altLang="ko-KR" sz="1400" b="1" baseline="0" dirty="0" smtClean="0">
                          <a:latin typeface="+mn-lt"/>
                        </a:rPr>
                        <a:t>high-quality mp3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Precision / Recall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95536" y="1844824"/>
          <a:ext cx="8384132" cy="352839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84132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5112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err="1" smtClean="0">
                          <a:latin typeface="+mn-lt"/>
                        </a:rPr>
                        <a:t>Probase</a:t>
                      </a:r>
                      <a:r>
                        <a:rPr lang="en-US" altLang="ko-KR" sz="1300" dirty="0" smtClean="0">
                          <a:latin typeface="+mn-lt"/>
                        </a:rPr>
                        <a:t> Class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Politicians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300" dirty="0" err="1" smtClean="0">
                          <a:latin typeface="+mn-lt"/>
                        </a:rPr>
                        <a:t>Foramts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Systems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Airline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</a:tr>
              <a:tr h="5112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Freebase Type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13615" marR="113615" marT="56808" marB="568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/government</a:t>
                      </a:r>
                      <a:br>
                        <a:rPr lang="en-US" altLang="ko-K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altLang="ko-K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/politician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13615" marR="113615" marT="56808" marB="5680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/computer</a:t>
                      </a:r>
                      <a:br>
                        <a:rPr lang="en-US" altLang="ko-K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altLang="ko-K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/</a:t>
                      </a:r>
                      <a:r>
                        <a:rPr lang="en-US" altLang="ko-KR" sz="13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file_format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13615" marR="113615" marT="56808" marB="5680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/computer</a:t>
                      </a:r>
                      <a:br>
                        <a:rPr lang="en-US" altLang="ko-K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altLang="ko-K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/</a:t>
                      </a:r>
                      <a:r>
                        <a:rPr lang="en-US" altLang="ko-KR" sz="13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operating_system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13615" marR="113615" marT="56808" marB="5680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/aviation</a:t>
                      </a:r>
                      <a:br>
                        <a:rPr lang="en-US" altLang="ko-K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altLang="ko-K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/airline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13615" marR="113615" marT="56808" marB="56808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</a:tr>
              <a:tr h="460774"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Precision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Recall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Precision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Recall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Precision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Recall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Precision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Recall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>
                    <a:lnT w="12700" cmpd="sng">
                      <a:noFill/>
                    </a:lnT>
                  </a:tcPr>
                </a:tc>
              </a:tr>
              <a:tr h="5112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Baseline</a:t>
                      </a:r>
                      <a:r>
                        <a:rPr lang="en-US" altLang="ko-KR" sz="1300" baseline="0" dirty="0" smtClean="0">
                          <a:latin typeface="+mn-lt"/>
                        </a:rPr>
                        <a:t> #1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latin typeface="+mn-lt"/>
                        </a:rPr>
                        <a:t>0.99</a:t>
                      </a:r>
                      <a:endParaRPr lang="ko-KR" altLang="en-US" sz="1300" b="1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0.66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0.90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0.25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0.90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0.37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0.92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0.63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</a:tr>
              <a:tr h="5112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Baseline #2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0.97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0.31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0.79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0.27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0.59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0.26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0.96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0.47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</a:tr>
              <a:tr h="5112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Baseline #3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0.88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0.63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0.82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0.48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0.88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0.52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0.96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0.54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</a:tr>
              <a:tr h="5112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Our method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+mn-lt"/>
                        </a:rPr>
                        <a:t>0.98</a:t>
                      </a:r>
                      <a:endParaRPr lang="ko-KR" altLang="en-US" sz="1300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latin typeface="+mn-lt"/>
                        </a:rPr>
                        <a:t>0.84</a:t>
                      </a:r>
                      <a:endParaRPr lang="ko-KR" altLang="en-US" sz="1300" b="1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latin typeface="+mn-lt"/>
                        </a:rPr>
                        <a:t>0.93</a:t>
                      </a:r>
                      <a:endParaRPr lang="ko-KR" altLang="en-US" sz="1300" b="1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latin typeface="+mn-lt"/>
                        </a:rPr>
                        <a:t>0.86</a:t>
                      </a:r>
                      <a:endParaRPr lang="ko-KR" altLang="en-US" sz="1300" b="1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latin typeface="+mn-lt"/>
                        </a:rPr>
                        <a:t>0.91</a:t>
                      </a:r>
                      <a:endParaRPr lang="ko-KR" altLang="en-US" sz="1300" b="1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latin typeface="+mn-lt"/>
                        </a:rPr>
                        <a:t>0.59</a:t>
                      </a:r>
                      <a:endParaRPr lang="ko-KR" altLang="en-US" sz="1300" b="1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latin typeface="+mn-lt"/>
                        </a:rPr>
                        <a:t>1.00</a:t>
                      </a:r>
                      <a:endParaRPr lang="ko-KR" altLang="en-US" sz="1300" b="1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latin typeface="+mn-lt"/>
                        </a:rPr>
                        <a:t>0.70</a:t>
                      </a:r>
                      <a:endParaRPr lang="ko-KR" altLang="en-US" sz="1300" b="1" dirty="0">
                        <a:latin typeface="+mn-lt"/>
                      </a:endParaRPr>
                    </a:p>
                  </a:txBody>
                  <a:tcPr marL="113615" marR="113615" marT="56808" marB="5680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More Results</a:t>
            </a:r>
            <a:endParaRPr lang="ko-KR" altLang="en-US" dirty="0"/>
          </a:p>
        </p:txBody>
      </p:sp>
      <p:pic>
        <p:nvPicPr>
          <p:cNvPr id="6" name="그림 5" descr="barchart.jpg"/>
          <p:cNvPicPr>
            <a:picLocks noChangeAspect="1"/>
          </p:cNvPicPr>
          <p:nvPr/>
        </p:nvPicPr>
        <p:blipFill>
          <a:blip r:embed="rId3" cstate="print"/>
          <a:srcRect l="2971" t="6300" r="13828" b="30701"/>
          <a:stretch>
            <a:fillRect/>
          </a:stretch>
        </p:blipFill>
        <p:spPr>
          <a:xfrm>
            <a:off x="971600" y="2348880"/>
            <a:ext cx="7208696" cy="7723603"/>
          </a:xfrm>
          <a:prstGeom prst="rect">
            <a:avLst/>
          </a:prstGeom>
        </p:spPr>
      </p:pic>
      <p:pic>
        <p:nvPicPr>
          <p:cNvPr id="7" name="그림 6" descr="barchart.jpg"/>
          <p:cNvPicPr>
            <a:picLocks noChangeAspect="1"/>
          </p:cNvPicPr>
          <p:nvPr/>
        </p:nvPicPr>
        <p:blipFill>
          <a:blip r:embed="rId3" cstate="print"/>
          <a:srcRect l="2971" t="65775" r="13828" b="30701"/>
          <a:stretch>
            <a:fillRect/>
          </a:stretch>
        </p:blipFill>
        <p:spPr>
          <a:xfrm>
            <a:off x="539552" y="1700808"/>
            <a:ext cx="8410147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archart.jpg"/>
          <p:cNvPicPr>
            <a:picLocks noChangeAspect="1"/>
          </p:cNvPicPr>
          <p:nvPr/>
        </p:nvPicPr>
        <p:blipFill>
          <a:blip r:embed="rId3" cstate="print"/>
          <a:srcRect l="2971" t="43079" r="13828" b="30701"/>
          <a:stretch>
            <a:fillRect/>
          </a:stretch>
        </p:blipFill>
        <p:spPr>
          <a:xfrm>
            <a:off x="971600" y="2734797"/>
            <a:ext cx="7208696" cy="321448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More Results</a:t>
            </a:r>
            <a:endParaRPr lang="ko-KR" altLang="en-US" dirty="0"/>
          </a:p>
        </p:txBody>
      </p:sp>
      <p:pic>
        <p:nvPicPr>
          <p:cNvPr id="7" name="그림 6" descr="barchart.jpg"/>
          <p:cNvPicPr>
            <a:picLocks noChangeAspect="1"/>
          </p:cNvPicPr>
          <p:nvPr/>
        </p:nvPicPr>
        <p:blipFill>
          <a:blip r:embed="rId3" cstate="print"/>
          <a:srcRect l="2971" t="65775" r="13828" b="30701"/>
          <a:stretch>
            <a:fillRect/>
          </a:stretch>
        </p:blipFill>
        <p:spPr>
          <a:xfrm>
            <a:off x="539552" y="1700808"/>
            <a:ext cx="8410147" cy="504056"/>
          </a:xfrm>
          <a:prstGeom prst="rect">
            <a:avLst/>
          </a:prstGeom>
        </p:spPr>
      </p:pic>
      <p:pic>
        <p:nvPicPr>
          <p:cNvPr id="5" name="그림 4" descr="barchart.jpg"/>
          <p:cNvPicPr>
            <a:picLocks noChangeAspect="1"/>
          </p:cNvPicPr>
          <p:nvPr/>
        </p:nvPicPr>
        <p:blipFill>
          <a:blip r:embed="rId3" cstate="print"/>
          <a:srcRect l="2971" t="6300" r="13828" b="90763"/>
          <a:stretch>
            <a:fillRect/>
          </a:stretch>
        </p:blipFill>
        <p:spPr>
          <a:xfrm>
            <a:off x="971600" y="2374757"/>
            <a:ext cx="7208696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Scalability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Our method (in C#) is compared with</a:t>
            </a:r>
            <a:br>
              <a:rPr lang="en-US" altLang="ko-KR" dirty="0" smtClean="0"/>
            </a:br>
            <a:r>
              <a:rPr lang="en-US" altLang="ko-KR" dirty="0" smtClean="0"/>
              <a:t>Baseline #3 (Markov Clustering, in C)</a:t>
            </a:r>
            <a:endParaRPr lang="ko-KR" altLang="en-US" dirty="0"/>
          </a:p>
        </p:txBody>
      </p:sp>
      <p:pic>
        <p:nvPicPr>
          <p:cNvPr id="4" name="그림 3" descr="scalability.jpg"/>
          <p:cNvPicPr>
            <a:picLocks noChangeAspect="1"/>
          </p:cNvPicPr>
          <p:nvPr/>
        </p:nvPicPr>
        <p:blipFill>
          <a:blip r:embed="rId3" cstate="print"/>
          <a:srcRect l="8914" t="5250" r="37600" b="68501"/>
          <a:stretch>
            <a:fillRect/>
          </a:stretch>
        </p:blipFill>
        <p:spPr>
          <a:xfrm>
            <a:off x="467544" y="2924944"/>
            <a:ext cx="5112568" cy="3550395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5652120" y="4005064"/>
          <a:ext cx="3312369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4123"/>
                <a:gridCol w="1104123"/>
                <a:gridCol w="1104123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Category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|V|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|E|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Companies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662,029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110,313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Locations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964,665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118,405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Persons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1,847,907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81,464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Books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2,443,573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/>
                        <a:t>205,513</a:t>
                      </a:r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&amp; 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A novel way to extract and use negative evidence is introduced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Highly effective and efficient entity resolution method for large automatically generated taxonomy is introduced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method is applied and tested on two large knowledge bases for entity resolution and merger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smtClean="0"/>
              <a:t>[</a:t>
            </a:r>
            <a:r>
              <a:rPr lang="en-US" altLang="ko-KR" sz="1600" dirty="0" err="1" smtClean="0"/>
              <a:t>Hassanzadeh</a:t>
            </a:r>
            <a:r>
              <a:rPr lang="en-US" altLang="ko-KR" sz="1600" dirty="0" smtClean="0"/>
              <a:t>, VLDB2009]</a:t>
            </a:r>
            <a:br>
              <a:rPr lang="en-US" altLang="ko-KR" sz="1600" dirty="0" smtClean="0"/>
            </a:br>
            <a:r>
              <a:rPr lang="en-US" altLang="ko-KR" sz="1600" dirty="0" smtClean="0"/>
              <a:t>O. </a:t>
            </a:r>
            <a:r>
              <a:rPr lang="en-US" altLang="ko-KR" sz="1600" dirty="0" err="1" smtClean="0"/>
              <a:t>Hassanzadeh</a:t>
            </a:r>
            <a:r>
              <a:rPr lang="en-US" altLang="ko-KR" sz="1600" dirty="0" smtClean="0"/>
              <a:t>, F. Chiang, H. C. Lee, and R. J. Miller. Framework for evaluating clustering algorithms in duplicate </a:t>
            </a:r>
            <a:r>
              <a:rPr lang="fr-FR" altLang="ko-KR" sz="1600" dirty="0" smtClean="0"/>
              <a:t>detection. </a:t>
            </a:r>
            <a:r>
              <a:rPr lang="fr-FR" altLang="ko-KR" sz="1600" i="1" dirty="0" smtClean="0"/>
              <a:t>PVLDB, pages 1282–1293, 2009.</a:t>
            </a:r>
          </a:p>
          <a:p>
            <a:r>
              <a:rPr lang="es-ES" altLang="ko-KR" sz="1600" dirty="0" smtClean="0"/>
              <a:t>[Silviu Cucerzan, EMNLP-CoNLL 2007, …]</a:t>
            </a:r>
            <a:br>
              <a:rPr lang="es-ES" altLang="ko-KR" sz="1600" dirty="0" smtClean="0"/>
            </a:br>
            <a:r>
              <a:rPr lang="en-US" altLang="ko-KR" sz="1600" dirty="0" smtClean="0"/>
              <a:t>Large Scale Named Entity Disambiguation Based on Wikipedia Data, </a:t>
            </a:r>
            <a:r>
              <a:rPr lang="en-US" altLang="ko-KR" sz="1600" i="1" dirty="0" smtClean="0"/>
              <a:t>EMNLP-</a:t>
            </a:r>
            <a:r>
              <a:rPr lang="en-US" altLang="ko-KR" sz="1600" i="1" dirty="0" err="1" smtClean="0"/>
              <a:t>CoNLL</a:t>
            </a:r>
            <a:r>
              <a:rPr lang="en-US" altLang="ko-KR" sz="1600" dirty="0" smtClean="0"/>
              <a:t> Joint Conference, Prague, 2007</a:t>
            </a:r>
            <a:br>
              <a:rPr lang="en-US" altLang="ko-KR" sz="1600" dirty="0" smtClean="0"/>
            </a:br>
            <a:r>
              <a:rPr lang="en-US" altLang="ko-KR" sz="1600" dirty="0" smtClean="0"/>
              <a:t>R. </a:t>
            </a:r>
            <a:r>
              <a:rPr lang="en-US" altLang="ko-KR" sz="1600" dirty="0" err="1" smtClean="0"/>
              <a:t>Bunescu</a:t>
            </a:r>
            <a:r>
              <a:rPr lang="en-US" altLang="ko-KR" sz="1600" dirty="0" smtClean="0"/>
              <a:t>. Using encyclopedic knowledge for named entity disambiguation, In </a:t>
            </a:r>
            <a:r>
              <a:rPr lang="en-US" altLang="ko-KR" sz="1600" i="1" dirty="0" smtClean="0"/>
              <a:t>EACL</a:t>
            </a:r>
            <a:r>
              <a:rPr lang="en-US" altLang="ko-KR" sz="1600" dirty="0" smtClean="0"/>
              <a:t>, pages 9-16, 2006</a:t>
            </a:r>
            <a:br>
              <a:rPr lang="en-US" altLang="ko-KR" sz="1600" dirty="0" smtClean="0"/>
            </a:br>
            <a:r>
              <a:rPr lang="en-US" altLang="ko-KR" sz="1600" dirty="0" smtClean="0"/>
              <a:t> X. Han and J. Zhao. Named entity disambiguation by leveraging </a:t>
            </a:r>
            <a:r>
              <a:rPr lang="en-US" altLang="ko-KR" sz="1600" dirty="0" err="1" smtClean="0"/>
              <a:t>wikipedia</a:t>
            </a:r>
            <a:r>
              <a:rPr lang="en-US" altLang="ko-KR" sz="1600" dirty="0" smtClean="0"/>
              <a:t> semantic knowledge. In </a:t>
            </a:r>
            <a:r>
              <a:rPr lang="en-US" altLang="ko-KR" sz="1600" i="1" dirty="0" smtClean="0"/>
              <a:t>CIKM, pages 215-224, 2009</a:t>
            </a:r>
          </a:p>
          <a:p>
            <a:r>
              <a:rPr lang="es-ES" altLang="ko-KR" sz="1600" dirty="0" smtClean="0"/>
              <a:t>[Sugato Basu, KDD04]</a:t>
            </a:r>
            <a:br>
              <a:rPr lang="es-ES" altLang="ko-KR" sz="1600" dirty="0" smtClean="0"/>
            </a:br>
            <a:r>
              <a:rPr lang="en-US" altLang="ko-KR" sz="1600" dirty="0" smtClean="0"/>
              <a:t>S. </a:t>
            </a:r>
            <a:r>
              <a:rPr lang="en-US" altLang="ko-KR" sz="1600" dirty="0" err="1" smtClean="0"/>
              <a:t>Basu</a:t>
            </a:r>
            <a:r>
              <a:rPr lang="en-US" altLang="ko-KR" sz="1600" dirty="0" smtClean="0"/>
              <a:t>, M. </a:t>
            </a:r>
            <a:r>
              <a:rPr lang="en-US" altLang="ko-KR" sz="1600" dirty="0" err="1" smtClean="0"/>
              <a:t>Bilenko</a:t>
            </a:r>
            <a:r>
              <a:rPr lang="en-US" altLang="ko-KR" sz="1600" dirty="0" smtClean="0"/>
              <a:t>, and R. J. Mooney. A probabilistic framework for semi-supervised clustering. In </a:t>
            </a:r>
            <a:r>
              <a:rPr lang="en-US" altLang="ko-KR" sz="1600" i="1" dirty="0" smtClean="0"/>
              <a:t>SIGKDD, </a:t>
            </a:r>
            <a:r>
              <a:rPr lang="en-US" altLang="ko-KR" sz="1600" dirty="0" smtClean="0"/>
              <a:t>pages 59–68, 2004.</a:t>
            </a:r>
            <a:endParaRPr lang="es-ES" altLang="ko-KR" sz="1600" dirty="0" smtClean="0"/>
          </a:p>
          <a:p>
            <a:r>
              <a:rPr lang="en-US" altLang="ko-KR" sz="1600" dirty="0" smtClean="0"/>
              <a:t>[</a:t>
            </a:r>
            <a:r>
              <a:rPr lang="en-US" altLang="ko-KR" sz="1600" dirty="0" err="1" smtClean="0"/>
              <a:t>Dahlhaus</a:t>
            </a:r>
            <a:r>
              <a:rPr lang="en-US" altLang="ko-KR" sz="1600" dirty="0" smtClean="0"/>
              <a:t>, E., SIAM J. Comput’94]</a:t>
            </a:r>
            <a:br>
              <a:rPr lang="en-US" altLang="ko-KR" sz="1600" dirty="0" smtClean="0"/>
            </a:br>
            <a:r>
              <a:rPr lang="en-US" altLang="ko-KR" sz="1600" dirty="0" smtClean="0"/>
              <a:t> E. </a:t>
            </a:r>
            <a:r>
              <a:rPr lang="en-US" altLang="ko-KR" sz="1600" dirty="0" err="1" smtClean="0"/>
              <a:t>Dahlhaus</a:t>
            </a:r>
            <a:r>
              <a:rPr lang="en-US" altLang="ko-KR" sz="1600" dirty="0" smtClean="0"/>
              <a:t>, D. S. Johnson, C. H. Papadimitriou, P. D. Seymour, and M. </a:t>
            </a:r>
            <a:r>
              <a:rPr lang="en-US" altLang="ko-KR" sz="1600" dirty="0" err="1" smtClean="0"/>
              <a:t>Yannakakis</a:t>
            </a:r>
            <a:r>
              <a:rPr lang="en-US" altLang="ko-KR" sz="1600" dirty="0" smtClean="0"/>
              <a:t>. The complexity of </a:t>
            </a:r>
            <a:r>
              <a:rPr lang="en-US" altLang="ko-KR" sz="1600" dirty="0" err="1" smtClean="0"/>
              <a:t>multiterminal</a:t>
            </a:r>
            <a:r>
              <a:rPr lang="en-US" altLang="ko-KR" sz="1600" dirty="0" smtClean="0"/>
              <a:t> cuts. </a:t>
            </a:r>
            <a:r>
              <a:rPr lang="en-US" altLang="ko-KR" sz="1600" i="1" dirty="0" smtClean="0"/>
              <a:t>SIAM J. </a:t>
            </a:r>
            <a:r>
              <a:rPr lang="en-US" altLang="ko-KR" sz="1600" i="1" dirty="0" err="1" smtClean="0"/>
              <a:t>Comput</a:t>
            </a:r>
            <a:r>
              <a:rPr lang="en-US" altLang="ko-KR" sz="1600" i="1" dirty="0" smtClean="0"/>
              <a:t>., 23:864–894, 1994</a:t>
            </a:r>
            <a:r>
              <a:rPr lang="en-US" altLang="ko-KR" sz="1600" i="1" dirty="0" smtClean="0"/>
              <a:t>.</a:t>
            </a:r>
          </a:p>
          <a:p>
            <a:r>
              <a:rPr lang="en-US" altLang="ko-KR" sz="1600" i="1" dirty="0" smtClean="0"/>
              <a:t>For more references, please refer to the paper</a:t>
            </a:r>
            <a:r>
              <a:rPr lang="en-US" altLang="ko-KR" sz="1600" i="1" smtClean="0"/>
              <a:t>. Thanks.</a:t>
            </a:r>
            <a:endParaRPr lang="en-US" altLang="ko-KR" sz="1600" dirty="0" smtClean="0"/>
          </a:p>
          <a:p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2652886" y="2361654"/>
            <a:ext cx="3838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~Thank You~</a:t>
            </a:r>
            <a:endParaRPr lang="en-US" altLang="zh-CN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509120"/>
            <a:ext cx="56864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3890665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Get more information from: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21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Probase</a:t>
            </a:r>
            <a:r>
              <a:rPr lang="en-US" altLang="ko-KR" dirty="0" smtClean="0"/>
              <a:t>, the Web Scale Taxonomy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Automatically generated from Web data</a:t>
            </a:r>
          </a:p>
          <a:p>
            <a:r>
              <a:rPr lang="en-US" altLang="ko-KR" dirty="0" smtClean="0"/>
              <a:t>Rich hierarchy of millions of concepts (categories)</a:t>
            </a:r>
          </a:p>
          <a:p>
            <a:r>
              <a:rPr lang="en-US" altLang="ko-KR" dirty="0" smtClean="0"/>
              <a:t>Probabilistic knowledge base</a:t>
            </a:r>
            <a:endParaRPr lang="en-US" altLang="ko-KR" dirty="0"/>
          </a:p>
          <a:p>
            <a:endParaRPr lang="en-US" altLang="ko-KR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81224"/>
            <a:ext cx="4191000" cy="233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그룹 15"/>
          <p:cNvGrpSpPr/>
          <p:nvPr/>
        </p:nvGrpSpPr>
        <p:grpSpPr>
          <a:xfrm>
            <a:off x="5220072" y="3573016"/>
            <a:ext cx="3790699" cy="3234194"/>
            <a:chOff x="4199993" y="2580928"/>
            <a:chExt cx="5264264" cy="4491430"/>
          </a:xfrm>
        </p:grpSpPr>
        <p:sp>
          <p:nvSpPr>
            <p:cNvPr id="5" name="타원 4"/>
            <p:cNvSpPr/>
            <p:nvPr/>
          </p:nvSpPr>
          <p:spPr>
            <a:xfrm>
              <a:off x="4399991" y="3789041"/>
              <a:ext cx="1828192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cs typeface="Times New Roman" pitchFamily="18" charset="0"/>
                </a:rPr>
                <a:t>politicians</a:t>
              </a:r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499992" y="2780928"/>
              <a:ext cx="1368152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cs typeface="Times New Roman" pitchFamily="18" charset="0"/>
                </a:rPr>
                <a:t>people</a:t>
              </a:r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7" name="타원 6"/>
            <p:cNvSpPr/>
            <p:nvPr/>
          </p:nvSpPr>
          <p:spPr>
            <a:xfrm>
              <a:off x="4199993" y="5013176"/>
              <a:ext cx="1740159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cs typeface="Times New Roman" pitchFamily="18" charset="0"/>
                </a:rPr>
                <a:t>presidents</a:t>
              </a:r>
              <a:endParaRPr lang="ko-KR" altLang="en-US" sz="1200" dirty="0">
                <a:cs typeface="Times New Roman" pitchFamily="18" charset="0"/>
              </a:endParaRPr>
            </a:p>
          </p:txBody>
        </p:sp>
        <p:cxnSp>
          <p:nvCxnSpPr>
            <p:cNvPr id="9" name="직선 화살표 연결선 8"/>
            <p:cNvCxnSpPr>
              <a:endCxn id="7" idx="4"/>
            </p:cNvCxnSpPr>
            <p:nvPr/>
          </p:nvCxnSpPr>
          <p:spPr>
            <a:xfrm rot="5400000" flipH="1" flipV="1">
              <a:off x="4437162" y="5752071"/>
              <a:ext cx="795738" cy="4700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>
              <a:stCxn id="5" idx="0"/>
              <a:endCxn id="6" idx="4"/>
            </p:cNvCxnSpPr>
            <p:nvPr/>
          </p:nvCxnSpPr>
          <p:spPr>
            <a:xfrm rot="16200000" flipV="1">
              <a:off x="5033054" y="3508006"/>
              <a:ext cx="432048" cy="1300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모서리가 둥근 직사각형 19"/>
            <p:cNvSpPr/>
            <p:nvPr/>
          </p:nvSpPr>
          <p:spPr>
            <a:xfrm>
              <a:off x="6595093" y="3933056"/>
              <a:ext cx="2845030" cy="16561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cs typeface="Times New Roman" pitchFamily="18" charset="0"/>
                </a:rPr>
                <a:t>George W. Bush</a:t>
              </a:r>
              <a:r>
                <a:rPr lang="en-US" altLang="zh-CN" sz="1200" dirty="0" smtClean="0">
                  <a:cs typeface="Times New Roman" pitchFamily="18" charset="0"/>
                </a:rPr>
                <a:t>, 0.0117</a:t>
              </a:r>
              <a:endParaRPr lang="en-US" altLang="ko-KR" sz="1200" dirty="0" smtClean="0"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cs typeface="Times New Roman" pitchFamily="18" charset="0"/>
                </a:rPr>
                <a:t>Bill Clinton, 0.0106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cs typeface="Times New Roman" pitchFamily="18" charset="0"/>
                </a:rPr>
                <a:t>George H. W. Bush, 0.0063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cs typeface="Times New Roman" pitchFamily="18" charset="0"/>
                </a:rPr>
                <a:t>Hillary Clinton, 0.0054</a:t>
              </a:r>
              <a:endParaRPr lang="ko-KR" altLang="en-US" sz="1200" dirty="0">
                <a:cs typeface="Times New Roman" pitchFamily="18" charset="0"/>
              </a:endParaRPr>
            </a:p>
          </p:txBody>
        </p:sp>
        <p:cxnSp>
          <p:nvCxnSpPr>
            <p:cNvPr id="38" name="직선 화살표 연결선 37"/>
            <p:cNvCxnSpPr>
              <a:stCxn id="20" idx="1"/>
              <a:endCxn id="5" idx="6"/>
            </p:cNvCxnSpPr>
            <p:nvPr/>
          </p:nvCxnSpPr>
          <p:spPr>
            <a:xfrm flipH="1" flipV="1">
              <a:off x="6228183" y="4149080"/>
              <a:ext cx="366910" cy="612069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모서리가 둥근 직사각형 19"/>
            <p:cNvSpPr/>
            <p:nvPr/>
          </p:nvSpPr>
          <p:spPr>
            <a:xfrm>
              <a:off x="6218704" y="6018706"/>
              <a:ext cx="3245553" cy="10536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ko-KR" sz="1200" dirty="0">
                  <a:cs typeface="Times New Roman" pitchFamily="18" charset="0"/>
                </a:rPr>
                <a:t>Bill Clinton, 0.057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cs typeface="Times New Roman" pitchFamily="18" charset="0"/>
                </a:rPr>
                <a:t>George </a:t>
              </a:r>
              <a:r>
                <a:rPr lang="en-US" altLang="ko-KR" sz="1200" dirty="0">
                  <a:cs typeface="Times New Roman" pitchFamily="18" charset="0"/>
                </a:rPr>
                <a:t>H. W. Bush, </a:t>
              </a:r>
              <a:r>
                <a:rPr lang="en-US" altLang="ko-KR" sz="1200" dirty="0" smtClean="0">
                  <a:cs typeface="Times New Roman" pitchFamily="18" charset="0"/>
                </a:rPr>
                <a:t>0.021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>
                  <a:cs typeface="Times New Roman" pitchFamily="18" charset="0"/>
                </a:rPr>
                <a:t>George W. Bush, 0.019</a:t>
              </a:r>
            </a:p>
          </p:txBody>
        </p:sp>
        <p:cxnSp>
          <p:nvCxnSpPr>
            <p:cNvPr id="15" name="직선 화살표 연결선 37"/>
            <p:cNvCxnSpPr>
              <a:stCxn id="14" idx="1"/>
              <a:endCxn id="7" idx="5"/>
            </p:cNvCxnSpPr>
            <p:nvPr/>
          </p:nvCxnSpPr>
          <p:spPr>
            <a:xfrm flipH="1" flipV="1">
              <a:off x="5685311" y="5504878"/>
              <a:ext cx="533392" cy="1040655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>
              <a:stCxn id="6" idx="0"/>
            </p:cNvCxnSpPr>
            <p:nvPr/>
          </p:nvCxnSpPr>
          <p:spPr>
            <a:xfrm rot="5400000" flipH="1" flipV="1">
              <a:off x="5142030" y="2622968"/>
              <a:ext cx="200000" cy="1159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>
              <a:stCxn id="7" idx="0"/>
              <a:endCxn id="5" idx="4"/>
            </p:cNvCxnSpPr>
            <p:nvPr/>
          </p:nvCxnSpPr>
          <p:spPr>
            <a:xfrm rot="5400000" flipH="1" flipV="1">
              <a:off x="4940052" y="4639142"/>
              <a:ext cx="504056" cy="2440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Characteristics of Automatically Harvested Taxonomies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Web scale</a:t>
            </a:r>
          </a:p>
          <a:p>
            <a:pPr lvl="1"/>
            <a:r>
              <a:rPr lang="en-US" altLang="zh-CN" dirty="0" err="1" smtClean="0"/>
              <a:t>Probase</a:t>
            </a:r>
            <a:r>
              <a:rPr lang="en-US" altLang="zh-CN" dirty="0" smtClean="0"/>
              <a:t> has </a:t>
            </a:r>
            <a:r>
              <a:rPr lang="en-US" altLang="zh-CN" dirty="0"/>
              <a:t>2.7 millions </a:t>
            </a:r>
            <a:r>
              <a:rPr lang="en-US" altLang="zh-CN" dirty="0" smtClean="0"/>
              <a:t>categories</a:t>
            </a:r>
          </a:p>
          <a:p>
            <a:pPr lvl="1"/>
            <a:r>
              <a:rPr lang="en-US" altLang="zh-CN" dirty="0" err="1"/>
              <a:t>Probase</a:t>
            </a:r>
            <a:r>
              <a:rPr lang="en-US" altLang="zh-CN" dirty="0"/>
              <a:t> has 16 million entities and Freebase </a:t>
            </a:r>
            <a:r>
              <a:rPr lang="en-US" altLang="zh-CN" dirty="0" smtClean="0"/>
              <a:t>has 13 </a:t>
            </a:r>
            <a:r>
              <a:rPr lang="en-US" altLang="zh-CN" dirty="0"/>
              <a:t>million entities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Noises and </a:t>
            </a:r>
            <a:r>
              <a:rPr lang="en-US" altLang="zh-CN" dirty="0" smtClean="0"/>
              <a:t>inconsistencies</a:t>
            </a:r>
          </a:p>
          <a:p>
            <a:pPr lvl="1"/>
            <a:r>
              <a:rPr lang="en-US" altLang="zh-CN" i="1" dirty="0" smtClean="0"/>
              <a:t>US Presidents</a:t>
            </a:r>
            <a:r>
              <a:rPr lang="en-US" altLang="zh-CN" dirty="0" smtClean="0"/>
              <a:t>: {…George </a:t>
            </a:r>
            <a:r>
              <a:rPr lang="en-US" altLang="zh-CN" dirty="0"/>
              <a:t>H. W. Bush, George W. Bush, </a:t>
            </a:r>
            <a:r>
              <a:rPr lang="en-US" altLang="zh-CN" dirty="0" err="1"/>
              <a:t>Dubya</a:t>
            </a:r>
            <a:r>
              <a:rPr lang="en-US" altLang="zh-CN" dirty="0"/>
              <a:t>, </a:t>
            </a:r>
            <a:r>
              <a:rPr lang="en-US" altLang="zh-CN" dirty="0" smtClean="0"/>
              <a:t>President </a:t>
            </a:r>
            <a:r>
              <a:rPr lang="en-US" altLang="zh-CN" dirty="0"/>
              <a:t>Bush, G. W. Bush Jr</a:t>
            </a:r>
            <a:r>
              <a:rPr lang="en-US" altLang="zh-CN" dirty="0" smtClean="0"/>
              <a:t>.,…}</a:t>
            </a:r>
          </a:p>
          <a:p>
            <a:r>
              <a:rPr lang="en-US" altLang="zh-CN" dirty="0" smtClean="0"/>
              <a:t>Little context</a:t>
            </a:r>
          </a:p>
          <a:p>
            <a:pPr lvl="1"/>
            <a:r>
              <a:rPr lang="en-US" altLang="zh-CN" dirty="0" err="1" smtClean="0"/>
              <a:t>Probase</a:t>
            </a:r>
            <a:r>
              <a:rPr lang="en-US" altLang="zh-CN" dirty="0" smtClean="0"/>
              <a:t> didn’t have </a:t>
            </a:r>
            <a:r>
              <a:rPr lang="en-US" altLang="zh-CN" dirty="0"/>
              <a:t>attribute values for </a:t>
            </a:r>
            <a:r>
              <a:rPr lang="en-US" altLang="zh-CN" dirty="0" smtClean="0"/>
              <a:t>entities</a:t>
            </a:r>
          </a:p>
          <a:p>
            <a:pPr lvl="1"/>
            <a:r>
              <a:rPr lang="en-US" altLang="zh-CN" dirty="0"/>
              <a:t>E.g. we have no information such as </a:t>
            </a:r>
            <a:r>
              <a:rPr lang="en-US" altLang="zh-CN" i="1" dirty="0"/>
              <a:t>birthday, political party, religious belief </a:t>
            </a:r>
            <a:r>
              <a:rPr lang="en-US" altLang="zh-CN" dirty="0"/>
              <a:t>for “</a:t>
            </a:r>
            <a:r>
              <a:rPr lang="en-US" altLang="zh-CN" dirty="0" smtClean="0"/>
              <a:t>George H</a:t>
            </a:r>
            <a:r>
              <a:rPr lang="en-US" altLang="zh-CN" dirty="0"/>
              <a:t>. W. Bush”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58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Leverage Freebase to </a:t>
            </a:r>
            <a:br>
              <a:rPr lang="en-US" altLang="ko-KR" dirty="0" smtClean="0"/>
            </a:br>
            <a:r>
              <a:rPr lang="en-US" altLang="ko-KR" dirty="0" smtClean="0"/>
              <a:t>Clean and Enrich </a:t>
            </a:r>
            <a:r>
              <a:rPr lang="en-US" altLang="ko-KR" dirty="0" err="1" smtClean="0"/>
              <a:t>Probase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43271"/>
              </p:ext>
            </p:extLst>
          </p:nvPr>
        </p:nvGraphicFramePr>
        <p:xfrm>
          <a:off x="611560" y="1700808"/>
          <a:ext cx="7848873" cy="268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40361"/>
                <a:gridCol w="2304256"/>
                <a:gridCol w="2304256"/>
              </a:tblGrid>
              <a:tr h="308277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Freebase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 smtClean="0"/>
                        <a:t>Probase</a:t>
                      </a:r>
                      <a:endParaRPr lang="ko-KR" altLang="en-US" sz="1600" dirty="0"/>
                    </a:p>
                  </a:txBody>
                  <a:tcPr/>
                </a:tc>
              </a:tr>
              <a:tr h="3082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How</a:t>
                      </a:r>
                      <a:r>
                        <a:rPr lang="en-US" altLang="ko-KR" sz="1600" baseline="0" dirty="0" smtClean="0"/>
                        <a:t> is it built?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manual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/>
                        <a:t>automatic</a:t>
                      </a:r>
                      <a:endParaRPr lang="ko-KR" altLang="en-US" sz="1600" b="1" dirty="0"/>
                    </a:p>
                  </a:txBody>
                  <a:tcPr/>
                </a:tc>
              </a:tr>
              <a:tr h="3082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Data model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deterministic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Probabilistic</a:t>
                      </a:r>
                      <a:endParaRPr lang="ko-KR" altLang="en-US" sz="1600" dirty="0"/>
                    </a:p>
                  </a:txBody>
                  <a:tcPr/>
                </a:tc>
              </a:tr>
              <a:tr h="3082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Taxonomy topology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Mostly tree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DAG</a:t>
                      </a:r>
                      <a:endParaRPr lang="ko-KR" altLang="en-US" sz="1600" dirty="0"/>
                    </a:p>
                  </a:txBody>
                  <a:tcPr/>
                </a:tc>
              </a:tr>
              <a:tr h="3082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# of concepts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12.7 thousand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/>
                        <a:t>2 million</a:t>
                      </a:r>
                      <a:endParaRPr lang="ko-KR" altLang="en-US" sz="1600" b="1" dirty="0"/>
                    </a:p>
                  </a:txBody>
                  <a:tcPr/>
                </a:tc>
              </a:tr>
              <a:tr h="3082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# of</a:t>
                      </a:r>
                      <a:r>
                        <a:rPr lang="en-US" altLang="ko-KR" sz="1600" baseline="0" dirty="0" smtClean="0"/>
                        <a:t> entities (instances)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13 million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16 million</a:t>
                      </a:r>
                      <a:endParaRPr lang="ko-KR" altLang="en-US" sz="1600" dirty="0"/>
                    </a:p>
                  </a:txBody>
                  <a:tcPr/>
                </a:tc>
              </a:tr>
              <a:tr h="3082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Information about entity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/>
                        <a:t>rich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Sparse</a:t>
                      </a:r>
                      <a:endParaRPr lang="ko-KR" altLang="en-US" sz="1600" dirty="0"/>
                    </a:p>
                  </a:txBody>
                  <a:tcPr/>
                </a:tc>
              </a:tr>
              <a:tr h="3082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adoption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Widely used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New</a:t>
                      </a:r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</a:t>
            </a:r>
            <a:r>
              <a:rPr lang="en-US" altLang="zh-CN" dirty="0"/>
              <a:t>we do not bootstrap from freebase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err="1" smtClean="0"/>
              <a:t>Probase</a:t>
            </a:r>
            <a:r>
              <a:rPr lang="en-US" altLang="zh-CN" dirty="0" smtClean="0"/>
              <a:t> try to capture concepts in our mental world</a:t>
            </a:r>
          </a:p>
          <a:p>
            <a:pPr lvl="1"/>
            <a:r>
              <a:rPr lang="en-US" altLang="zh-CN" dirty="0"/>
              <a:t>Freebase only has 12.7 thousand </a:t>
            </a:r>
            <a:r>
              <a:rPr lang="en-US" altLang="zh-CN" dirty="0" smtClean="0"/>
              <a:t>concepts/categories</a:t>
            </a:r>
          </a:p>
          <a:p>
            <a:pPr lvl="1"/>
            <a:r>
              <a:rPr lang="en-US" altLang="zh-CN" dirty="0" smtClean="0"/>
              <a:t>For those concepts in Freebase we can also easily acquire</a:t>
            </a:r>
          </a:p>
          <a:p>
            <a:pPr lvl="1"/>
            <a:r>
              <a:rPr lang="en-US" altLang="zh-CN" dirty="0" smtClean="0"/>
              <a:t>The key challenge is how can we capture tail concepts automatically with high precision</a:t>
            </a:r>
          </a:p>
          <a:p>
            <a:pPr lvl="1"/>
            <a:endParaRPr lang="en-US" altLang="zh-CN" dirty="0" smtClean="0"/>
          </a:p>
          <a:p>
            <a:r>
              <a:rPr lang="en-US" altLang="zh-CN" dirty="0" err="1" smtClean="0"/>
              <a:t>Probase</a:t>
            </a:r>
            <a:r>
              <a:rPr lang="en-US" altLang="zh-CN" dirty="0" smtClean="0"/>
              <a:t> try </a:t>
            </a:r>
            <a:r>
              <a:rPr lang="en-US" altLang="zh-CN" dirty="0"/>
              <a:t>to </a:t>
            </a:r>
            <a:r>
              <a:rPr lang="en-US" altLang="zh-CN" dirty="0" smtClean="0"/>
              <a:t>quantify </a:t>
            </a:r>
            <a:r>
              <a:rPr lang="en-US" altLang="zh-CN" dirty="0"/>
              <a:t>uncertainty </a:t>
            </a:r>
          </a:p>
          <a:p>
            <a:pPr lvl="1"/>
            <a:r>
              <a:rPr lang="en-US" altLang="zh-CN" dirty="0" smtClean="0"/>
              <a:t>Freebase treats facts as black or white</a:t>
            </a:r>
          </a:p>
          <a:p>
            <a:pPr lvl="1"/>
            <a:r>
              <a:rPr lang="en-US" altLang="zh-CN" dirty="0" smtClean="0"/>
              <a:t>A large part of Freebase instances(</a:t>
            </a:r>
            <a:r>
              <a:rPr lang="en-US" altLang="zh-CN" dirty="0"/>
              <a:t>over two million instances</a:t>
            </a:r>
            <a:r>
              <a:rPr lang="en-US" altLang="zh-CN" dirty="0" smtClean="0"/>
              <a:t>) are distributed in a </a:t>
            </a:r>
            <a:r>
              <a:rPr lang="en-US" altLang="zh-CN" dirty="0"/>
              <a:t>few very popular concepts </a:t>
            </a:r>
            <a:r>
              <a:rPr lang="en-US" altLang="zh-CN" dirty="0" smtClean="0"/>
              <a:t>like “track” </a:t>
            </a:r>
            <a:r>
              <a:rPr lang="en-US" altLang="zh-CN" dirty="0"/>
              <a:t>and </a:t>
            </a:r>
            <a:r>
              <a:rPr lang="en-US" altLang="zh-CN" dirty="0" smtClean="0"/>
              <a:t>“book”</a:t>
            </a:r>
          </a:p>
          <a:p>
            <a:pPr lvl="1"/>
            <a:endParaRPr lang="en-US" altLang="zh-CN" dirty="0" smtClean="0"/>
          </a:p>
          <a:p>
            <a:r>
              <a:rPr lang="en-US" altLang="ko-KR" dirty="0" smtClean="0"/>
              <a:t>How </a:t>
            </a:r>
            <a:r>
              <a:rPr lang="en-US" altLang="ko-KR" dirty="0"/>
              <a:t>can we get better one?</a:t>
            </a:r>
          </a:p>
          <a:p>
            <a:pPr lvl="1"/>
            <a:r>
              <a:rPr lang="en-US" altLang="ko-KR" dirty="0"/>
              <a:t>Cleansing and enriching </a:t>
            </a:r>
            <a:r>
              <a:rPr lang="en-US" altLang="ko-KR" dirty="0" err="1"/>
              <a:t>Probase</a:t>
            </a:r>
            <a:r>
              <a:rPr lang="en-US" altLang="ko-KR" dirty="0"/>
              <a:t> by mapping its instances to Freebase</a:t>
            </a:r>
            <a:r>
              <a:rPr lang="en-US" altLang="ko-KR" dirty="0" smtClean="0"/>
              <a:t>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49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How Can We Attack the Problem?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Entity resolution on the union of </a:t>
            </a:r>
            <a:r>
              <a:rPr lang="en-US" altLang="ko-KR" dirty="0" err="1" smtClean="0"/>
              <a:t>Probase</a:t>
            </a:r>
            <a:r>
              <a:rPr lang="en-US" altLang="ko-KR" dirty="0" smtClean="0"/>
              <a:t> &amp; Freebase</a:t>
            </a:r>
          </a:p>
          <a:p>
            <a:r>
              <a:rPr lang="en-US" altLang="ko-KR" dirty="0" smtClean="0"/>
              <a:t>Simple String Similarity?</a:t>
            </a:r>
          </a:p>
          <a:p>
            <a:pPr algn="ctr">
              <a:buNone/>
            </a:pPr>
            <a:r>
              <a:rPr lang="en-US" altLang="ko-KR" dirty="0" smtClean="0"/>
              <a:t>George W. Bush</a:t>
            </a:r>
          </a:p>
          <a:p>
            <a:pPr algn="ctr">
              <a:buNone/>
            </a:pPr>
            <a:r>
              <a:rPr lang="en-US" altLang="ko-KR" dirty="0" smtClean="0"/>
              <a:t>George H. W. Bush</a:t>
            </a:r>
          </a:p>
          <a:p>
            <a:pPr lvl="1"/>
            <a:r>
              <a:rPr lang="en-US" altLang="ko-KR" dirty="0" err="1" smtClean="0"/>
              <a:t>Jaccard</a:t>
            </a:r>
            <a:r>
              <a:rPr lang="en-US" altLang="ko-KR" dirty="0" smtClean="0"/>
              <a:t> Similarity = ¾</a:t>
            </a:r>
          </a:p>
          <a:p>
            <a:pPr algn="ctr">
              <a:buNone/>
            </a:pPr>
            <a:r>
              <a:rPr lang="en-US" altLang="ko-KR" dirty="0" smtClean="0"/>
              <a:t>George W. Bush</a:t>
            </a:r>
          </a:p>
          <a:p>
            <a:pPr algn="ctr">
              <a:buNone/>
            </a:pPr>
            <a:r>
              <a:rPr lang="en-US" altLang="ko-KR" dirty="0" err="1" smtClean="0"/>
              <a:t>Dubya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Jaccard</a:t>
            </a:r>
            <a:r>
              <a:rPr lang="en-US" altLang="ko-KR" dirty="0" smtClean="0"/>
              <a:t> Similarity = 0</a:t>
            </a:r>
          </a:p>
          <a:p>
            <a:r>
              <a:rPr lang="en-US" altLang="ko-KR" dirty="0" smtClean="0"/>
              <a:t>Many other learnable string similarity measures are also not free from these kind of problems</a:t>
            </a: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987824" y="2492896"/>
            <a:ext cx="3240360" cy="864096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ounded Rectangle 4"/>
          <p:cNvSpPr/>
          <p:nvPr/>
        </p:nvSpPr>
        <p:spPr>
          <a:xfrm>
            <a:off x="2987824" y="3861048"/>
            <a:ext cx="3240360" cy="864096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How Can We Attack the Problem?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Attribute-based Entity Resolution</a:t>
            </a:r>
          </a:p>
          <a:p>
            <a:r>
              <a:rPr lang="en-US" altLang="ko-KR" dirty="0" smtClean="0"/>
              <a:t>Naïve Relational Entity Resolution</a:t>
            </a:r>
          </a:p>
          <a:p>
            <a:r>
              <a:rPr lang="en-US" altLang="ko-KR" dirty="0" smtClean="0"/>
              <a:t>Collective Entity Resolution</a:t>
            </a:r>
          </a:p>
          <a:p>
            <a:endParaRPr lang="en-US" altLang="ko-KR" dirty="0" smtClean="0"/>
          </a:p>
          <a:p>
            <a:pPr>
              <a:buFont typeface="Wingdings"/>
              <a:buChar char="è"/>
            </a:pPr>
            <a:r>
              <a:rPr lang="en-US" altLang="ko-KR" dirty="0" smtClean="0">
                <a:sym typeface="Wingdings" pitchFamily="2" charset="2"/>
              </a:rPr>
              <a:t>Unfortunately, </a:t>
            </a:r>
            <a:r>
              <a:rPr lang="en-US" altLang="ko-KR" dirty="0" err="1" smtClean="0">
                <a:sym typeface="Wingdings" pitchFamily="2" charset="2"/>
              </a:rPr>
              <a:t>Probase</a:t>
            </a:r>
            <a:r>
              <a:rPr lang="en-US" altLang="ko-KR" dirty="0" smtClean="0">
                <a:sym typeface="Wingdings" pitchFamily="2" charset="2"/>
              </a:rPr>
              <a:t> did not have rich entity level information</a:t>
            </a:r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OK. Let’s use external knowledge</a:t>
            </a:r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3181</TotalTime>
  <Words>1727</Words>
  <Application>Microsoft Office PowerPoint</Application>
  <PresentationFormat>On-screen Show (4:3)</PresentationFormat>
  <Paragraphs>537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Web Scale Taxonomy Cleansing</vt:lpstr>
      <vt:lpstr>Knowledge</vt:lpstr>
      <vt:lpstr>Freebase</vt:lpstr>
      <vt:lpstr>Probase, the Web Scale Taxonomy</vt:lpstr>
      <vt:lpstr>Characteristics of Automatically Harvested Taxonomies</vt:lpstr>
      <vt:lpstr>Leverage Freebase to  Clean and Enrich Probase </vt:lpstr>
      <vt:lpstr>Why we do not bootstrap from freebase</vt:lpstr>
      <vt:lpstr>How Can We Attack the Problem?</vt:lpstr>
      <vt:lpstr>How Can We Attack the Problem?</vt:lpstr>
      <vt:lpstr>Positive Evidence </vt:lpstr>
      <vt:lpstr>What If Just Positive Evidence?</vt:lpstr>
      <vt:lpstr>What If Just Positive Evidence?</vt:lpstr>
      <vt:lpstr>Negative Evidence</vt:lpstr>
      <vt:lpstr>Two Types of Evidence in Action</vt:lpstr>
      <vt:lpstr>Scalability Issue</vt:lpstr>
      <vt:lpstr>Scalability Issue</vt:lpstr>
      <vt:lpstr>With a Pair of Concepts</vt:lpstr>
      <vt:lpstr>Multi-Multiway Cut Problem</vt:lpstr>
      <vt:lpstr>Our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Setting</vt:lpstr>
      <vt:lpstr>Experimental Setting</vt:lpstr>
      <vt:lpstr>Some Examples of Mapped Probase Instances</vt:lpstr>
      <vt:lpstr>More Examples</vt:lpstr>
      <vt:lpstr>Precision / Recall</vt:lpstr>
      <vt:lpstr>More Results</vt:lpstr>
      <vt:lpstr>More Results</vt:lpstr>
      <vt:lpstr>Scalability</vt:lpstr>
      <vt:lpstr>Summary &amp; Conclusion</vt:lpstr>
      <vt:lpstr>References</vt:lpstr>
      <vt:lpstr>PowerPoint Presentation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Scale Taxonomy Cleansing</dc:title>
  <dc:creator>Microsoft Corporation</dc:creator>
  <cp:lastModifiedBy>Zhongyuan Wang</cp:lastModifiedBy>
  <cp:revision>1145</cp:revision>
  <dcterms:created xsi:type="dcterms:W3CDTF">2006-10-05T04:04:58Z</dcterms:created>
  <dcterms:modified xsi:type="dcterms:W3CDTF">2011-08-31T23:08:24Z</dcterms:modified>
</cp:coreProperties>
</file>