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25" r:id="rId2"/>
    <p:sldId id="490" r:id="rId3"/>
    <p:sldId id="515" r:id="rId4"/>
    <p:sldId id="519" r:id="rId5"/>
    <p:sldId id="526" r:id="rId6"/>
    <p:sldId id="507" r:id="rId7"/>
    <p:sldId id="527" r:id="rId8"/>
    <p:sldId id="528" r:id="rId9"/>
    <p:sldId id="529" r:id="rId10"/>
    <p:sldId id="524" r:id="rId11"/>
    <p:sldId id="530" r:id="rId12"/>
    <p:sldId id="533" r:id="rId13"/>
    <p:sldId id="501" r:id="rId14"/>
    <p:sldId id="534" r:id="rId15"/>
    <p:sldId id="50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ni" initials="s" lastIdx="30" clrIdx="0"/>
  <p:cmAuthor id="1" name="Lisa Kelaita" initials="LK" lastIdx="8" clrIdx="1"/>
  <p:cmAuthor id="2" name="Tamara  Artim" initials="T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loop="1" showNarration="1">
    <p:present/>
    <p:sldAll/>
    <p:penClr>
      <a:schemeClr val="tx1"/>
    </p:penClr>
  </p:showPr>
  <p:clrMru>
    <a:srgbClr val="DC9E9C"/>
    <a:srgbClr val="BC5908"/>
    <a:srgbClr val="FFB265"/>
    <a:srgbClr val="9CBC5C"/>
    <a:srgbClr val="FFCC66"/>
    <a:srgbClr val="FFD44B"/>
    <a:srgbClr val="9E7C38"/>
    <a:srgbClr val="FF9933"/>
    <a:srgbClr val="AE8CEC"/>
    <a:srgbClr val="C099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6627" autoAdjust="0"/>
  </p:normalViewPr>
  <p:slideViewPr>
    <p:cSldViewPr snapToGrid="0" snapToObjects="1">
      <p:cViewPr varScale="1">
        <p:scale>
          <a:sx n="80" d="100"/>
          <a:sy n="80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6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5357C-7471-5C4A-B996-2D75E292105C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1A0A3-809E-0D46-B4C7-D4C210B7E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itrusleaf_logo_cs.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899" y="8265619"/>
            <a:ext cx="1573101" cy="839188"/>
          </a:xfrm>
          <a:prstGeom prst="rect">
            <a:avLst/>
          </a:prstGeom>
        </p:spPr>
      </p:pic>
      <p:pic>
        <p:nvPicPr>
          <p:cNvPr id="7" name="Picture 6" descr="citrusleaf_logo_cs.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06"/>
            <a:ext cx="1573101" cy="83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DF68-8E0C-8D47-BF2B-517C7FFB4E20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6787F-34CD-1B4B-8DC0-8B78A1C7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ScaleOutCamp</a:t>
            </a:r>
            <a:r>
              <a:rPr lang="en-US" dirty="0" smtClean="0"/>
              <a:t>, 8/24/2011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ScaleOutCamp</a:t>
            </a:r>
            <a:r>
              <a:rPr lang="en-US" dirty="0" smtClean="0"/>
              <a:t>, 8/24/2011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7"/>
            <a:ext cx="8229600" cy="94512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ScaleOutCamp</a:t>
            </a:r>
            <a:r>
              <a:rPr lang="en-US" dirty="0" smtClean="0"/>
              <a:t>, 8/24/2011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2011 Citrusleaf.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2FC-A453-F147-B5FD-24D63A4A13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84537"/>
            <a:ext cx="1414931" cy="756498"/>
          </a:xfrm>
          <a:prstGeom prst="rect">
            <a:avLst/>
          </a:prstGeom>
        </p:spPr>
      </p:pic>
      <p:pic>
        <p:nvPicPr>
          <p:cNvPr id="9" name="Picture 8" descr="citrusleaf_logo_cs.ai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4215" y="6325110"/>
            <a:ext cx="953149" cy="5084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9091" y="1495283"/>
            <a:ext cx="7031260" cy="12571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buNone/>
            </a:pPr>
            <a:r>
              <a:rPr lang="en-US" sz="4000" dirty="0" smtClean="0"/>
              <a:t>A Real-Time NoSQL DB That Preserves ACID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Citrusleaf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Citrusleaf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91491" y="4208935"/>
            <a:ext cx="7031260" cy="12571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buNone/>
            </a:pPr>
            <a:r>
              <a:rPr lang="en-US" sz="4000" dirty="0" err="1" smtClean="0"/>
              <a:t>Srini</a:t>
            </a:r>
            <a:r>
              <a:rPr lang="en-US" sz="4000" dirty="0" smtClean="0"/>
              <a:t> V. Srinivasan</a:t>
            </a:r>
          </a:p>
          <a:p>
            <a:pPr algn="ctr">
              <a:buNone/>
            </a:pPr>
            <a:r>
              <a:rPr lang="en-US" sz="4000" dirty="0" smtClean="0"/>
              <a:t>Brian Bulkowski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Distributed Index techniques for </a:t>
            </a:r>
            <a:r>
              <a:rPr lang="en-US" dirty="0" smtClean="0"/>
              <a:t>performance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Multi-level concurrency control ending in a record lock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Fast </a:t>
            </a:r>
            <a:r>
              <a:rPr lang="en-US" sz="3000" dirty="0" smtClean="0"/>
              <a:t>snapshots based using mark and sweep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Schema free data API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Dynamically extensible data types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Multi-language support: C, PHP, Java, Python, Ruby, …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Self-management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000" dirty="0" smtClean="0"/>
              <a:t>Ease of upgrading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966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0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Major Real-Time Advertisement Company</a:t>
            </a:r>
          </a:p>
          <a:p>
            <a:pPr lvl="1"/>
            <a:r>
              <a:rPr lang="en-US" dirty="0" smtClean="0"/>
              <a:t>Applications</a:t>
            </a:r>
            <a:r>
              <a:rPr lang="en-US" sz="2400" dirty="0" smtClean="0"/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User Profile Store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Real Time Bidding Infrastructure</a:t>
            </a:r>
          </a:p>
          <a:p>
            <a:pPr lvl="1"/>
            <a:r>
              <a:rPr lang="en-US" dirty="0" smtClean="0"/>
              <a:t>Environment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&gt; 50 servers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3 data centers worldwide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24 x 7 uptime (100% available)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Commodity hardware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Full support for SSD and DRAM/HDD </a:t>
            </a:r>
            <a:r>
              <a:rPr lang="en-US" sz="2200" dirty="0" smtClean="0"/>
              <a:t>storage</a:t>
            </a:r>
          </a:p>
          <a:p>
            <a:pPr lvl="1"/>
            <a:r>
              <a:rPr lang="en-US" sz="2600" dirty="0" smtClean="0"/>
              <a:t>Fast deployment (4-8 weeks)</a:t>
            </a:r>
            <a:endParaRPr lang="en-US" sz="18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Use Case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="" xmlns:p14="http://schemas.microsoft.com/office/powerpoint/2010/main" val="835159134"/>
      </p:ext>
    </p:extLst>
  </p:cSld>
  <p:clrMapOvr>
    <a:masterClrMapping/>
  </p:clrMapOvr>
  <p:transition advTm="378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Setup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2-4 node clusters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2 copies of data in cluster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Immediate consistency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Commodity nodes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Results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Linear scale up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/>
              <a:t>Over </a:t>
            </a:r>
            <a:r>
              <a:rPr lang="en-US" dirty="0" smtClean="0"/>
              <a:t>200,000 tps per node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800" dirty="0" smtClean="0"/>
              <a:t>Sub-millisecond latency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1136"/>
            <a:ext cx="8229600" cy="4330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Cross data center replication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Real-time analytics/reporting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Multi-record transactions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Graph APIs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SQL </a:t>
            </a:r>
            <a:r>
              <a:rPr lang="en-US" b="1" dirty="0" smtClean="0"/>
              <a:t>support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. . 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0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Unique set of functionality</a:t>
            </a:r>
          </a:p>
          <a:p>
            <a:pPr lvl="1"/>
            <a:r>
              <a:rPr lang="en-US" sz="2400" dirty="0" smtClean="0"/>
              <a:t>Immediately consistent</a:t>
            </a:r>
          </a:p>
          <a:p>
            <a:pPr lvl="1"/>
            <a:r>
              <a:rPr lang="en-US" sz="2400" dirty="0" smtClean="0"/>
              <a:t>Self-managing clusters</a:t>
            </a:r>
          </a:p>
          <a:p>
            <a:pPr lvl="1"/>
            <a:r>
              <a:rPr lang="en-US" sz="2400" dirty="0" smtClean="0"/>
              <a:t>High performance: 200K+ TPS per node, low latency (sub millisecond)</a:t>
            </a:r>
          </a:p>
          <a:p>
            <a:pPr lvl="1"/>
            <a:r>
              <a:rPr lang="en-US" sz="2400" dirty="0" smtClean="0"/>
              <a:t>Support for billions of objects &amp; high volumes of transaction data</a:t>
            </a:r>
          </a:p>
          <a:p>
            <a:pPr lvl="1"/>
            <a:r>
              <a:rPr lang="en-US" sz="2400" dirty="0" smtClean="0"/>
              <a:t>Flexible data storage (DRAM, SSD &amp; Rotational Disk)</a:t>
            </a:r>
          </a:p>
          <a:p>
            <a:pPr>
              <a:buFont typeface="Wingdings" pitchFamily="2" charset="2"/>
              <a:buChar char="Ø"/>
            </a:pPr>
            <a:r>
              <a:rPr lang="en-US" sz="2753" b="1" dirty="0" smtClean="0"/>
              <a:t>High ROI</a:t>
            </a:r>
          </a:p>
          <a:p>
            <a:pPr lvl="1"/>
            <a:r>
              <a:rPr lang="en-US" sz="2353" dirty="0" smtClean="0"/>
              <a:t>Low TCO: 2 to 5X less expensive hardware setup cost</a:t>
            </a:r>
          </a:p>
          <a:p>
            <a:pPr lvl="1"/>
            <a:r>
              <a:rPr lang="en-US" sz="2353" dirty="0" smtClean="0"/>
              <a:t>Fast deployment (a matter of weeks)</a:t>
            </a:r>
          </a:p>
          <a:p>
            <a:pPr lvl="1"/>
            <a:r>
              <a:rPr lang="en-US" sz="2353" dirty="0" smtClean="0"/>
              <a:t>Highly available and self-sustaining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8691" y="2777656"/>
            <a:ext cx="31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www.citrusleaf.com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121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221"/>
            <a:ext cx="8229600" cy="52962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real-time </a:t>
            </a:r>
            <a:r>
              <a:rPr lang="en-US" sz="2400" dirty="0" err="1" smtClean="0"/>
              <a:t>NoSQL</a:t>
            </a:r>
            <a:r>
              <a:rPr lang="en-US" sz="2400" dirty="0" smtClean="0"/>
              <a:t> database company </a:t>
            </a:r>
          </a:p>
          <a:p>
            <a:pPr lvl="1"/>
            <a:r>
              <a:rPr lang="en-US" sz="2400" dirty="0" smtClean="0"/>
              <a:t>Reliable, Scalable, Exceptionally </a:t>
            </a:r>
            <a:r>
              <a:rPr lang="en-US" sz="2400" dirty="0" smtClean="0"/>
              <a:t>fast</a:t>
            </a:r>
          </a:p>
          <a:p>
            <a:pPr lvl="1"/>
            <a:r>
              <a:rPr lang="en-US" sz="2400" dirty="0" smtClean="0"/>
              <a:t>Immediate consistency (ACID compliant)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Founded 2009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Citrusleaf V2.0 </a:t>
            </a:r>
            <a:r>
              <a:rPr lang="en-US" sz="2400" dirty="0" smtClean="0"/>
              <a:t>(in production since Sept. 2010)</a:t>
            </a:r>
            <a:endParaRPr lang="en-US" sz="2400" dirty="0" smtClean="0"/>
          </a:p>
          <a:p>
            <a:pPr lvl="1"/>
            <a:r>
              <a:rPr lang="en-US" sz="2400" dirty="0" smtClean="0"/>
              <a:t>200K+ TPS per node</a:t>
            </a:r>
          </a:p>
          <a:p>
            <a:pPr lvl="1"/>
            <a:r>
              <a:rPr lang="en-US" sz="2400" dirty="0" smtClean="0"/>
              <a:t>Low latency</a:t>
            </a:r>
          </a:p>
          <a:p>
            <a:pPr lvl="1"/>
            <a:r>
              <a:rPr lang="en-US" sz="2400" dirty="0" smtClean="0"/>
              <a:t>Runs on commodity h/w</a:t>
            </a:r>
          </a:p>
          <a:p>
            <a:pPr lvl="1"/>
            <a:r>
              <a:rPr lang="en-US" sz="2400" dirty="0" smtClean="0"/>
              <a:t>24x7 </a:t>
            </a:r>
            <a:r>
              <a:rPr lang="en-US" sz="2400" dirty="0" smtClean="0"/>
              <a:t>uptime</a:t>
            </a:r>
          </a:p>
          <a:p>
            <a:pPr lvl="1"/>
            <a:r>
              <a:rPr lang="en-US" sz="2400" dirty="0" smtClean="0"/>
              <a:t>Several Web scale deployments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Citrusleaf RTA (in production since July 2011)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velocity user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304"/>
            <a:ext cx="8229600" cy="47366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Applications</a:t>
            </a:r>
            <a:endParaRPr lang="en-US" dirty="0" smtClean="0"/>
          </a:p>
          <a:p>
            <a:pPr lvl="1"/>
            <a:r>
              <a:rPr lang="en-US" dirty="0" smtClean="0"/>
              <a:t>Real-time </a:t>
            </a:r>
            <a:r>
              <a:rPr lang="en-US" dirty="0" smtClean="0"/>
              <a:t>bidding applications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Cookie matching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Server side user profiles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Frequency capping</a:t>
            </a:r>
          </a:p>
          <a:p>
            <a:pPr lvl="1"/>
            <a:r>
              <a:rPr lang="en-US" dirty="0" smtClean="0"/>
              <a:t>Online </a:t>
            </a:r>
            <a:r>
              <a:rPr lang="en-US" dirty="0" smtClean="0"/>
              <a:t>&amp; social game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Retrieval of select user histories in seconds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User ID storage &amp;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Traffic Web Sites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Session </a:t>
            </a:r>
            <a:r>
              <a:rPr lang="en-US" dirty="0" smtClean="0"/>
              <a:t>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DB Requirements</a:t>
            </a:r>
          </a:p>
          <a:p>
            <a:pPr lvl="1"/>
            <a:r>
              <a:rPr lang="en-US" dirty="0" smtClean="0"/>
              <a:t>High write/read ratio (e.g. 70% reads, 30% writes)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eed access to recent data</a:t>
            </a:r>
          </a:p>
          <a:p>
            <a:pPr lvl="1"/>
            <a:r>
              <a:rPr lang="en-US" dirty="0" smtClean="0"/>
              <a:t>Need low latency (milliseconds)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Citrusleaf.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04"/>
            <a:ext cx="8229600" cy="525780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6938" y="1080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matching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019021" y="2345057"/>
            <a:ext cx="3259700" cy="237093"/>
          </a:xfrm>
          <a:prstGeom prst="roundRect">
            <a:avLst/>
          </a:prstGeom>
          <a:effectLst>
            <a:glow rad="190500">
              <a:schemeClr val="accent6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Citrusleaf Application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019020" y="3272031"/>
            <a:ext cx="3259700" cy="939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019409" y="3055285"/>
            <a:ext cx="3259700" cy="2167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019020" y="4769715"/>
            <a:ext cx="3259700" cy="3494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Snip Same Side Corner Rectangle 56"/>
          <p:cNvSpPr/>
          <p:nvPr/>
        </p:nvSpPr>
        <p:spPr>
          <a:xfrm flipV="1">
            <a:off x="3252319" y="4114600"/>
            <a:ext cx="447966" cy="751830"/>
          </a:xfrm>
          <a:prstGeom prst="snip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nip Same Side Corner Rectangle 57"/>
          <p:cNvSpPr/>
          <p:nvPr/>
        </p:nvSpPr>
        <p:spPr>
          <a:xfrm flipV="1">
            <a:off x="4000954" y="4114600"/>
            <a:ext cx="447966" cy="751830"/>
          </a:xfrm>
          <a:prstGeom prst="snip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nip Same Side Corner Rectangle 58"/>
          <p:cNvSpPr/>
          <p:nvPr/>
        </p:nvSpPr>
        <p:spPr>
          <a:xfrm flipV="1">
            <a:off x="4826545" y="4114600"/>
            <a:ext cx="447966" cy="751830"/>
          </a:xfrm>
          <a:prstGeom prst="snip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nip Same Side Corner Rectangle 59"/>
          <p:cNvSpPr/>
          <p:nvPr/>
        </p:nvSpPr>
        <p:spPr>
          <a:xfrm flipV="1">
            <a:off x="5575180" y="4114600"/>
            <a:ext cx="447966" cy="751830"/>
          </a:xfrm>
          <a:prstGeom prst="snip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16443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951810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784127" y="3577156"/>
            <a:ext cx="167683" cy="2167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19493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279211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56075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623759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91442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59125" y="3577156"/>
            <a:ext cx="167683" cy="2167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26809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94492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462176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446735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29859" y="3577156"/>
            <a:ext cx="167683" cy="21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urved Connector 74"/>
          <p:cNvCxnSpPr>
            <a:stCxn id="69" idx="2"/>
            <a:endCxn id="60" idx="1"/>
          </p:cNvCxnSpPr>
          <p:nvPr/>
        </p:nvCxnSpPr>
        <p:spPr>
          <a:xfrm rot="16200000" flipH="1">
            <a:off x="5260716" y="3576153"/>
            <a:ext cx="320698" cy="75619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63" idx="2"/>
            <a:endCxn id="59" idx="1"/>
          </p:cNvCxnSpPr>
          <p:nvPr/>
        </p:nvCxnSpPr>
        <p:spPr>
          <a:xfrm rot="16200000" flipH="1">
            <a:off x="4298899" y="3362971"/>
            <a:ext cx="320698" cy="1182559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Curved Connector 47"/>
          <p:cNvCxnSpPr>
            <a:stCxn id="63" idx="2"/>
            <a:endCxn id="57" idx="1"/>
          </p:cNvCxnSpPr>
          <p:nvPr/>
        </p:nvCxnSpPr>
        <p:spPr>
          <a:xfrm rot="5400000">
            <a:off x="3511786" y="3758418"/>
            <a:ext cx="320698" cy="391666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urved Connector 47"/>
          <p:cNvCxnSpPr>
            <a:endCxn id="58" idx="1"/>
          </p:cNvCxnSpPr>
          <p:nvPr/>
        </p:nvCxnSpPr>
        <p:spPr>
          <a:xfrm rot="10800000" flipV="1">
            <a:off x="4224937" y="3793902"/>
            <a:ext cx="818032" cy="320698"/>
          </a:xfrm>
          <a:prstGeom prst="curvedConnector2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3" idx="2"/>
            <a:endCxn id="55" idx="0"/>
          </p:cNvCxnSpPr>
          <p:nvPr/>
        </p:nvCxnSpPr>
        <p:spPr>
          <a:xfrm rot="16200000" flipH="1">
            <a:off x="4412498" y="2818523"/>
            <a:ext cx="473135" cy="388"/>
          </a:xfrm>
          <a:prstGeom prst="straightConnector1">
            <a:avLst/>
          </a:prstGeom>
          <a:ln w="50800" cap="flat" cmpd="sng" algn="ctr">
            <a:solidFill>
              <a:srgbClr val="C0504D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210769" y="3577156"/>
            <a:ext cx="252132" cy="29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1" name="Left Arrow 80"/>
          <p:cNvSpPr/>
          <p:nvPr/>
        </p:nvSpPr>
        <p:spPr>
          <a:xfrm>
            <a:off x="6553200" y="3577156"/>
            <a:ext cx="602343" cy="457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Faceboo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5" y="2868660"/>
            <a:ext cx="434075" cy="520890"/>
          </a:xfrm>
          <a:prstGeom prst="rect">
            <a:avLst/>
          </a:prstGeom>
        </p:spPr>
      </p:pic>
      <p:pic>
        <p:nvPicPr>
          <p:cNvPr id="84" name="Picture 83" descr="LinkedI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6" y="2355572"/>
            <a:ext cx="1480614" cy="453158"/>
          </a:xfrm>
          <a:prstGeom prst="rect">
            <a:avLst/>
          </a:prstGeom>
        </p:spPr>
      </p:pic>
      <p:pic>
        <p:nvPicPr>
          <p:cNvPr id="85" name="Picture 84" descr="twitter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6" y="1897293"/>
            <a:ext cx="1556626" cy="447765"/>
          </a:xfrm>
          <a:prstGeom prst="rect">
            <a:avLst/>
          </a:prstGeom>
        </p:spPr>
      </p:pic>
      <p:pic>
        <p:nvPicPr>
          <p:cNvPr id="86" name="Picture 85" descr="Googl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27" y="3470647"/>
            <a:ext cx="434074" cy="520889"/>
          </a:xfrm>
          <a:prstGeom prst="rect">
            <a:avLst/>
          </a:prstGeom>
        </p:spPr>
      </p:pic>
      <p:sp>
        <p:nvSpPr>
          <p:cNvPr id="87" name="Right Brace 86"/>
          <p:cNvSpPr/>
          <p:nvPr/>
        </p:nvSpPr>
        <p:spPr>
          <a:xfrm>
            <a:off x="2423886" y="1897293"/>
            <a:ext cx="406400" cy="34182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The_New_York_Times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50" y="4114601"/>
            <a:ext cx="2024302" cy="34257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135603" y="4457175"/>
            <a:ext cx="317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7032253" y="1678475"/>
          <a:ext cx="1912257" cy="381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7419"/>
                <a:gridCol w="637419"/>
                <a:gridCol w="637419"/>
              </a:tblGrid>
              <a:tr h="16165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Users - 500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900" marR="58900" marT="29450" marB="2945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8900" marR="58900" marT="29450" marB="2945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Joe 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Smith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Toronto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Kevin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Lyon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San Jose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Lisa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Jing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York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Mike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Nolan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Detroit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Ashwin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Iyer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Chicago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  <a:tr h="161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.</a:t>
                      </a:r>
                      <a:endParaRPr lang="en-US" sz="1200" dirty="0"/>
                    </a:p>
                  </a:txBody>
                  <a:tcPr marL="58900" marR="58900" marT="29450" marB="29450"/>
                </a:tc>
              </a:tr>
            </a:tbl>
          </a:graphicData>
        </a:graphic>
      </p:graphicFrame>
      <p:sp>
        <p:nvSpPr>
          <p:cNvPr id="91" name="Rectangle 90"/>
          <p:cNvSpPr/>
          <p:nvPr/>
        </p:nvSpPr>
        <p:spPr>
          <a:xfrm>
            <a:off x="2830286" y="1897293"/>
            <a:ext cx="3722914" cy="35884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700285" y="5130857"/>
            <a:ext cx="2088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Citrusleaf Database</a:t>
            </a:r>
            <a:endParaRPr lang="en-US" dirty="0"/>
          </a:p>
        </p:txBody>
      </p:sp>
      <p:sp>
        <p:nvSpPr>
          <p:cNvPr id="95" name="Right Brace 94"/>
          <p:cNvSpPr/>
          <p:nvPr/>
        </p:nvSpPr>
        <p:spPr>
          <a:xfrm rot="5400000">
            <a:off x="4524935" y="1762"/>
            <a:ext cx="406400" cy="34182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" y="5525352"/>
            <a:ext cx="839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500M+ Objects	100K+ operations/second	100% uptime</a:t>
            </a:r>
          </a:p>
          <a:p>
            <a:r>
              <a:rPr lang="en-US" sz="2400" b="1" dirty="0" smtClean="0"/>
              <a:t>Flexible scaling	Low latency (&lt; 1ms)			Self Management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35159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3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4034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Combination of OLTP &amp; distributed technology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Architecture</a:t>
            </a:r>
          </a:p>
          <a:p>
            <a:pPr lvl="1"/>
            <a:r>
              <a:rPr lang="en-US" sz="2200" dirty="0" smtClean="0"/>
              <a:t>Client Layer</a:t>
            </a:r>
          </a:p>
          <a:p>
            <a:pPr lvl="1"/>
            <a:r>
              <a:rPr lang="en-US" sz="2200" dirty="0" smtClean="0"/>
              <a:t>Distribution Layer</a:t>
            </a:r>
          </a:p>
          <a:p>
            <a:pPr lvl="1"/>
            <a:r>
              <a:rPr lang="en-US" sz="2200" dirty="0" smtClean="0"/>
              <a:t>Data Layer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Linear scale-out algorithms</a:t>
            </a:r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2011 </a:t>
            </a:r>
            <a:r>
              <a:rPr lang="en-US" dirty="0" smtClean="0"/>
              <a:t>Citrusleaf.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Diagram_1 3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93" y="2082125"/>
            <a:ext cx="4680507" cy="32897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Citrusleaf 2.0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="" xmlns:p14="http://schemas.microsoft.com/office/powerpoint/2010/main" val="1581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Transactions, short and long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</a:t>
            </a:r>
            <a:r>
              <a:rPr lang="en-US" dirty="0" err="1" smtClean="0"/>
              <a:t>Citrusleaf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Short  transactions with Immediate Consistency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Writes applied synchronously to all copies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Long running data rebalancing  tasks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Prioritized lower than short transactions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24X7 uptime considerations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Relax availability for brief periods  to maintain consistency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3000" dirty="0" smtClean="0"/>
              <a:t>Relax consistency during partitions to maintain availability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48713" cy="43300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Parallel query optimization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Client cluster knowledge</a:t>
            </a:r>
          </a:p>
          <a:p>
            <a:pPr lvl="1"/>
            <a:r>
              <a:rPr lang="en-US" sz="2400" dirty="0" smtClean="0"/>
              <a:t>Non-stop transactions</a:t>
            </a:r>
          </a:p>
          <a:p>
            <a:pPr lvl="1"/>
            <a:r>
              <a:rPr lang="en-US" sz="2400" dirty="0" smtClean="0"/>
              <a:t>Efficient transaction routing; higher speed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Source-code available plugs easily into custom application environments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2011 </a:t>
            </a:r>
            <a:r>
              <a:rPr lang="en-US" dirty="0" smtClean="0"/>
              <a:t>Citrusleaf.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Diagram_2 (CLient Layer)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13" y="2040200"/>
            <a:ext cx="4358035" cy="348318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Client layer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="" xmlns:p14="http://schemas.microsoft.com/office/powerpoint/2010/main" val="25778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96"/>
            <a:ext cx="8229600" cy="94512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512957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Shared nothing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Automatic load &amp; data balancing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Distributed transaction commit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Tunable consistency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Low-overhead consensus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2011 </a:t>
            </a:r>
            <a:r>
              <a:rPr lang="en-US" dirty="0" smtClean="0"/>
              <a:t>Citrusleaf.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Diagram_3 (Dist Layer)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43" y="2066042"/>
            <a:ext cx="4335257" cy="36202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layer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="" xmlns:p14="http://schemas.microsoft.com/office/powerpoint/2010/main" val="2405173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460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Optimized for cost-effective hardware combinations</a:t>
            </a:r>
          </a:p>
          <a:p>
            <a:pPr lvl="1"/>
            <a:r>
              <a:rPr lang="en-US" sz="2400" dirty="0" smtClean="0"/>
              <a:t>DRAM and rotational</a:t>
            </a:r>
          </a:p>
          <a:p>
            <a:pPr lvl="1"/>
            <a:r>
              <a:rPr lang="en-US" sz="2400" dirty="0" smtClean="0"/>
              <a:t>SSD</a:t>
            </a:r>
          </a:p>
          <a:p>
            <a:pPr lvl="1"/>
            <a:r>
              <a:rPr lang="en-US" sz="2400" dirty="0" smtClean="0"/>
              <a:t>High capacity rotational indexes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Real-time eviction</a:t>
            </a:r>
          </a:p>
          <a:p>
            <a:pPr lvl="1"/>
            <a:r>
              <a:rPr lang="en-US" sz="2400" dirty="0" smtClean="0"/>
              <a:t>Integration with warehousing solutions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2011 </a:t>
            </a:r>
            <a:r>
              <a:rPr lang="en-US" dirty="0" smtClean="0"/>
              <a:t>Citrusleaf.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2FC-A453-F147-B5FD-24D63A4A133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Diagram_4 (Data Layer)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33" y="2021955"/>
            <a:ext cx="4381223" cy="321786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layer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VLDB, 09/01/11</a:t>
            </a:r>
          </a:p>
        </p:txBody>
      </p:sp>
    </p:spTree>
    <p:extLst>
      <p:ext uri="{BB962C8B-B14F-4D97-AF65-F5344CB8AC3E}">
        <p14:creationId xmlns="" xmlns:p14="http://schemas.microsoft.com/office/powerpoint/2010/main" val="307780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20863</TotalTime>
  <Words>741</Words>
  <Application>Microsoft Office PowerPoint</Application>
  <PresentationFormat>On-screen Show (4:3)</PresentationFormat>
  <Paragraphs>228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Citrusleaf</vt:lpstr>
      <vt:lpstr>Citrusleaf</vt:lpstr>
      <vt:lpstr>High velocity user data</vt:lpstr>
      <vt:lpstr>Real-time matching</vt:lpstr>
      <vt:lpstr> </vt:lpstr>
      <vt:lpstr>Transactions, short and long</vt:lpstr>
      <vt:lpstr> </vt:lpstr>
      <vt:lpstr> </vt:lpstr>
      <vt:lpstr> </vt:lpstr>
      <vt:lpstr>Technology</vt:lpstr>
      <vt:lpstr> </vt:lpstr>
      <vt:lpstr>Benchmarks</vt:lpstr>
      <vt:lpstr>Future Directions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Srini V. Srinivasan</dc:creator>
  <cp:lastModifiedBy>srini</cp:lastModifiedBy>
  <cp:revision>1381</cp:revision>
  <cp:lastPrinted>2011-08-04T00:46:39Z</cp:lastPrinted>
  <dcterms:created xsi:type="dcterms:W3CDTF">2011-08-16T00:43:19Z</dcterms:created>
  <dcterms:modified xsi:type="dcterms:W3CDTF">2011-09-01T05:30:33Z</dcterms:modified>
</cp:coreProperties>
</file>