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Default Extension="pict" ContentType="image/pict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1" r:id="rId3"/>
    <p:sldId id="297" r:id="rId4"/>
    <p:sldId id="284" r:id="rId5"/>
    <p:sldId id="261" r:id="rId6"/>
    <p:sldId id="260" r:id="rId7"/>
    <p:sldId id="328" r:id="rId8"/>
    <p:sldId id="326" r:id="rId9"/>
    <p:sldId id="288" r:id="rId10"/>
    <p:sldId id="289" r:id="rId11"/>
    <p:sldId id="331" r:id="rId12"/>
    <p:sldId id="306" r:id="rId13"/>
    <p:sldId id="332" r:id="rId14"/>
    <p:sldId id="292" r:id="rId15"/>
    <p:sldId id="334" r:id="rId16"/>
    <p:sldId id="312" r:id="rId17"/>
    <p:sldId id="299" r:id="rId18"/>
    <p:sldId id="309" r:id="rId19"/>
    <p:sldId id="304" r:id="rId20"/>
    <p:sldId id="293" r:id="rId21"/>
    <p:sldId id="335" r:id="rId22"/>
    <p:sldId id="285" r:id="rId23"/>
  </p:sldIdLst>
  <p:sldSz cx="9144000" cy="6858000" type="screen4x3"/>
  <p:notesSz cx="6858000" cy="9144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90000"/>
    <a:srgbClr val="BB0000"/>
    <a:srgbClr val="B4A840"/>
    <a:srgbClr val="B352A8"/>
    <a:srgbClr val="FFEE5B"/>
    <a:srgbClr val="BC71BC"/>
    <a:srgbClr val="4E5DA7"/>
    <a:srgbClr val="00B98B"/>
    <a:srgbClr val="8B6639"/>
    <a:srgbClr val="FF9A4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153" autoAdjust="0"/>
    <p:restoredTop sz="73421" autoAdjust="0"/>
  </p:normalViewPr>
  <p:slideViewPr>
    <p:cSldViewPr>
      <p:cViewPr varScale="1">
        <p:scale>
          <a:sx n="88" d="100"/>
          <a:sy n="88" d="100"/>
        </p:scale>
        <p:origin x="-1136" y="-104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8014124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870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86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105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6499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800" dirty="0" smtClean="0"/>
                  <a:t>According</a:t>
                </a:r>
                <a:r>
                  <a:rPr lang="en-US" altLang="zh-CN" sz="1800" baseline="0" dirty="0" smtClean="0"/>
                  <a:t> to the </a:t>
                </a:r>
                <a:r>
                  <a:rPr lang="en-US" altLang="zh-CN" sz="1800" baseline="0" dirty="0" err="1" smtClean="0"/>
                  <a:t>RFInfer</a:t>
                </a:r>
                <a:r>
                  <a:rPr lang="en-US" altLang="zh-CN" sz="1800" baseline="0" dirty="0" smtClean="0"/>
                  <a:t> algorithm, b</a:t>
                </a:r>
                <a:r>
                  <a:rPr lang="en-US" altLang="zh-CN" sz="1800" dirty="0" smtClean="0"/>
                  <a:t>oth the E-step and M-step have the complexity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/>
                      </a:rPr>
                      <m:t>𝑂</m:t>
                    </m:r>
                    <m:r>
                      <a:rPr lang="en-US" altLang="zh-CN" sz="1800" b="0" i="1" smtClean="0">
                        <a:latin typeface="Cambria Math"/>
                      </a:rPr>
                      <m:t>(</m:t>
                    </m:r>
                    <m:r>
                      <a:rPr lang="en-US" altLang="zh-CN" sz="1800" b="0" i="1" smtClean="0">
                        <a:latin typeface="Cambria Math"/>
                      </a:rPr>
                      <m:t>𝑇𝐶𝑂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1800" dirty="0" smtClean="0"/>
              </a:p>
              <a:p>
                <a:r>
                  <a:rPr lang="en-US" altLang="zh-CN" sz="1800" dirty="0" smtClean="0"/>
                  <a:t>We</a:t>
                </a:r>
                <a:r>
                  <a:rPr lang="en-US" altLang="zh-CN" sz="1800" baseline="0" dirty="0" smtClean="0"/>
                  <a:t> employed a set of o</a:t>
                </a:r>
                <a:r>
                  <a:rPr lang="en-US" altLang="zh-CN" sz="1800" dirty="0" smtClean="0"/>
                  <a:t>ptimizations:</a:t>
                </a:r>
              </a:p>
              <a:p>
                <a:r>
                  <a:rPr lang="en-US" altLang="zh-CN" sz="1400" dirty="0" smtClean="0"/>
                  <a:t>The first is using location and container constraints.</a:t>
                </a:r>
              </a:p>
              <a:p>
                <a:r>
                  <a:rPr lang="en-US" altLang="zh-CN" sz="1400" dirty="0" smtClean="0"/>
                  <a:t>As each object is typically read in only a small number of locations and each container contains a small number of items,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Both of those are bounded independently of R and O, the E-step can be improved by a factor of OR</a:t>
                </a:r>
                <a:r>
                  <a:rPr lang="en-US" altLang="zh-CN" sz="8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 square, </a:t>
                </a:r>
                <a:endParaRPr lang="en-US" altLang="zh-CN" sz="8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8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so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the E-step requires only O(TC) time.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Regarding the M-step,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it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can be easily improved by a factor of R</a:t>
                </a:r>
                <a:r>
                  <a:rPr lang="en-US" altLang="zh-CN" sz="8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 square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again because each object is typically read in only a small number of locations.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2400" dirty="0" smtClean="0"/>
                  <a:t>So </a:t>
                </a:r>
                <a:r>
                  <a:rPr lang="en-US" altLang="zh-CN" sz="1400" dirty="0" smtClean="0"/>
                  <a:t>M-step requires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𝑂</m:t>
                    </m:r>
                    <m:r>
                      <a:rPr lang="en-US" altLang="zh-CN" sz="1400" b="0" i="1" smtClean="0">
                        <a:latin typeface="Cambria Math"/>
                      </a:rPr>
                      <m:t>(</m:t>
                    </m:r>
                    <m:r>
                      <a:rPr lang="en-US" altLang="zh-CN" sz="1400" b="0" i="1" smtClean="0">
                        <a:latin typeface="Cambria Math"/>
                      </a:rPr>
                      <m:t>𝑇𝐶𝑂</m:t>
                    </m:r>
                    <m:r>
                      <a:rPr lang="en-US" altLang="zh-CN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400" dirty="0" smtClean="0"/>
                  <a:t> now</a:t>
                </a:r>
              </a:p>
              <a:p>
                <a:endParaRPr lang="en-US" altLang="zh-CN" sz="1400" dirty="0" smtClean="0"/>
              </a:p>
              <a:p>
                <a:r>
                  <a:rPr lang="en-US" altLang="zh-CN" sz="1400" dirty="0" smtClean="0"/>
                  <a:t>The</a:t>
                </a:r>
                <a:r>
                  <a:rPr lang="en-US" altLang="zh-CN" sz="1400" baseline="0" dirty="0" smtClean="0"/>
                  <a:t> second optimization is </a:t>
                </a:r>
                <a:r>
                  <a:rPr lang="en-US" altLang="zh-CN" sz="1400" dirty="0" smtClean="0"/>
                  <a:t>Candidate </a:t>
                </a:r>
                <a:r>
                  <a:rPr lang="en-US" altLang="zh-CN" sz="1400" dirty="0"/>
                  <a:t>pruning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when computing the container that is most strongly co-located with a given object, it is probably safe to consider only containers that</a:t>
                </a:r>
              </a:p>
              <a:p>
                <a:r>
                  <a:rPr lang="en-US" altLang="zh-CN" sz="8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have been observed frequently with the object. We can e</a:t>
                </a:r>
                <a:r>
                  <a:rPr lang="en-US" altLang="zh-CN" sz="1400" dirty="0" smtClean="0"/>
                  <a:t>liminate </a:t>
                </a:r>
                <a:r>
                  <a:rPr lang="en-US" altLang="zh-CN" sz="1400" dirty="0"/>
                  <a:t>the factor of C, M-step requires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/>
                          </a:rPr>
                          <m:t>𝑇𝑂</m:t>
                        </m:r>
                      </m:e>
                    </m:d>
                  </m:oMath>
                </a14:m>
                <a:endParaRPr lang="en-US" altLang="zh-CN" sz="1400" dirty="0" smtClean="0"/>
              </a:p>
              <a:p>
                <a:endParaRPr lang="en-US" altLang="zh-CN" sz="1400" dirty="0" smtClean="0"/>
              </a:p>
              <a:p>
                <a:r>
                  <a:rPr lang="en-US" altLang="zh-CN" sz="1400" dirty="0" smtClean="0"/>
                  <a:t>The third optimization is using Memorization</a:t>
                </a:r>
                <a:endParaRPr lang="en-US" altLang="zh-CN" sz="1400" dirty="0"/>
              </a:p>
              <a:p>
                <a:r>
                  <a:rPr lang="en-US" altLang="zh-CN" sz="1400" dirty="0" smtClean="0"/>
                  <a:t>If </a:t>
                </a:r>
                <a:r>
                  <a:rPr lang="en-US" altLang="zh-CN" sz="1400" dirty="0"/>
                  <a:t>the set of objects in a container did not change in the previous EM iteration, then </a:t>
                </a:r>
                <a:r>
                  <a:rPr lang="en-US" altLang="zh-CN" sz="1400" dirty="0" smtClean="0"/>
                  <a:t>location </a:t>
                </a:r>
                <a:r>
                  <a:rPr lang="en-US" altLang="zh-CN" sz="1400" dirty="0"/>
                  <a:t>probabilities and co-location strengths for that container cannot change </a:t>
                </a:r>
                <a:r>
                  <a:rPr lang="en-US" altLang="zh-CN" sz="1400" dirty="0" smtClean="0"/>
                  <a:t>in current iteration. The </a:t>
                </a:r>
                <a:r>
                  <a:rPr lang="en-US" altLang="zh-CN" sz="1400" dirty="0"/>
                  <a:t>old </a:t>
                </a:r>
                <a:r>
                  <a:rPr lang="en-US" altLang="zh-CN" sz="1400" dirty="0" smtClean="0"/>
                  <a:t>value is reused </a:t>
                </a:r>
                <a:r>
                  <a:rPr lang="en-US" altLang="zh-CN" sz="1400" dirty="0"/>
                  <a:t>to avoid unnecessary </a:t>
                </a:r>
                <a:r>
                  <a:rPr lang="en-US" altLang="zh-CN" sz="1400" dirty="0" smtClean="0"/>
                  <a:t>computation</a:t>
                </a:r>
              </a:p>
              <a:p>
                <a:endParaRPr lang="en-US" altLang="zh-CN" sz="1400" dirty="0" smtClean="0"/>
              </a:p>
              <a:p>
                <a:r>
                  <a:rPr lang="en-US" altLang="zh-CN" sz="1400" dirty="0" smtClean="0"/>
                  <a:t>The</a:t>
                </a:r>
                <a:r>
                  <a:rPr lang="en-US" altLang="zh-CN" sz="1400" baseline="0" dirty="0" smtClean="0"/>
                  <a:t> fourth optimization is h</a:t>
                </a:r>
                <a:r>
                  <a:rPr lang="en-US" altLang="zh-CN" sz="1400" dirty="0" smtClean="0"/>
                  <a:t>istory truncation</a:t>
                </a:r>
              </a:p>
              <a:p>
                <a:r>
                  <a:rPr lang="en-US" altLang="zh-CN" sz="1400" dirty="0" smtClean="0"/>
                  <a:t>Truncate </a:t>
                </a:r>
                <a:r>
                  <a:rPr lang="en-US" altLang="zh-CN" sz="1400" dirty="0"/>
                  <a:t>the history of size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CN" sz="1400" dirty="0"/>
                  <a:t> to a small critical region whose size is independent of </a:t>
                </a:r>
                <a:r>
                  <a:rPr lang="en-US" altLang="zh-CN" sz="1400" dirty="0" smtClean="0"/>
                  <a:t>T</a:t>
                </a:r>
              </a:p>
              <a:p>
                <a:r>
                  <a:rPr lang="en-US" altLang="zh-CN" sz="1400" dirty="0" smtClean="0"/>
                  <a:t>Eliminate </a:t>
                </a:r>
                <a:r>
                  <a:rPr lang="en-US" altLang="zh-CN" sz="1400" dirty="0"/>
                  <a:t>the factor of T, </a:t>
                </a:r>
              </a:p>
              <a:p>
                <a:pPr marL="0" lvl="2" indent="0">
                  <a:buFont typeface="Wingdings" charset="2"/>
                  <a:buNone/>
                </a:pPr>
                <a:r>
                  <a:rPr lang="en-US" altLang="zh-CN" sz="1800" dirty="0" smtClean="0"/>
                  <a:t>Finally:  E-step </a:t>
                </a:r>
                <a:r>
                  <a:rPr lang="en-US" altLang="zh-CN" sz="1800" dirty="0"/>
                  <a:t>requires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/>
                      </a:rPr>
                      <m:t>𝑂</m:t>
                    </m:r>
                    <m:r>
                      <a:rPr lang="en-US" altLang="zh-CN" sz="1800">
                        <a:latin typeface="Cambria Math"/>
                      </a:rPr>
                      <m:t>(</m:t>
                    </m:r>
                    <m:r>
                      <a:rPr lang="en-US" altLang="zh-CN" sz="1800">
                        <a:latin typeface="Cambria Math"/>
                      </a:rPr>
                      <m:t>𝐶</m:t>
                    </m:r>
                    <m:r>
                      <a:rPr lang="en-US" altLang="zh-CN" sz="18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800" dirty="0"/>
                  <a:t>, M-step requires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/>
                      </a:rPr>
                      <m:t>𝑂</m:t>
                    </m:r>
                    <m:r>
                      <a:rPr lang="en-US" altLang="zh-CN" sz="1800">
                        <a:latin typeface="Cambria Math"/>
                      </a:rPr>
                      <m:t>(</m:t>
                    </m:r>
                    <m:r>
                      <a:rPr lang="en-US" altLang="zh-CN" sz="1800">
                        <a:latin typeface="Cambria Math"/>
                      </a:rPr>
                      <m:t>𝑂</m:t>
                    </m:r>
                    <m:r>
                      <a:rPr lang="en-US" altLang="zh-CN" sz="18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800" dirty="0" smtClean="0"/>
                  <a:t> of</a:t>
                </a:r>
                <a:r>
                  <a:rPr lang="en-US" altLang="zh-CN" sz="1800" baseline="0" dirty="0" smtClean="0"/>
                  <a:t> time</a:t>
                </a:r>
                <a:endParaRPr lang="en-US" altLang="zh-CN" sz="1800" dirty="0" smtClean="0"/>
              </a:p>
              <a:p>
                <a:pPr marL="0" lvl="2" indent="0">
                  <a:buFont typeface="Wingdings" charset="2"/>
                  <a:buNone/>
                </a:pPr>
                <a:endParaRPr lang="en-US" altLang="zh-CN" sz="1800" dirty="0" smtClean="0"/>
              </a:p>
              <a:p>
                <a:pPr marL="0" lvl="2" indent="0">
                  <a:buFont typeface="Wingdings" charset="2"/>
                  <a:buNone/>
                </a:pPr>
                <a:r>
                  <a:rPr lang="en-US" altLang="zh-CN" sz="1800" dirty="0" smtClean="0"/>
                  <a:t>Change point  </a:t>
                </a:r>
                <a:r>
                  <a:rPr lang="en-US" altLang="zh-CN" sz="1800" dirty="0"/>
                  <a:t>detection is simply the sum of the point </a:t>
                </a:r>
                <a:r>
                  <a:rPr lang="en-US" altLang="zh-CN" sz="1800" dirty="0" smtClean="0"/>
                  <a:t>evidence memorized from RFINFER algorithm, </a:t>
                </a:r>
                <a:r>
                  <a:rPr lang="en-US" altLang="zh-CN" sz="1800" dirty="0"/>
                  <a:t>incurs little extra overhead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1800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96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739CCDF-C0D7-40EF-B979-14C58C7E3973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544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486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486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51C1C6E-8F3C-4E43-894F-BCAC6505687C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1000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426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8716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94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0B540F2-B1AF-45FC-8073-96F3F21830AA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41438" y="915988"/>
            <a:ext cx="4173537" cy="3132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863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5440DD1-2E9C-486B-BD30-40A0B6AE071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317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61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To infer containment relationships from RFID readings,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use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a maximum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likelihood framework, that is,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determine the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containment relationships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such that, according to the model, the observed readings are most likely. 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Note that the likelihood is a function of the containment relationships C. 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To emphasize this, we 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define L(C) = log p(x; y).</a:t>
                </a:r>
              </a:p>
              <a:p>
                <a:endParaRPr lang="es-E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To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get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the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best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parameter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for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this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log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likelihood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, EM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framework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is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employed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 </a:t>
                </a:r>
                <a:r>
                  <a:rPr lang="es-E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here</a:t>
                </a:r>
                <a:r>
                  <a:rPr lang="es-E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</a:rPr>
                  <a:t>, </a:t>
                </a:r>
                <a:endParaRPr lang="es-E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which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offers a general approach for maximizing likelihood functions in the presence of missing data,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in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our case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the container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locations. 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The algorithm alternates between two steps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.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In the first step, the expectation step (or E-step),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infer a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distribution over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the locations of each container, given some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current guess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about the containment relations. 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In the second step, the maximization step (or M-step), we choose the best containment relations given our current guess of the container locations. 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We iterate these two steps until the containment relations do not change.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In the E-step, the distribution that we want to compute is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the conditional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distribution p(</a:t>
                </a:r>
                <a:r>
                  <a:rPr lang="en-U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l|x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, y) over the location of each container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that results from the joint distribution.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this distribution is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called the posterior distribution of the container location.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In the M-step, we update the current estimates of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containment relationships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based on the current belief about locations.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We do so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by defining a score </a:t>
                </a:r>
                <a:r>
                  <a:rPr lang="en-U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wco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 to measure the strength of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co-location between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object o and container c.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This score measures how likely are the readings of object o if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it were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always co-located with container c.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To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estimate the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container for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o, we simply pick the best container.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i="1" dirty="0" smtClean="0">
                    <a:latin typeface="Times" pitchFamily="18" charset="0"/>
                  </a:rPr>
                  <a:t>The RFINFER algorithm converges, and the resulting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200" i="1" dirty="0" smtClean="0">
                    <a:latin typeface="Times" pitchFamily="18" charset="0"/>
                  </a:rPr>
                  <a:t> </a:t>
                </a:r>
                <a:r>
                  <a:rPr lang="en-US" altLang="zh-CN" sz="1200" i="1" dirty="0" smtClean="0">
                    <a:latin typeface="Times" pitchFamily="18" charset="0"/>
                  </a:rPr>
                  <a:t>are a local maximum of the likelihood defined in </a:t>
                </a:r>
                <a:r>
                  <a:rPr lang="en-US" altLang="zh-CN" sz="1200" i="1" dirty="0" err="1" smtClean="0">
                    <a:latin typeface="Times" pitchFamily="18" charset="0"/>
                  </a:rPr>
                  <a:t>Eq</a:t>
                </a:r>
                <a:r>
                  <a:rPr lang="en-US" altLang="zh-CN" sz="1200" i="1" dirty="0" smtClean="0">
                    <a:latin typeface="Times" pitchFamily="18" charset="0"/>
                  </a:rPr>
                  <a:t>(3).</a:t>
                </a:r>
                <a:endParaRPr lang="zh-CN" altLang="en-US" sz="1200" i="1" dirty="0">
                  <a:latin typeface="Times" pitchFamily="18" charset="0"/>
                </a:endParaRP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  <a:cs typeface="ＭＳ Ｐゴシック" charset="-128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Times" charset="0"/>
                    <a:ea typeface="ＭＳ Ｐゴシック" charset="-128"/>
                    <a:cs typeface="ＭＳ Ｐゴシック" charset="-128"/>
                  </a:rPr>
                  <a:t>The key step is to show that our simple, custom M-step indeed maximizes the likelihood. For more detail about the proof, please refer the paper.</a:t>
                </a:r>
              </a:p>
              <a:p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endParaRPr lang="es-E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endParaRPr lang="es-ES" altLang="zh-CN" sz="1200" b="0" i="0" u="none" strike="noStrike" kern="1200" baseline="0" dirty="0" smtClean="0">
                  <a:solidFill>
                    <a:schemeClr val="tx1"/>
                  </a:solidFill>
                  <a:latin typeface="Times" charset="0"/>
                  <a:ea typeface="ＭＳ Ｐゴシック" charset="-128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821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7" name="Picture 7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9144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1" name="Picture 16" descr=" SEAL3.jpg                                                      00006BACMac OS X                       B94893B7: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6400" y="3536950"/>
            <a:ext cx="33528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>
                <a:latin typeface="Times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>
                <a:latin typeface="Times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  <a:lvl2pPr>
              <a:defRPr>
                <a:latin typeface="Times" pitchFamily="18" charset="0"/>
              </a:defRPr>
            </a:lvl2pPr>
            <a:lvl3pPr>
              <a:defRPr>
                <a:latin typeface="Times" pitchFamily="18" charset="0"/>
              </a:defRPr>
            </a:lvl3pPr>
            <a:lvl4pPr>
              <a:defRPr b="1">
                <a:latin typeface="Times" pitchFamily="18" charset="0"/>
              </a:defRPr>
            </a:lvl4pPr>
            <a:lvl5pPr>
              <a:defRPr b="1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38200" y="1905000"/>
            <a:ext cx="487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dirty="0">
                <a:latin typeface="Book Antiqua"/>
                <a:cs typeface="Book Antiqua"/>
              </a:rPr>
              <a:t> 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00800"/>
            <a:ext cx="9144000" cy="469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6389944"/>
            <a:ext cx="9144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0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396038"/>
            <a:ext cx="609600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fld id="{3CD9907E-4BCE-824A-B63F-5C18E77BD53B}" type="slidenum">
              <a:rPr lang="en-US" sz="1400">
                <a:latin typeface="Verdana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b="1" dirty="0">
              <a:solidFill>
                <a:srgbClr val="336699"/>
              </a:solidFill>
              <a:latin typeface="Verdana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1" r:id="rId2"/>
    <p:sldLayoutId id="2147483702" r:id="rId3"/>
    <p:sldLayoutId id="2147483703" r:id="rId4"/>
    <p:sldLayoutId id="2147483704" r:id="rId5"/>
    <p:sldLayoutId id="2147483711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Book Antiqua"/>
          <a:ea typeface="ＭＳ Ｐゴシック" charset="-128"/>
          <a:cs typeface="Book Antiqu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Book Antiqua"/>
          <a:ea typeface="ＭＳ Ｐゴシック" charset="-128"/>
          <a:cs typeface="Book Antiqu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Book Antiqua"/>
          <a:ea typeface="ＭＳ Ｐゴシック" charset="-128"/>
          <a:cs typeface="Book Antiqu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>
          <a:solidFill>
            <a:schemeClr val="tx1"/>
          </a:solidFill>
          <a:latin typeface="Book Antiqua"/>
          <a:ea typeface="ＭＳ Ｐゴシック" charset="-128"/>
          <a:cs typeface="Book Antiqu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Book Antiqua"/>
          <a:ea typeface="ＭＳ Ｐゴシック" charset="-128"/>
          <a:cs typeface="Book Antiqu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jpeg"/><Relationship Id="rId7" Type="http://schemas.openxmlformats.org/officeDocument/2006/relationships/image" Target="../media/image42.png"/><Relationship Id="rId8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image" Target="../media/image45.pdf"/><Relationship Id="rId7" Type="http://schemas.openxmlformats.org/officeDocument/2006/relationships/image" Target="../media/image46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839200" cy="16764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>
                <a:latin typeface="Book Antiqua" charset="0"/>
              </a:rPr>
              <a:t>Zhao </a:t>
            </a:r>
            <a:r>
              <a:rPr lang="en-US" dirty="0" smtClean="0">
                <a:latin typeface="Book Antiqua" charset="0"/>
              </a:rPr>
              <a:t>Cao*, </a:t>
            </a:r>
            <a:r>
              <a:rPr lang="en-US" dirty="0">
                <a:latin typeface="Book Antiqua" charset="0"/>
              </a:rPr>
              <a:t>Charles </a:t>
            </a:r>
            <a:r>
              <a:rPr lang="en-US" dirty="0" smtClean="0">
                <a:latin typeface="Book Antiqua" charset="0"/>
              </a:rPr>
              <a:t>Sutton</a:t>
            </a:r>
            <a:r>
              <a:rPr lang="en-US" baseline="30000" dirty="0" smtClean="0">
                <a:latin typeface="Book Antiqua" charset="0"/>
              </a:rPr>
              <a:t>+</a:t>
            </a:r>
            <a:r>
              <a:rPr lang="en-US" dirty="0" smtClean="0">
                <a:latin typeface="Book Antiqua" charset="0"/>
              </a:rPr>
              <a:t>, </a:t>
            </a:r>
            <a:r>
              <a:rPr lang="en-US" dirty="0" smtClean="0">
                <a:latin typeface="Book Antiqua" charset="0"/>
              </a:rPr>
              <a:t>Yanlei </a:t>
            </a:r>
            <a:r>
              <a:rPr lang="en-US" dirty="0" smtClean="0">
                <a:latin typeface="Book Antiqua" charset="0"/>
              </a:rPr>
              <a:t>Diao*,  </a:t>
            </a:r>
            <a:endParaRPr lang="en-US" dirty="0" smtClean="0">
              <a:latin typeface="Book Antiqua" charset="0"/>
            </a:endParaRPr>
          </a:p>
          <a:p>
            <a:pPr marL="457200" lvl="1" indent="0" algn="ctr">
              <a:buNone/>
            </a:pPr>
            <a:r>
              <a:rPr lang="en-US" dirty="0" err="1">
                <a:latin typeface="Book Antiqua" charset="0"/>
              </a:rPr>
              <a:t>Prashant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Shenoy</a:t>
            </a:r>
            <a:r>
              <a:rPr lang="en-US" dirty="0" smtClean="0">
                <a:latin typeface="Book Antiqua" charset="0"/>
              </a:rPr>
              <a:t>*</a:t>
            </a:r>
            <a:endParaRPr lang="en-US" dirty="0" smtClean="0">
              <a:latin typeface="Book Antiqua" charset="0"/>
            </a:endParaRPr>
          </a:p>
          <a:p>
            <a:pPr marL="457200" lvl="1" indent="0" algn="ctr">
              <a:buNone/>
            </a:pPr>
            <a:r>
              <a:rPr lang="en-US" dirty="0" smtClean="0">
                <a:latin typeface="Book Antiqua" charset="0"/>
              </a:rPr>
              <a:t>*</a:t>
            </a:r>
            <a:r>
              <a:rPr lang="en-US" i="1" dirty="0" smtClean="0">
                <a:latin typeface="Book Antiqua" charset="0"/>
              </a:rPr>
              <a:t>University </a:t>
            </a:r>
            <a:r>
              <a:rPr lang="en-US" i="1" dirty="0" smtClean="0">
                <a:latin typeface="Book Antiqua" charset="0"/>
              </a:rPr>
              <a:t>of Massachusetts, </a:t>
            </a:r>
            <a:r>
              <a:rPr lang="en-US" i="1" dirty="0" smtClean="0">
                <a:latin typeface="Book Antiqua" charset="0"/>
              </a:rPr>
              <a:t>Amherst</a:t>
            </a:r>
          </a:p>
          <a:p>
            <a:pPr marL="457200" lvl="1" indent="0" algn="ctr">
              <a:buNone/>
            </a:pPr>
            <a:r>
              <a:rPr lang="en-US" baseline="30000" dirty="0" smtClean="0">
                <a:latin typeface="Book Antiqua" charset="0"/>
              </a:rPr>
              <a:t>+</a:t>
            </a:r>
            <a:r>
              <a:rPr lang="en-US" i="1" dirty="0" smtClean="0">
                <a:latin typeface="Book Antiqua" charset="0"/>
              </a:rPr>
              <a:t>University of Edinburgh</a:t>
            </a:r>
            <a:endParaRPr lang="en-US" i="1" dirty="0" smtClean="0">
              <a:latin typeface="Book Antiqua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543800" cy="1143000"/>
          </a:xfrm>
          <a:noFill/>
        </p:spPr>
        <p:txBody>
          <a:bodyPr/>
          <a:lstStyle/>
          <a:p>
            <a:r>
              <a:rPr lang="en-US" sz="3200" dirty="0"/>
              <a:t>Distributed Inference and Query Processing for RFID Tracking and Monitoring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(3) Change </a:t>
            </a:r>
            <a:r>
              <a:rPr lang="en-US" altLang="zh-CN" dirty="0" smtClean="0"/>
              <a:t>P</a:t>
            </a:r>
            <a:r>
              <a:rPr lang="en-US" altLang="zh-CN" dirty="0" smtClean="0"/>
              <a:t>oint Detection </a:t>
            </a:r>
            <a:r>
              <a:rPr lang="en-US" altLang="zh-CN" dirty="0" smtClean="0"/>
              <a:t>-- Intuition</a:t>
            </a:r>
            <a:endParaRPr lang="zh-CN" alt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09600" y="3352800"/>
            <a:ext cx="83820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zh-CN" sz="2000" dirty="0" smtClean="0">
                <a:latin typeface="Times" pitchFamily="18" charset="0"/>
              </a:rPr>
              <a:t>A statistical approach based on </a:t>
            </a:r>
            <a:r>
              <a:rPr lang="en-US" altLang="zh-CN" sz="2000" dirty="0" smtClean="0">
                <a:latin typeface="Times" pitchFamily="18" charset="0"/>
              </a:rPr>
              <a:t>hypothesis testing</a:t>
            </a:r>
          </a:p>
          <a:p>
            <a:pPr lvl="1"/>
            <a:r>
              <a:rPr lang="en-US" altLang="zh-CN" sz="1800" dirty="0" smtClean="0">
                <a:solidFill>
                  <a:srgbClr val="2D2DB9"/>
                </a:solidFill>
                <a:latin typeface="Times" pitchFamily="18" charset="0"/>
              </a:rPr>
              <a:t>Null hypothesis</a:t>
            </a:r>
            <a:r>
              <a:rPr lang="en-US" altLang="zh-CN" sz="1800" dirty="0" smtClean="0">
                <a:latin typeface="Times" pitchFamily="18" charset="0"/>
              </a:rPr>
              <a:t>: </a:t>
            </a:r>
            <a:r>
              <a:rPr lang="en-US" altLang="zh-CN" sz="1800" dirty="0" smtClean="0">
                <a:latin typeface="Times" pitchFamily="18" charset="0"/>
              </a:rPr>
              <a:t>no</a:t>
            </a:r>
            <a:r>
              <a:rPr lang="en-US" altLang="zh-CN" sz="1800" dirty="0" smtClean="0">
                <a:latin typeface="Times" pitchFamily="18" charset="0"/>
              </a:rPr>
              <a:t> containment change in [0, </a:t>
            </a:r>
            <a:r>
              <a:rPr lang="en-US" altLang="zh-CN" sz="1800" i="1" dirty="0" smtClean="0">
                <a:latin typeface="Times" pitchFamily="18" charset="0"/>
              </a:rPr>
              <a:t>T</a:t>
            </a:r>
            <a:r>
              <a:rPr lang="en-US" altLang="zh-CN" sz="1800" dirty="0" smtClean="0">
                <a:latin typeface="Times" pitchFamily="18" charset="0"/>
              </a:rPr>
              <a:t>].</a:t>
            </a:r>
          </a:p>
          <a:p>
            <a:pPr lvl="1"/>
            <a:r>
              <a:rPr lang="en-US" altLang="zh-CN" sz="1800" dirty="0" smtClean="0">
                <a:solidFill>
                  <a:srgbClr val="DA0000"/>
                </a:solidFill>
                <a:latin typeface="Times" pitchFamily="18" charset="0"/>
              </a:rPr>
              <a:t>Alternative hypothesis</a:t>
            </a:r>
            <a:r>
              <a:rPr lang="en-US" altLang="zh-CN" sz="1800" dirty="0" smtClean="0">
                <a:latin typeface="Times" pitchFamily="18" charset="0"/>
              </a:rPr>
              <a:t>: containment change at time </a:t>
            </a:r>
            <a:r>
              <a:rPr lang="en-US" altLang="zh-CN" sz="1800" i="1" dirty="0" err="1" smtClean="0">
                <a:latin typeface="Times" pitchFamily="18" charset="0"/>
              </a:rPr>
              <a:t>t</a:t>
            </a:r>
            <a:r>
              <a:rPr lang="en-US" altLang="zh-CN" sz="1800" i="1" dirty="0" smtClean="0">
                <a:latin typeface="Times" pitchFamily="18" charset="0"/>
              </a:rPr>
              <a:t>’</a:t>
            </a:r>
            <a:r>
              <a:rPr lang="en-US" altLang="zh-CN" sz="1800" dirty="0" smtClean="0">
                <a:latin typeface="Times" pitchFamily="18" charset="0"/>
              </a:rPr>
              <a:t>, </a:t>
            </a:r>
            <a:r>
              <a:rPr lang="en-US" altLang="zh-CN" sz="1800" i="1" dirty="0" smtClean="0">
                <a:latin typeface="Times" pitchFamily="18" charset="0"/>
              </a:rPr>
              <a:t>0 ≤ </a:t>
            </a:r>
            <a:r>
              <a:rPr lang="en-US" altLang="zh-CN" sz="1800" i="1" dirty="0" err="1" smtClean="0">
                <a:latin typeface="Times" pitchFamily="18" charset="0"/>
              </a:rPr>
              <a:t>t</a:t>
            </a:r>
            <a:r>
              <a:rPr lang="en-US" altLang="zh-CN" sz="1800" i="1" dirty="0" smtClean="0">
                <a:latin typeface="Times" pitchFamily="18" charset="0"/>
              </a:rPr>
              <a:t>’ ≤ T</a:t>
            </a:r>
            <a:r>
              <a:rPr lang="en-US" altLang="zh-CN" sz="1800" dirty="0" smtClean="0">
                <a:latin typeface="Times" pitchFamily="18" charset="0"/>
              </a:rPr>
              <a:t>.</a:t>
            </a:r>
            <a:r>
              <a:rPr lang="en-US" altLang="zh-CN" sz="1800" i="1" dirty="0" smtClean="0">
                <a:latin typeface="Times" pitchFamily="18" charset="0"/>
              </a:rPr>
              <a:t> </a:t>
            </a:r>
            <a:endParaRPr lang="en-US" altLang="zh-CN" sz="1800" i="1" dirty="0" smtClean="0">
              <a:latin typeface="Times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81800" y="1295400"/>
            <a:ext cx="2133600" cy="1752600"/>
            <a:chOff x="6781800" y="1295400"/>
            <a:chExt cx="2133600" cy="1752600"/>
          </a:xfrm>
        </p:grpSpPr>
        <p:sp>
          <p:nvSpPr>
            <p:cNvPr id="33" name="Oval 32"/>
            <p:cNvSpPr/>
            <p:nvPr/>
          </p:nvSpPr>
          <p:spPr bwMode="auto">
            <a:xfrm>
              <a:off x="7162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1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858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6200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305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0772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5344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6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781800" y="1600200"/>
              <a:ext cx="2133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81800" y="1295400"/>
              <a:ext cx="2133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t=4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781800" y="2743200"/>
              <a:ext cx="762000" cy="304800"/>
            </a:xfrm>
            <a:prstGeom prst="rect">
              <a:avLst/>
            </a:prstGeom>
            <a:solidFill>
              <a:srgbClr val="8B663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>
                  <a:latin typeface="Times" pitchFamily="18" charset="0"/>
                </a:rPr>
                <a:t>F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33" idx="3"/>
              <a:endCxn id="35" idx="0"/>
            </p:cNvCxnSpPr>
            <p:nvPr/>
          </p:nvCxnSpPr>
          <p:spPr bwMode="auto">
            <a:xfrm flipH="1">
              <a:off x="7010400" y="2012763"/>
              <a:ext cx="1970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Arrow Connector 45"/>
            <p:cNvCxnSpPr>
              <a:stCxn id="37" idx="3"/>
              <a:endCxn id="38" idx="0"/>
            </p:cNvCxnSpPr>
            <p:nvPr/>
          </p:nvCxnSpPr>
          <p:spPr bwMode="auto">
            <a:xfrm flipH="1">
              <a:off x="8229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47" name="Straight Arrow Connector 46"/>
            <p:cNvCxnSpPr>
              <a:stCxn id="37" idx="5"/>
              <a:endCxn id="39" idx="0"/>
            </p:cNvCxnSpPr>
            <p:nvPr/>
          </p:nvCxnSpPr>
          <p:spPr bwMode="auto">
            <a:xfrm>
              <a:off x="8565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7543800" y="2743200"/>
              <a:ext cx="457200" cy="304800"/>
            </a:xfrm>
            <a:prstGeom prst="rect">
              <a:avLst/>
            </a:prstGeom>
            <a:solidFill>
              <a:srgbClr val="FF9A4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75438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80010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8001000" y="2743200"/>
              <a:ext cx="914400" cy="304800"/>
            </a:xfrm>
            <a:prstGeom prst="rect">
              <a:avLst/>
            </a:prstGeom>
            <a:solidFill>
              <a:srgbClr val="FFBA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 pitchFamily="18" charset="0"/>
                </a:rPr>
                <a:t>D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200" y="1295400"/>
            <a:ext cx="6553200" cy="1752600"/>
            <a:chOff x="76200" y="1295400"/>
            <a:chExt cx="6553200" cy="1752600"/>
          </a:xfrm>
        </p:grpSpPr>
        <p:sp>
          <p:nvSpPr>
            <p:cNvPr id="59" name="Oval 58"/>
            <p:cNvSpPr/>
            <p:nvPr/>
          </p:nvSpPr>
          <p:spPr bwMode="auto">
            <a:xfrm>
              <a:off x="9906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62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219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828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600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20574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6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85800" y="1600200"/>
              <a:ext cx="1752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85800" y="1295400"/>
              <a:ext cx="1752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Time t=1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85800" y="2743200"/>
              <a:ext cx="1752600" cy="304800"/>
            </a:xfrm>
            <a:prstGeom prst="rect">
              <a:avLst/>
            </a:prstGeom>
            <a:solidFill>
              <a:srgbClr val="00B98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 pitchFamily="18" charset="0"/>
                </a:rPr>
                <a:t>Reader l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ocation:</a:t>
              </a:r>
              <a:r>
                <a:rPr kumimoji="0" lang="en-US" altLang="zh-CN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   </a:t>
              </a:r>
              <a:r>
                <a:rPr kumimoji="0" lang="en-US" altLang="zh-CN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A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stCxn id="59" idx="3"/>
              <a:endCxn id="60" idx="0"/>
            </p:cNvCxnSpPr>
            <p:nvPr/>
          </p:nvCxnSpPr>
          <p:spPr bwMode="auto">
            <a:xfrm flipH="1">
              <a:off x="9144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>
              <a:stCxn id="59" idx="5"/>
              <a:endCxn id="61" idx="0"/>
            </p:cNvCxnSpPr>
            <p:nvPr/>
          </p:nvCxnSpPr>
          <p:spPr bwMode="auto">
            <a:xfrm>
              <a:off x="12507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>
              <a:stCxn id="62" idx="3"/>
              <a:endCxn id="63" idx="0"/>
            </p:cNvCxnSpPr>
            <p:nvPr/>
          </p:nvCxnSpPr>
          <p:spPr bwMode="auto">
            <a:xfrm flipH="1">
              <a:off x="1752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>
              <a:stCxn id="62" idx="5"/>
              <a:endCxn id="64" idx="0"/>
            </p:cNvCxnSpPr>
            <p:nvPr/>
          </p:nvCxnSpPr>
          <p:spPr bwMode="auto">
            <a:xfrm>
              <a:off x="2088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72" name="Oval 71"/>
            <p:cNvSpPr/>
            <p:nvPr/>
          </p:nvSpPr>
          <p:spPr bwMode="auto">
            <a:xfrm>
              <a:off x="28956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1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2667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3124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733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505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39624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6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590800" y="1600200"/>
              <a:ext cx="1752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1295400"/>
              <a:ext cx="1752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t=2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2743200"/>
              <a:ext cx="8763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B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1" name="Straight Arrow Connector 80"/>
            <p:cNvCxnSpPr>
              <a:stCxn id="72" idx="3"/>
              <a:endCxn id="73" idx="0"/>
            </p:cNvCxnSpPr>
            <p:nvPr/>
          </p:nvCxnSpPr>
          <p:spPr bwMode="auto">
            <a:xfrm flipH="1">
              <a:off x="28194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>
              <a:stCxn id="72" idx="5"/>
              <a:endCxn id="74" idx="0"/>
            </p:cNvCxnSpPr>
            <p:nvPr/>
          </p:nvCxnSpPr>
          <p:spPr bwMode="auto">
            <a:xfrm>
              <a:off x="31557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Arrow Connector 82"/>
            <p:cNvCxnSpPr>
              <a:stCxn id="75" idx="3"/>
              <a:endCxn id="76" idx="0"/>
            </p:cNvCxnSpPr>
            <p:nvPr/>
          </p:nvCxnSpPr>
          <p:spPr bwMode="auto">
            <a:xfrm flipH="1">
              <a:off x="3657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Arrow Connector 83"/>
            <p:cNvCxnSpPr>
              <a:stCxn id="75" idx="5"/>
              <a:endCxn id="77" idx="0"/>
            </p:cNvCxnSpPr>
            <p:nvPr/>
          </p:nvCxnSpPr>
          <p:spPr bwMode="auto">
            <a:xfrm>
              <a:off x="3993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3467100" y="2743200"/>
              <a:ext cx="8763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>
                  <a:latin typeface="Times" pitchFamily="18" charset="0"/>
                </a:rPr>
                <a:t>C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6" name="Straight Connector 85"/>
            <p:cNvCxnSpPr>
              <a:stCxn id="78" idx="0"/>
              <a:endCxn id="78" idx="2"/>
            </p:cNvCxnSpPr>
            <p:nvPr/>
          </p:nvCxnSpPr>
          <p:spPr bwMode="auto">
            <a:xfrm>
              <a:off x="34671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Oval 86"/>
            <p:cNvSpPr/>
            <p:nvPr/>
          </p:nvSpPr>
          <p:spPr bwMode="auto">
            <a:xfrm>
              <a:off x="4876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1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572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53340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019800" y="17526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791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2484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6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4495800" y="1600200"/>
              <a:ext cx="2133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495800" y="1295400"/>
              <a:ext cx="2133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t=3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4495800" y="2743200"/>
              <a:ext cx="762000" cy="304800"/>
            </a:xfrm>
            <a:prstGeom prst="rect">
              <a:avLst/>
            </a:prstGeom>
            <a:solidFill>
              <a:srgbClr val="FFBA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96" name="Straight Arrow Connector 95"/>
            <p:cNvCxnSpPr>
              <a:stCxn id="87" idx="3"/>
              <a:endCxn id="88" idx="0"/>
            </p:cNvCxnSpPr>
            <p:nvPr/>
          </p:nvCxnSpPr>
          <p:spPr bwMode="auto">
            <a:xfrm flipH="1">
              <a:off x="4724400" y="2012763"/>
              <a:ext cx="1970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" name="Straight Arrow Connector 96"/>
            <p:cNvCxnSpPr>
              <a:stCxn id="90" idx="3"/>
              <a:endCxn id="91" idx="0"/>
            </p:cNvCxnSpPr>
            <p:nvPr/>
          </p:nvCxnSpPr>
          <p:spPr bwMode="auto">
            <a:xfrm flipH="1">
              <a:off x="5943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Arrow Connector 97"/>
            <p:cNvCxnSpPr>
              <a:stCxn id="90" idx="5"/>
              <a:endCxn id="92" idx="0"/>
            </p:cNvCxnSpPr>
            <p:nvPr/>
          </p:nvCxnSpPr>
          <p:spPr bwMode="auto">
            <a:xfrm>
              <a:off x="6279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9" name="Rectangle 98"/>
            <p:cNvSpPr/>
            <p:nvPr/>
          </p:nvSpPr>
          <p:spPr bwMode="auto">
            <a:xfrm>
              <a:off x="5257800" y="2743200"/>
              <a:ext cx="457200" cy="304800"/>
            </a:xfrm>
            <a:prstGeom prst="rect">
              <a:avLst/>
            </a:prstGeom>
            <a:solidFill>
              <a:srgbClr val="FF9A4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>
              <a:off x="52578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57150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/>
            <p:cNvSpPr/>
            <p:nvPr/>
          </p:nvSpPr>
          <p:spPr bwMode="auto">
            <a:xfrm>
              <a:off x="5715000" y="2743200"/>
              <a:ext cx="9144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>
                  <a:latin typeface="Times" pitchFamily="18" charset="0"/>
                </a:rPr>
                <a:t>C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" y="2230172"/>
              <a:ext cx="533400" cy="304800"/>
            </a:xfrm>
            <a:prstGeom prst="rect">
              <a:avLst/>
            </a:prstGeom>
            <a:ln w="9525">
              <a:solidFill>
                <a:srgbClr val="FFFFFF"/>
              </a:solidFill>
            </a:ln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Items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6200" y="1724686"/>
              <a:ext cx="533400" cy="304800"/>
            </a:xfrm>
            <a:prstGeom prst="rect">
              <a:avLst/>
            </a:prstGeom>
            <a:ln w="9525">
              <a:solidFill>
                <a:srgbClr val="FFFFFF"/>
              </a:solidFill>
            </a:ln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Times"/>
                  <a:cs typeface="Times"/>
                </a:rPr>
                <a:t>Case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</p:grpSp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1219200" y="4495800"/>
          <a:ext cx="5791200" cy="381000"/>
        </p:xfrm>
        <a:graphic>
          <a:graphicData uri="http://schemas.openxmlformats.org/presentationml/2006/ole">
            <p:oleObj spid="_x0000_s34818" name="Equation" r:id="rId5" imgW="2819400" imgH="190500" progId="Equation.3">
              <p:embed/>
            </p:oleObj>
          </a:graphicData>
        </a:graphic>
      </p:graphicFrame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609600" y="5105400"/>
            <a:ext cx="8305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altLang="zh-CN" sz="1800" dirty="0" smtClean="0">
                <a:latin typeface="Times" pitchFamily="18" charset="0"/>
              </a:rPr>
              <a:t>If </a:t>
            </a:r>
            <a:r>
              <a:rPr lang="en-US" altLang="zh-CN" sz="1800" dirty="0" err="1" smtClean="0">
                <a:latin typeface="Times" pitchFamily="18" charset="0"/>
              </a:rPr>
              <a:t>Δ</a:t>
            </a:r>
            <a:r>
              <a:rPr lang="en-US" altLang="zh-CN" sz="1800" dirty="0" smtClean="0">
                <a:latin typeface="Times" pitchFamily="18" charset="0"/>
              </a:rPr>
              <a:t> is over a threshold </a:t>
            </a:r>
            <a:r>
              <a:rPr lang="en-US" altLang="zh-CN" sz="1800" dirty="0" err="1" smtClean="0">
                <a:latin typeface="Times" pitchFamily="18" charset="0"/>
              </a:rPr>
              <a:t>δ</a:t>
            </a:r>
            <a:r>
              <a:rPr lang="en-US" altLang="zh-CN" sz="1800" dirty="0" smtClean="0">
                <a:latin typeface="Times" pitchFamily="18" charset="0"/>
              </a:rPr>
              <a:t>, a change; otherwise, no change</a:t>
            </a:r>
            <a:r>
              <a:rPr lang="en-US" altLang="zh-CN" sz="1800" i="1" dirty="0" smtClean="0">
                <a:latin typeface="Times" pitchFamily="18" charset="0"/>
              </a:rPr>
              <a:t>.</a:t>
            </a:r>
          </a:p>
          <a:p>
            <a:pPr lvl="1"/>
            <a:r>
              <a:rPr lang="en-US" altLang="zh-CN" sz="1800" dirty="0" err="1" smtClean="0">
                <a:latin typeface="Times" pitchFamily="18" charset="0"/>
              </a:rPr>
              <a:t>δ</a:t>
            </a:r>
            <a:r>
              <a:rPr lang="en-US" altLang="zh-CN" sz="1800" dirty="0" smtClean="0">
                <a:latin typeface="Times" pitchFamily="18" charset="0"/>
              </a:rPr>
              <a:t> is obtained by offline sampling hypothetical observation sequences from the model </a:t>
            </a:r>
            <a:r>
              <a:rPr lang="en-US" altLang="zh-CN" sz="1800" dirty="0" smtClean="0">
                <a:latin typeface="Times" pitchFamily="18" charset="0"/>
              </a:rPr>
              <a:t>with stable containment</a:t>
            </a:r>
            <a:r>
              <a:rPr lang="en-US" altLang="zh-CN" sz="1800" dirty="0" smtClean="0">
                <a:latin typeface="Times" pitchFamily="18" charset="0"/>
              </a:rPr>
              <a:t> (e.g., using the max likelihood).</a:t>
            </a:r>
            <a:endParaRPr lang="en-US" altLang="zh-CN" sz="1800" dirty="0" smtClean="0">
              <a:latin typeface="Times" pitchFamily="18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362200" y="4951412"/>
            <a:ext cx="4572000" cy="3176"/>
            <a:chOff x="2362200" y="4951412"/>
            <a:chExt cx="4572000" cy="3176"/>
          </a:xfrm>
        </p:grpSpPr>
        <p:cxnSp>
          <p:nvCxnSpPr>
            <p:cNvPr id="108" name="Straight Connector 107"/>
            <p:cNvCxnSpPr/>
            <p:nvPr/>
          </p:nvCxnSpPr>
          <p:spPr bwMode="auto">
            <a:xfrm>
              <a:off x="2362200" y="4951412"/>
              <a:ext cx="8382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038600" y="4953000"/>
              <a:ext cx="28956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D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06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(5) Implementation </a:t>
            </a:r>
            <a:r>
              <a:rPr lang="en-US" altLang="zh-CN" dirty="0" smtClean="0"/>
              <a:t>and</a:t>
            </a:r>
            <a:r>
              <a:rPr lang="en-US" altLang="zh-CN" dirty="0" smtClean="0"/>
              <a:t> Optimizations</a:t>
            </a:r>
            <a:endParaRPr lang="zh-CN" alt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04800" y="4529435"/>
            <a:ext cx="3886200" cy="2099965"/>
            <a:chOff x="304800" y="4224635"/>
            <a:chExt cx="3886200" cy="209996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04800" y="4224635"/>
              <a:ext cx="3886200" cy="209996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D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46044" y="5139036"/>
              <a:ext cx="2685980" cy="6521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990600" y="5367636"/>
              <a:ext cx="228600" cy="2286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517765" y="5367636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8" idx="6"/>
              <a:endCxn id="9" idx="2"/>
            </p:cNvCxnSpPr>
            <p:nvPr/>
          </p:nvCxnSpPr>
          <p:spPr bwMode="auto">
            <a:xfrm>
              <a:off x="1219200" y="5481936"/>
              <a:ext cx="129856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990600" y="4406206"/>
              <a:ext cx="228600" cy="2286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508147" y="4406206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1" idx="6"/>
              <a:endCxn id="12" idx="2"/>
            </p:cNvCxnSpPr>
            <p:nvPr/>
          </p:nvCxnSpPr>
          <p:spPr bwMode="auto">
            <a:xfrm>
              <a:off x="1219200" y="4520506"/>
              <a:ext cx="128894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11" idx="4"/>
              <a:endCxn id="8" idx="0"/>
            </p:cNvCxnSpPr>
            <p:nvPr/>
          </p:nvCxnSpPr>
          <p:spPr bwMode="auto">
            <a:xfrm>
              <a:off x="1104900" y="4634806"/>
              <a:ext cx="0" cy="7328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547688" y="4258271"/>
              <a:ext cx="3186112" cy="1837730"/>
            </a:xfrm>
            <a:prstGeom prst="rect">
              <a:avLst/>
            </a:prstGeom>
            <a:noFill/>
            <a:ln w="19050" cap="flat" cmpd="sng" algn="ctr">
              <a:solidFill>
                <a:srgbClr val="D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2000" dirty="0">
                  <a:latin typeface="Times" pitchFamily="18" charset="0"/>
                </a:rPr>
                <a:t>C</a:t>
              </a:r>
              <a:endParaRPr lang="zh-CN" altLang="en-US" sz="2000" dirty="0">
                <a:latin typeface="Times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0" y="4253806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" pitchFamily="18" charset="0"/>
                </a:rPr>
                <a:t>Sensor model</a:t>
              </a:r>
              <a:endParaRPr lang="zh-CN" altLang="en-US" sz="1200" dirty="0">
                <a:latin typeface="Times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0" y="5215236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" pitchFamily="18" charset="0"/>
                </a:rPr>
                <a:t>Sensor model</a:t>
              </a:r>
              <a:endParaRPr lang="zh-CN" altLang="en-US" sz="1200" dirty="0">
                <a:latin typeface="Times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0883" y="4605635"/>
              <a:ext cx="98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" pitchFamily="18" charset="0"/>
                </a:rPr>
                <a:t>Containment</a:t>
              </a:r>
            </a:p>
            <a:p>
              <a:r>
                <a:rPr lang="en-US" altLang="zh-CN" sz="1200" dirty="0" smtClean="0">
                  <a:latin typeface="Times" pitchFamily="18" charset="0"/>
                </a:rPr>
                <a:t>(0 or 1)</a:t>
              </a:r>
              <a:endParaRPr lang="zh-CN" altLang="en-US" sz="1200" dirty="0">
                <a:latin typeface="Times" pitchFamily="18" charset="0"/>
              </a:endParaRPr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6044" y="4258271"/>
              <a:ext cx="395108" cy="33855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0343" y="5333882"/>
              <a:ext cx="406457" cy="338554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51239" y="4300717"/>
              <a:ext cx="438005" cy="338554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23" name="TextBox 2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49508" y="5367636"/>
              <a:ext cx="439736" cy="338554"/>
            </a:xfrm>
            <a:prstGeom prst="rect">
              <a:avLst/>
            </a:prstGeom>
            <a:blipFill rotWithShape="1">
              <a:blip r:embed="rId7"/>
              <a:stretch>
                <a:fillRect b="-3571"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53395" y="5291435"/>
              <a:ext cx="508829" cy="433804"/>
            </a:xfrm>
            <a:prstGeom prst="rect">
              <a:avLst/>
            </a:prstGeom>
            <a:noFill/>
            <a:ln w="19050" cap="flat" cmpd="sng" algn="ctr">
              <a:solidFill>
                <a:srgbClr val="D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 smtClean="0">
                  <a:latin typeface="Times" pitchFamily="18" charset="0"/>
                </a:rPr>
                <a:t>R</a:t>
              </a:r>
              <a:endParaRPr lang="zh-CN" altLang="en-US" sz="1200" dirty="0">
                <a:latin typeface="Times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74844" y="4300835"/>
              <a:ext cx="465932" cy="512057"/>
            </a:xfrm>
            <a:prstGeom prst="rect">
              <a:avLst/>
            </a:prstGeom>
            <a:noFill/>
            <a:ln w="19050" cap="flat" cmpd="sng" algn="ctr">
              <a:solidFill>
                <a:srgbClr val="D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200" dirty="0" smtClean="0">
                  <a:latin typeface="Times" pitchFamily="18" charset="0"/>
                </a:rPr>
                <a:t>R</a:t>
              </a:r>
              <a:endParaRPr lang="zh-CN" altLang="en-US" sz="1200" dirty="0">
                <a:latin typeface="Times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46044" y="5139035"/>
              <a:ext cx="2685980" cy="65216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81000" y="1219200"/>
            <a:ext cx="7696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zh-CN" sz="2000" dirty="0" smtClean="0">
                <a:latin typeface="Times" pitchFamily="18" charset="0"/>
              </a:rPr>
              <a:t>Both E-step and M-step have high </a:t>
            </a:r>
            <a:r>
              <a:rPr lang="en-US" altLang="zh-CN" sz="2000" dirty="0" smtClean="0">
                <a:latin typeface="Times" pitchFamily="18" charset="0"/>
              </a:rPr>
              <a:t>complexity </a:t>
            </a:r>
            <a:r>
              <a:rPr lang="en-US" altLang="zh-CN" sz="2000" i="1" dirty="0" smtClean="0">
                <a:latin typeface="Times" pitchFamily="18" charset="0"/>
              </a:rPr>
              <a:t>O</a:t>
            </a:r>
            <a:r>
              <a:rPr lang="en-US" altLang="zh-CN" sz="2000" dirty="0" smtClean="0">
                <a:latin typeface="Times" pitchFamily="18" charset="0"/>
              </a:rPr>
              <a:t>(</a:t>
            </a:r>
            <a:r>
              <a:rPr lang="en-US" altLang="zh-CN" sz="2000" i="1" dirty="0" smtClean="0">
                <a:latin typeface="Times" pitchFamily="18" charset="0"/>
              </a:rPr>
              <a:t>TCOR</a:t>
            </a:r>
            <a:r>
              <a:rPr lang="en-US" altLang="zh-CN" sz="2000" i="1" baseline="30000" dirty="0" smtClean="0">
                <a:latin typeface="Times" pitchFamily="18" charset="0"/>
              </a:rPr>
              <a:t>2</a:t>
            </a:r>
            <a:r>
              <a:rPr lang="en-US" altLang="zh-CN" sz="2000" dirty="0" smtClean="0">
                <a:latin typeface="Times" pitchFamily="18" charset="0"/>
              </a:rPr>
              <a:t>)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267200" y="4495800"/>
            <a:ext cx="48006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2" indent="-342900">
              <a:buFont typeface="Wingdings" charset="2"/>
              <a:buChar char="§"/>
            </a:pPr>
            <a:r>
              <a:rPr lang="en-US" altLang="zh-CN" dirty="0" smtClean="0">
                <a:latin typeface="Times" pitchFamily="18" charset="0"/>
              </a:rPr>
              <a:t>Inference is run every few seconds</a:t>
            </a:r>
          </a:p>
          <a:p>
            <a:pPr marL="342900" lvl="2" indent="-342900">
              <a:buFont typeface="Wingdings" charset="2"/>
              <a:buChar char="§"/>
            </a:pPr>
            <a:r>
              <a:rPr lang="en-US" altLang="zh-CN" dirty="0" smtClean="0">
                <a:latin typeface="Times" pitchFamily="18" charset="0"/>
              </a:rPr>
              <a:t>Change </a:t>
            </a:r>
            <a:r>
              <a:rPr lang="en-US" altLang="zh-CN" dirty="0" smtClean="0">
                <a:latin typeface="Times" pitchFamily="18" charset="0"/>
              </a:rPr>
              <a:t>point</a:t>
            </a:r>
            <a:r>
              <a:rPr lang="en-US" altLang="zh-CN" dirty="0" smtClean="0">
                <a:latin typeface="Times" pitchFamily="18" charset="0"/>
              </a:rPr>
              <a:t> detection: </a:t>
            </a:r>
          </a:p>
          <a:p>
            <a:pPr marL="800100" lvl="3" indent="-342900">
              <a:buClrTx/>
            </a:pPr>
            <a:r>
              <a:rPr lang="en-US" altLang="zh-CN" sz="1800" dirty="0" smtClean="0">
                <a:latin typeface="Times" pitchFamily="18" charset="0"/>
              </a:rPr>
              <a:t>R</a:t>
            </a:r>
            <a:r>
              <a:rPr lang="en-US" altLang="zh-CN" sz="1800" dirty="0" smtClean="0">
                <a:latin typeface="Times" pitchFamily="18" charset="0"/>
              </a:rPr>
              <a:t>uns at the end of each inference</a:t>
            </a:r>
          </a:p>
          <a:p>
            <a:pPr marL="800100" lvl="3" indent="-342900">
              <a:buClrTx/>
            </a:pPr>
            <a:r>
              <a:rPr lang="en-US" altLang="zh-CN" sz="1800" dirty="0" smtClean="0">
                <a:latin typeface="Times" pitchFamily="18" charset="0"/>
              </a:rPr>
              <a:t>Sums up quantities memorized in inference,  little </a:t>
            </a:r>
            <a:r>
              <a:rPr lang="en-US" altLang="zh-CN" sz="1800" dirty="0" smtClean="0">
                <a:latin typeface="Times" pitchFamily="18" charset="0"/>
              </a:rPr>
              <a:t>extra overhead</a:t>
            </a:r>
            <a:endParaRPr lang="en-US" altLang="zh-CN" sz="1800" dirty="0">
              <a:latin typeface="Times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43800" y="1295400"/>
            <a:ext cx="14478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i="1" dirty="0" smtClean="0">
                <a:solidFill>
                  <a:schemeClr val="bg1"/>
                </a:solidFill>
                <a:latin typeface="Times" pitchFamily="18" charset="0"/>
              </a:rPr>
              <a:t>O</a:t>
            </a:r>
            <a:r>
              <a:rPr lang="en-US" altLang="zh-CN" sz="2000" dirty="0" smtClean="0">
                <a:solidFill>
                  <a:schemeClr val="bg1"/>
                </a:solidFill>
                <a:latin typeface="Times" pitchFamily="18" charset="0"/>
              </a:rPr>
              <a:t>(</a:t>
            </a:r>
            <a:r>
              <a:rPr lang="en-US" altLang="zh-CN" sz="2000" i="1" dirty="0" smtClean="0">
                <a:solidFill>
                  <a:schemeClr val="bg1"/>
                </a:solidFill>
                <a:latin typeface="Times" pitchFamily="18" charset="0"/>
              </a:rPr>
              <a:t>TCOR</a:t>
            </a:r>
            <a:r>
              <a:rPr lang="en-US" altLang="zh-CN" sz="2000" i="1" baseline="30000" dirty="0" smtClean="0">
                <a:solidFill>
                  <a:schemeClr val="bg1"/>
                </a:solidFill>
                <a:latin typeface="Times" pitchFamily="18" charset="0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Times" pitchFamily="18" charset="0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neva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20000" y="2362200"/>
            <a:ext cx="1447800" cy="533400"/>
          </a:xfrm>
          <a:prstGeom prst="rect">
            <a:avLst/>
          </a:prstGeom>
          <a:gradFill flip="none" rotWithShape="1">
            <a:gsLst>
              <a:gs pos="0">
                <a:srgbClr val="AC0000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6200000" scaled="0"/>
            <a:tileRect/>
          </a:gra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i="1" dirty="0" smtClean="0">
                <a:solidFill>
                  <a:srgbClr val="FFFFFF"/>
                </a:solidFill>
                <a:latin typeface="Times" pitchFamily="18" charset="0"/>
              </a:rPr>
              <a:t>O</a:t>
            </a:r>
            <a:r>
              <a:rPr lang="en-US" altLang="zh-CN" sz="2000" dirty="0" smtClean="0">
                <a:solidFill>
                  <a:srgbClr val="FFFFFF"/>
                </a:solidFill>
                <a:latin typeface="Times" pitchFamily="18" charset="0"/>
              </a:rPr>
              <a:t>(</a:t>
            </a:r>
            <a:r>
              <a:rPr lang="en-US" altLang="zh-CN" sz="2000" i="1" dirty="0" smtClean="0">
                <a:solidFill>
                  <a:srgbClr val="FFFFFF"/>
                </a:solidFill>
                <a:latin typeface="Times" pitchFamily="18" charset="0"/>
              </a:rPr>
              <a:t>TC+TO</a:t>
            </a:r>
            <a:r>
              <a:rPr lang="en-US" altLang="zh-CN" sz="2000" dirty="0" smtClean="0">
                <a:solidFill>
                  <a:srgbClr val="FFFFFF"/>
                </a:solidFill>
                <a:latin typeface="Times" pitchFamily="18" charset="0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eneva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3429000"/>
            <a:ext cx="1447800" cy="533400"/>
          </a:xfrm>
          <a:prstGeom prst="rect">
            <a:avLst/>
          </a:prstGeom>
          <a:solidFill>
            <a:srgbClr val="AC0000"/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i="1" dirty="0" smtClean="0">
                <a:solidFill>
                  <a:srgbClr val="FFFFFF"/>
                </a:solidFill>
                <a:latin typeface="Times" pitchFamily="18" charset="0"/>
              </a:rPr>
              <a:t>O</a:t>
            </a:r>
            <a:r>
              <a:rPr lang="en-US" altLang="zh-CN" sz="2000" dirty="0" smtClean="0">
                <a:solidFill>
                  <a:srgbClr val="FFFFFF"/>
                </a:solidFill>
                <a:latin typeface="Times" pitchFamily="18" charset="0"/>
              </a:rPr>
              <a:t>(</a:t>
            </a:r>
            <a:r>
              <a:rPr lang="en-US" altLang="zh-CN" sz="2000" i="1" dirty="0" smtClean="0">
                <a:solidFill>
                  <a:srgbClr val="FFFFFF"/>
                </a:solidFill>
                <a:latin typeface="Times" pitchFamily="18" charset="0"/>
              </a:rPr>
              <a:t>C+O</a:t>
            </a:r>
            <a:r>
              <a:rPr lang="en-US" altLang="zh-CN" sz="2000" dirty="0" smtClean="0">
                <a:solidFill>
                  <a:srgbClr val="FFFFFF"/>
                </a:solidFill>
                <a:latin typeface="Times" pitchFamily="18" charset="0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eneva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8106062" y="2895600"/>
            <a:ext cx="457200" cy="533400"/>
          </a:xfrm>
          <a:prstGeom prst="downArrow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8077200" y="1828800"/>
            <a:ext cx="457200" cy="533400"/>
          </a:xfrm>
          <a:prstGeom prst="downArrow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81000" y="1600200"/>
            <a:ext cx="7696200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CN" sz="2000" dirty="0" smtClean="0">
                <a:latin typeface="Times" pitchFamily="18" charset="0"/>
              </a:rPr>
              <a:t>Optimizations:</a:t>
            </a:r>
          </a:p>
          <a:p>
            <a:pPr marL="800100" lvl="1" indent="-342900">
              <a:buClrTx/>
            </a:pPr>
            <a:r>
              <a:rPr lang="en-US" altLang="zh-CN" sz="1800" i="1" dirty="0" smtClean="0">
                <a:latin typeface="Times" pitchFamily="18" charset="0"/>
              </a:rPr>
              <a:t>Location restriction</a:t>
            </a:r>
            <a:r>
              <a:rPr lang="en-US" altLang="zh-CN" sz="1800" dirty="0" smtClean="0">
                <a:latin typeface="Times" pitchFamily="18" charset="0"/>
              </a:rPr>
              <a:t>: each object is read in a few </a:t>
            </a:r>
            <a:r>
              <a:rPr lang="en-US" altLang="zh-CN" sz="1800" dirty="0" smtClean="0">
                <a:latin typeface="Times" pitchFamily="18" charset="0"/>
              </a:rPr>
              <a:t>locations</a:t>
            </a:r>
          </a:p>
          <a:p>
            <a:pPr marL="800100" lvl="1" indent="-342900">
              <a:buClrTx/>
            </a:pPr>
            <a:r>
              <a:rPr lang="en-US" altLang="zh-CN" sz="1800" i="1" dirty="0" smtClean="0">
                <a:latin typeface="Times" pitchFamily="18" charset="0"/>
              </a:rPr>
              <a:t>Containment restriction</a:t>
            </a:r>
            <a:r>
              <a:rPr lang="en-US" altLang="zh-CN" sz="1800" dirty="0" smtClean="0">
                <a:latin typeface="Times" pitchFamily="18" charset="0"/>
              </a:rPr>
              <a:t>: </a:t>
            </a:r>
            <a:r>
              <a:rPr lang="en-US" altLang="zh-CN" sz="1800" dirty="0" smtClean="0">
                <a:latin typeface="Times" pitchFamily="18" charset="0"/>
              </a:rPr>
              <a:t>a</a:t>
            </a:r>
            <a:r>
              <a:rPr lang="en-US" altLang="zh-CN" sz="1800" dirty="0" smtClean="0">
                <a:latin typeface="Times" pitchFamily="18" charset="0"/>
              </a:rPr>
              <a:t> </a:t>
            </a:r>
            <a:r>
              <a:rPr lang="en-US" altLang="zh-CN" sz="1800" dirty="0" smtClean="0">
                <a:latin typeface="Times" pitchFamily="18" charset="0"/>
              </a:rPr>
              <a:t>container includes a small set of objects</a:t>
            </a:r>
          </a:p>
          <a:p>
            <a:pPr marL="800100" lvl="1" indent="-342900">
              <a:buClrTx/>
            </a:pPr>
            <a:r>
              <a:rPr lang="en-US" altLang="zh-CN" sz="1800" i="1" dirty="0" smtClean="0">
                <a:latin typeface="Times" pitchFamily="18" charset="0"/>
              </a:rPr>
              <a:t>Candidate pruning</a:t>
            </a:r>
            <a:r>
              <a:rPr lang="en-US" altLang="zh-CN" sz="1800" dirty="0" smtClean="0">
                <a:latin typeface="Times" pitchFamily="18" charset="0"/>
              </a:rPr>
              <a:t>: for an object, consider only containers observed frequently in the first few epochs and in several recent epochs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381000" y="3276600"/>
            <a:ext cx="7696200" cy="5184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800100" lvl="1" indent="-342900">
              <a:buClrTx/>
            </a:pPr>
            <a:r>
              <a:rPr lang="en-US" altLang="zh-CN" sz="1800" i="1" dirty="0" smtClean="0">
                <a:latin typeface="Times" pitchFamily="18" charset="0"/>
              </a:rPr>
              <a:t>History truncation</a:t>
            </a:r>
            <a:r>
              <a:rPr lang="en-US" altLang="zh-CN" sz="1800" dirty="0" smtClean="0">
                <a:latin typeface="Times" pitchFamily="18" charset="0"/>
              </a:rPr>
              <a:t>: further eliminate the factor of </a:t>
            </a:r>
            <a:r>
              <a:rPr lang="en-US" altLang="zh-CN" sz="1800" dirty="0" smtClean="0">
                <a:latin typeface="Times" pitchFamily="18" charset="0"/>
              </a:rPr>
              <a:t>T</a:t>
            </a:r>
            <a:endParaRPr lang="en-US" altLang="zh-CN" sz="1800" dirty="0" smtClean="0">
              <a:latin typeface="Times" pitchFamily="18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81000" y="3642659"/>
            <a:ext cx="7696200" cy="4721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800100" lvl="1" indent="-342900">
              <a:buClrTx/>
            </a:pPr>
            <a:r>
              <a:rPr lang="en-US" altLang="zh-CN" sz="1800" i="1" dirty="0" err="1" smtClean="0">
                <a:latin typeface="Times" pitchFamily="18" charset="0"/>
              </a:rPr>
              <a:t>Memoization</a:t>
            </a:r>
            <a:r>
              <a:rPr lang="en-US" altLang="zh-CN" sz="1800" dirty="0" smtClean="0">
                <a:latin typeface="Times" pitchFamily="18" charset="0"/>
              </a:rPr>
              <a:t>: reuse values </a:t>
            </a:r>
            <a:r>
              <a:rPr lang="en-US" altLang="zh-CN" sz="1800" dirty="0" smtClean="0">
                <a:latin typeface="Times" pitchFamily="18" charset="0"/>
              </a:rPr>
              <a:t>from</a:t>
            </a:r>
            <a:r>
              <a:rPr lang="en-US" altLang="zh-CN" sz="1800" dirty="0" smtClean="0">
                <a:latin typeface="Times" pitchFamily="18" charset="0"/>
              </a:rPr>
              <a:t> the previous iteration of 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237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1219200"/>
            <a:ext cx="2286000" cy="2514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II. Distributed Processing with </a:t>
            </a:r>
            <a:r>
              <a:rPr lang="en-US" altLang="zh-CN" dirty="0">
                <a:ea typeface="宋体" charset="-122"/>
              </a:rPr>
              <a:t>State migration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90600" y="4216400"/>
            <a:ext cx="6629400" cy="187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SELECT 	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tag_id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, A[].temp</a:t>
            </a:r>
            <a:endParaRPr lang="en-US" altLang="zh-CN" sz="1200" dirty="0">
              <a:solidFill>
                <a:schemeClr val="accent2"/>
              </a:solidFill>
              <a:latin typeface="Times" pitchFamily="18" charset="0"/>
              <a:ea typeface="宋体" charset="-122"/>
            </a:endParaRP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FROM   ( 	SELECT	RSTREAM(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R.tag_id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,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R.loc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,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T.temp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)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		FROM	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RFIDStream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[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NOW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] as R,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latin typeface="Times" pitchFamily="18" charset="0"/>
                <a:ea typeface="宋体" charset="-122"/>
              </a:rPr>
              <a:t>			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TempStream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[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PARTITION BY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sensor_id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ROW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1] 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AS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T 	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		WHERE 	(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R.container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!= ‘cooling box’ or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R.container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= 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NULL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) and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latin typeface="Times" pitchFamily="18" charset="0"/>
                <a:ea typeface="宋体" charset="-122"/>
              </a:rPr>
              <a:t>			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R.loc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=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T.loc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and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T.temp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&gt; 10°C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latin typeface="Times" pitchFamily="18" charset="0"/>
                <a:ea typeface="宋体" charset="-122"/>
              </a:rPr>
              <a:t>	      ) 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AS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</a:t>
            </a:r>
            <a:r>
              <a:rPr lang="en-US" altLang="zh-CN" sz="1200" b="1" dirty="0" smtClean="0">
                <a:solidFill>
                  <a:srgbClr val="B352A8"/>
                </a:solidFill>
                <a:latin typeface="Times" pitchFamily="18" charset="0"/>
                <a:ea typeface="宋体" charset="-122"/>
              </a:rPr>
              <a:t>Global Stream 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S</a:t>
            </a:r>
            <a:endParaRPr lang="en-US" altLang="zh-CN" sz="1200" dirty="0">
              <a:latin typeface="Times" pitchFamily="18" charset="0"/>
              <a:ea typeface="宋体" charset="-122"/>
            </a:endParaRP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latin typeface="Times" pitchFamily="18" charset="0"/>
                <a:ea typeface="宋体" charset="-122"/>
              </a:rPr>
              <a:t>	      [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       </a:t>
            </a:r>
            <a:r>
              <a:rPr lang="en-US" altLang="zh-CN" sz="1200" dirty="0" smtClean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PATTERN 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	SEQ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(A+) 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latin typeface="Times" pitchFamily="18" charset="0"/>
                <a:ea typeface="宋体" charset="-122"/>
              </a:rPr>
              <a:t>	        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      </a:t>
            </a:r>
            <a:r>
              <a:rPr lang="en-US" altLang="zh-CN" sz="1200" dirty="0" smtClean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WHERE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 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	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A[i].tag_id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= A[1].tag_id and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A[A.len].time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&gt; A[1].time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+6 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hrs  ]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1" y="4495800"/>
            <a:ext cx="4724399" cy="990600"/>
          </a:xfrm>
          <a:prstGeom prst="rect">
            <a:avLst/>
          </a:prstGeom>
          <a:noFill/>
          <a:ln w="25400">
            <a:solidFill>
              <a:srgbClr val="4E5DA7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0601" y="4252770"/>
            <a:ext cx="6095999" cy="1905000"/>
          </a:xfrm>
          <a:prstGeom prst="rect">
            <a:avLst/>
          </a:prstGeom>
          <a:noFill/>
          <a:ln w="25400">
            <a:solidFill>
              <a:srgbClr val="B352A8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930972" y="4343400"/>
            <a:ext cx="1832028" cy="431800"/>
          </a:xfrm>
          <a:prstGeom prst="wedgeRoundRectCallout">
            <a:avLst>
              <a:gd name="adj1" fmla="val -69699"/>
              <a:gd name="adj2" fmla="val 56212"/>
              <a:gd name="adj3" fmla="val 16667"/>
            </a:avLst>
          </a:prstGeom>
          <a:solidFill>
            <a:srgbClr val="FFFFFF"/>
          </a:solidFill>
          <a:ln w="25400">
            <a:solidFill>
              <a:srgbClr val="4E5DA7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dirty="0">
                <a:latin typeface="Times" pitchFamily="18" charset="0"/>
              </a:rPr>
              <a:t>Local Processing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239000" y="5334000"/>
            <a:ext cx="1905000" cy="431800"/>
          </a:xfrm>
          <a:prstGeom prst="wedgeRoundRectCallout">
            <a:avLst>
              <a:gd name="adj1" fmla="val -53571"/>
              <a:gd name="adj2" fmla="val 100066"/>
              <a:gd name="adj3" fmla="val 16667"/>
            </a:avLst>
          </a:prstGeom>
          <a:noFill/>
          <a:ln w="25400">
            <a:solidFill>
              <a:srgbClr val="B352A8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dirty="0" smtClean="0">
                <a:latin typeface="Times" pitchFamily="18" charset="0"/>
              </a:rPr>
              <a:t>Global Processing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1689100"/>
            <a:ext cx="1219200" cy="2286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Global Proc.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62400" y="1981200"/>
            <a:ext cx="1219200" cy="2667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latin typeface="Times" pitchFamily="18" charset="0"/>
              </a:rPr>
              <a:t>Local Proc.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295400"/>
            <a:ext cx="1714500" cy="10668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Query processing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2971800"/>
            <a:ext cx="1219200" cy="3048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latin typeface="Times" pitchFamily="18" charset="0"/>
              </a:rPr>
              <a:t>Inference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3733800"/>
            <a:ext cx="838200" cy="304800"/>
          </a:xfrm>
          <a:prstGeom prst="ellipse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Site 2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3200" y="1333500"/>
            <a:ext cx="914400" cy="21717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29400" y="3581400"/>
            <a:ext cx="838200" cy="304800"/>
          </a:xfrm>
          <a:prstGeom prst="ellipse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Site 3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1295400"/>
            <a:ext cx="990600" cy="22098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534494" y="3581400"/>
            <a:ext cx="8382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Site1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5181600" y="1676400"/>
            <a:ext cx="1371600" cy="304800"/>
          </a:xfrm>
          <a:prstGeom prst="leftRightArrow">
            <a:avLst/>
          </a:prstGeom>
          <a:solidFill>
            <a:srgbClr val="FFEE5B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Left-Right Arrow 43"/>
          <p:cNvSpPr/>
          <p:nvPr/>
        </p:nvSpPr>
        <p:spPr>
          <a:xfrm>
            <a:off x="5181600" y="2933700"/>
            <a:ext cx="1371599" cy="342900"/>
          </a:xfrm>
          <a:prstGeom prst="leftRightArrow">
            <a:avLst/>
          </a:prstGeom>
          <a:solidFill>
            <a:srgbClr val="FFEE5B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495800" y="2286000"/>
            <a:ext cx="228600" cy="647700"/>
          </a:xfrm>
          <a:prstGeom prst="upArrow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7" name="Up Arrow 46"/>
          <p:cNvSpPr/>
          <p:nvPr/>
        </p:nvSpPr>
        <p:spPr>
          <a:xfrm>
            <a:off x="4495800" y="3276600"/>
            <a:ext cx="228600" cy="419100"/>
          </a:xfrm>
          <a:prstGeom prst="upArrow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1" y="1905000"/>
            <a:ext cx="114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Times" pitchFamily="18" charset="0"/>
              </a:rPr>
              <a:t>State migration</a:t>
            </a:r>
            <a:endParaRPr lang="zh-CN" altLang="en-US" sz="1600" b="1" dirty="0">
              <a:latin typeface="Times" pitchFamily="18" charset="0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2438400" y="1676400"/>
            <a:ext cx="1524000" cy="304800"/>
          </a:xfrm>
          <a:prstGeom prst="leftRightArrow">
            <a:avLst/>
          </a:prstGeom>
          <a:solidFill>
            <a:srgbClr val="FFEE5B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2438400" y="2971800"/>
            <a:ext cx="1523999" cy="342900"/>
          </a:xfrm>
          <a:prstGeom prst="leftRightArrow">
            <a:avLst/>
          </a:prstGeom>
          <a:solidFill>
            <a:srgbClr val="FFEE5B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2201" y="1905000"/>
            <a:ext cx="114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Times" pitchFamily="18" charset="0"/>
              </a:rPr>
              <a:t>State migration</a:t>
            </a:r>
            <a:endParaRPr lang="zh-CN" altLang="en-US" sz="1600" b="1" dirty="0">
              <a:latin typeface="Times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13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503" y="4013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007" y="4013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607" y="4013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608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503" y="38608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007" y="38608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607" y="38608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103" y="3886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607" y="3886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207" y="3886200"/>
            <a:ext cx="17859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52800" y="2514600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latin typeface="Times" pitchFamily="18" charset="0"/>
              </a:rPr>
              <a:t>O</a:t>
            </a:r>
            <a:r>
              <a:rPr lang="en-US" altLang="zh-CN" sz="1100" b="1" dirty="0" smtClean="0">
                <a:latin typeface="Times" pitchFamily="18" charset="0"/>
              </a:rPr>
              <a:t>bject events</a:t>
            </a:r>
          </a:p>
          <a:p>
            <a:r>
              <a:rPr lang="en-US" altLang="zh-CN" sz="1100" b="1" dirty="0" smtClean="0">
                <a:latin typeface="Times" pitchFamily="18" charset="0"/>
              </a:rPr>
              <a:t>(</a:t>
            </a:r>
            <a:r>
              <a:rPr lang="en-US" altLang="zh-CN" sz="1100" b="1" dirty="0" err="1" smtClean="0">
                <a:latin typeface="Times" pitchFamily="18" charset="0"/>
              </a:rPr>
              <a:t>tag,loc,cont</a:t>
            </a:r>
            <a:r>
              <a:rPr lang="en-US" altLang="zh-CN" sz="1100" b="1" dirty="0" smtClean="0">
                <a:latin typeface="Times" pitchFamily="18" charset="0"/>
              </a:rPr>
              <a:t>,…)</a:t>
            </a:r>
            <a:endParaRPr lang="zh-CN" altLang="en-US" sz="1100" b="1" dirty="0">
              <a:latin typeface="Times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2800" y="3226713"/>
            <a:ext cx="11993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latin typeface="Times" pitchFamily="18" charset="0"/>
              </a:rPr>
              <a:t>RFID readings</a:t>
            </a:r>
          </a:p>
          <a:p>
            <a:r>
              <a:rPr lang="en-US" altLang="zh-CN" sz="1100" b="1" dirty="0" smtClean="0">
                <a:latin typeface="Times" pitchFamily="18" charset="0"/>
              </a:rPr>
              <a:t>(</a:t>
            </a:r>
            <a:r>
              <a:rPr lang="en-US" altLang="zh-CN" sz="1100" b="1" dirty="0" err="1" smtClean="0">
                <a:latin typeface="Times" pitchFamily="18" charset="0"/>
              </a:rPr>
              <a:t>tag,reader,time</a:t>
            </a:r>
            <a:r>
              <a:rPr lang="en-US" altLang="zh-CN" sz="1100" b="1" dirty="0" smtClean="0">
                <a:latin typeface="Times" pitchFamily="18" charset="0"/>
              </a:rPr>
              <a:t>)</a:t>
            </a:r>
            <a:endParaRPr lang="zh-CN" altLang="en-US" sz="1100" b="1" dirty="0">
              <a:latin typeface="Times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7257343">
            <a:off x="5106487" y="2101702"/>
            <a:ext cx="308598" cy="518787"/>
          </a:xfrm>
          <a:prstGeom prst="downArrow">
            <a:avLst>
              <a:gd name="adj1" fmla="val 50000"/>
              <a:gd name="adj2" fmla="val 394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72342" y="2388513"/>
            <a:ext cx="866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Times" pitchFamily="18" charset="0"/>
              </a:rPr>
              <a:t>Sensor readings</a:t>
            </a:r>
            <a:endParaRPr lang="zh-CN" altLang="en-US" sz="1100" b="1" dirty="0">
              <a:latin typeface="Times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0" y="6172200"/>
            <a:ext cx="9144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800" b="1" dirty="0" smtClean="0">
                <a:latin typeface="Times" pitchFamily="18" charset="0"/>
                <a:ea typeface="宋体" charset="-122"/>
              </a:rPr>
              <a:t>Query</a:t>
            </a:r>
            <a:r>
              <a:rPr lang="en-US" altLang="zh-CN" sz="1800" b="1" dirty="0" smtClean="0">
                <a:latin typeface="Times" pitchFamily="18" charset="0"/>
                <a:ea typeface="宋体" charset="-122"/>
              </a:rPr>
              <a:t>:</a:t>
            </a:r>
            <a:r>
              <a:rPr lang="en-US" altLang="zh-CN" sz="1800" b="1" dirty="0" smtClean="0">
                <a:latin typeface="Times" pitchFamily="18" charset="0"/>
                <a:ea typeface="宋体" charset="-122"/>
              </a:rPr>
              <a:t> </a:t>
            </a:r>
            <a:r>
              <a:rPr lang="en-US" altLang="zh-CN" sz="1800" i="1" dirty="0" smtClean="0">
                <a:latin typeface="Times" pitchFamily="18" charset="0"/>
                <a:ea typeface="宋体" charset="-122"/>
              </a:rPr>
              <a:t>Raise </a:t>
            </a:r>
            <a:r>
              <a:rPr lang="en-US" altLang="zh-CN" sz="1800" i="1" dirty="0">
                <a:latin typeface="Times" pitchFamily="18" charset="0"/>
                <a:ea typeface="宋体" charset="-122"/>
              </a:rPr>
              <a:t>an alert if</a:t>
            </a:r>
            <a:r>
              <a:rPr lang="en-US" altLang="zh-CN" sz="1800" i="1" dirty="0" smtClean="0">
                <a:latin typeface="Times" pitchFamily="18" charset="0"/>
                <a:ea typeface="宋体" charset="-122"/>
              </a:rPr>
              <a:t> a </a:t>
            </a:r>
            <a:r>
              <a:rPr lang="en-US" altLang="zh-CN" sz="1800" i="1" dirty="0" smtClean="0">
                <a:latin typeface="Times" pitchFamily="18" charset="0"/>
                <a:ea typeface="宋体" charset="-122"/>
              </a:rPr>
              <a:t>frozen product</a:t>
            </a:r>
            <a:r>
              <a:rPr lang="en-US" altLang="zh-CN" sz="1800" i="1" dirty="0" smtClean="0">
                <a:latin typeface="Times" pitchFamily="18" charset="0"/>
                <a:ea typeface="宋体" charset="-122"/>
              </a:rPr>
              <a:t> </a:t>
            </a:r>
            <a:r>
              <a:rPr lang="en-US" altLang="zh-CN" sz="1800" i="1" dirty="0">
                <a:latin typeface="Times" pitchFamily="18" charset="0"/>
                <a:ea typeface="宋体" charset="-122"/>
              </a:rPr>
              <a:t>has been</a:t>
            </a:r>
            <a:r>
              <a:rPr lang="en-US" altLang="zh-CN" sz="1800" i="1" dirty="0" smtClean="0">
                <a:latin typeface="Times" pitchFamily="18" charset="0"/>
                <a:ea typeface="宋体" charset="-122"/>
              </a:rPr>
              <a:t> placed outside a cooling </a:t>
            </a:r>
            <a:r>
              <a:rPr lang="en-US" altLang="zh-CN" sz="1800" i="1" dirty="0" smtClean="0">
                <a:latin typeface="Times" pitchFamily="18" charset="0"/>
                <a:ea typeface="宋体" charset="-122"/>
              </a:rPr>
              <a:t>box </a:t>
            </a:r>
            <a:r>
              <a:rPr lang="en-US" altLang="zh-CN" sz="1800" i="1" dirty="0" smtClean="0">
                <a:latin typeface="Times" pitchFamily="18" charset="0"/>
                <a:ea typeface="宋体" charset="-122"/>
              </a:rPr>
              <a:t>for 6 </a:t>
            </a:r>
            <a:r>
              <a:rPr lang="en-US" altLang="zh-CN" sz="1800" i="1" dirty="0">
                <a:latin typeface="Times" pitchFamily="18" charset="0"/>
                <a:ea typeface="宋体" charset="-122"/>
              </a:rPr>
              <a:t>hours.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818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1" grpId="0" animBg="1"/>
      <p:bldP spid="4" grpId="0" animBg="1"/>
      <p:bldP spid="33" grpId="0" animBg="1"/>
      <p:bldP spid="2" grpId="0" animBg="1"/>
      <p:bldP spid="34" grpId="0" animBg="1"/>
      <p:bldP spid="5" grpId="0" animBg="1"/>
      <p:bldP spid="36" grpId="0" animBg="1"/>
      <p:bldP spid="7" grpId="0" animBg="1"/>
      <p:bldP spid="39" grpId="0" animBg="1"/>
      <p:bldP spid="40" grpId="0" animBg="1"/>
      <p:bldP spid="41" grpId="0" animBg="1"/>
      <p:bldP spid="42" grpId="0" animBg="1"/>
      <p:bldP spid="8" grpId="0" animBg="1"/>
      <p:bldP spid="44" grpId="0" animBg="1"/>
      <p:bldP spid="10" grpId="0" animBg="1"/>
      <p:bldP spid="47" grpId="0" animBg="1"/>
      <p:bldP spid="11" grpId="0"/>
      <p:bldP spid="49" grpId="0" animBg="1"/>
      <p:bldP spid="50" grpId="0" animBg="1"/>
      <p:bldP spid="51" grpId="0"/>
      <p:bldP spid="12" grpId="0"/>
      <p:bldP spid="66" grpId="0"/>
      <p:bldP spid="14" grpId="0" animBg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Minimize Inference State – </a:t>
            </a:r>
            <a:r>
              <a:rPr lang="en-US" altLang="zh-CN" dirty="0" smtClean="0"/>
              <a:t>History</a:t>
            </a:r>
            <a:r>
              <a:rPr lang="en-US" altLang="zh-CN" dirty="0" smtClean="0"/>
              <a:t> Truncation</a:t>
            </a:r>
            <a:endParaRPr lang="zh-CN" alt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5497" y="2822281"/>
            <a:ext cx="40941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7702" y="1263347"/>
            <a:ext cx="0" cy="26163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62088" y="1266209"/>
            <a:ext cx="0" cy="26163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1538012" y="1556667"/>
            <a:ext cx="587408" cy="199554"/>
          </a:xfrm>
          <a:prstGeom prst="rect">
            <a:avLst/>
          </a:prstGeom>
          <a:solidFill>
            <a:srgbClr val="DA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38012" y="1800566"/>
            <a:ext cx="587408" cy="1995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38012" y="2044465"/>
            <a:ext cx="587408" cy="19955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19213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" pitchFamily="18" charset="0"/>
              </a:rPr>
              <a:t>t=0~90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765575"/>
            <a:ext cx="58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" pitchFamily="18" charset="0"/>
              </a:rPr>
              <a:t>Entry</a:t>
            </a:r>
          </a:p>
          <a:p>
            <a:r>
              <a:rPr lang="en-US" altLang="zh-CN" sz="1400" dirty="0" smtClean="0">
                <a:latin typeface="Times" pitchFamily="18" charset="0"/>
              </a:rPr>
              <a:t>door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497" y="2438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" pitchFamily="18" charset="0"/>
              </a:rPr>
              <a:t>Belt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238" y="2928267"/>
            <a:ext cx="727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" pitchFamily="18" charset="0"/>
              </a:rPr>
              <a:t>Shelf A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722" y="346061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" pitchFamily="18" charset="0"/>
              </a:rPr>
              <a:t>Shelf B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565400" y="2467446"/>
            <a:ext cx="587408" cy="199554"/>
          </a:xfrm>
          <a:prstGeom prst="rect">
            <a:avLst/>
          </a:prstGeom>
          <a:solidFill>
            <a:srgbClr val="DA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rgbClr val="DA0000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565400" y="1800566"/>
            <a:ext cx="587408" cy="1995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65400" y="2044465"/>
            <a:ext cx="587408" cy="199554"/>
          </a:xfrm>
          <a:prstGeom prst="rect">
            <a:avLst/>
          </a:prstGeom>
          <a:solidFill>
            <a:srgbClr val="A6A6A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584316" y="2895600"/>
            <a:ext cx="587408" cy="199554"/>
          </a:xfrm>
          <a:prstGeom prst="rect">
            <a:avLst/>
          </a:prstGeom>
          <a:solidFill>
            <a:srgbClr val="DA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86584" y="3153246"/>
            <a:ext cx="587408" cy="1995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586584" y="3534060"/>
            <a:ext cx="587408" cy="199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21576" y="1576377"/>
            <a:ext cx="149122" cy="1679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latin typeface="Times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16626" y="2474194"/>
            <a:ext cx="149122" cy="1679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latin typeface="Times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00487" y="2911417"/>
            <a:ext cx="149122" cy="16792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latin typeface="Times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119213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" pitchFamily="18" charset="0"/>
              </a:rPr>
              <a:t>t=100~105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9000" y="12162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" pitchFamily="18" charset="0"/>
              </a:rPr>
              <a:t>t=120~200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7174" name="Rectangle 7173"/>
          <p:cNvSpPr/>
          <p:nvPr/>
        </p:nvSpPr>
        <p:spPr>
          <a:xfrm>
            <a:off x="325496" y="1216222"/>
            <a:ext cx="4094103" cy="259377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rPr>
              <a:t>Time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  <a:cs typeface="Times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304800" y="3429000"/>
            <a:ext cx="40941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25497" y="2362200"/>
            <a:ext cx="40941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04800" y="1524000"/>
            <a:ext cx="40941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4267200" y="2819400"/>
            <a:ext cx="780476" cy="1009080"/>
            <a:chOff x="4267200" y="2819400"/>
            <a:chExt cx="780476" cy="1009080"/>
          </a:xfrm>
        </p:grpSpPr>
        <p:sp>
          <p:nvSpPr>
            <p:cNvPr id="39" name="Rectangle 38"/>
            <p:cNvSpPr/>
            <p:nvPr/>
          </p:nvSpPr>
          <p:spPr>
            <a:xfrm>
              <a:off x="4267200" y="2819400"/>
              <a:ext cx="762000" cy="3048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DA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R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71245" y="3167490"/>
              <a:ext cx="762000" cy="3048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B4A84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NRC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5676" y="3523680"/>
              <a:ext cx="762000" cy="3048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NRNC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495800" y="1295400"/>
            <a:ext cx="4705798" cy="1143000"/>
            <a:chOff x="4495800" y="1295400"/>
            <a:chExt cx="4705798" cy="1143000"/>
          </a:xfrm>
        </p:grpSpPr>
        <p:pic>
          <p:nvPicPr>
            <p:cNvPr id="53" name="Picture 52" descr="weigh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1639877"/>
              <a:ext cx="4705798" cy="79852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629724" y="1295400"/>
              <a:ext cx="4514276" cy="369332"/>
            </a:xfrm>
            <a:prstGeom prst="rect">
              <a:avLst/>
            </a:prstGeom>
            <a:solidFill>
              <a:srgbClr val="4E5DA7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Times"/>
                  <a:cs typeface="Times"/>
                </a:rPr>
                <a:t>Strength of co-location in M-Step in inference: </a:t>
              </a:r>
              <a:endParaRPr lang="en-US" sz="1800" dirty="0">
                <a:solidFill>
                  <a:srgbClr val="FFFFFF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5800" y="4267200"/>
            <a:ext cx="3384331" cy="2057400"/>
            <a:chOff x="730469" y="4072182"/>
            <a:chExt cx="3384331" cy="20574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69" y="4072182"/>
              <a:ext cx="3384331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3" name="Rectangle 7172"/>
            <p:cNvSpPr/>
            <p:nvPr/>
          </p:nvSpPr>
          <p:spPr>
            <a:xfrm>
              <a:off x="1905000" y="4187382"/>
              <a:ext cx="609600" cy="994218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419600" y="4114800"/>
            <a:ext cx="4572000" cy="25908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Periodically find a </a:t>
            </a:r>
            <a:r>
              <a:rPr lang="en-US" sz="2000" i="1" dirty="0" smtClean="0">
                <a:solidFill>
                  <a:srgbClr val="B90000"/>
                </a:solidFill>
              </a:rPr>
              <a:t>critical region</a:t>
            </a:r>
            <a:r>
              <a:rPr lang="en-US" sz="2000" dirty="0" smtClean="0"/>
              <a:t>, </a:t>
            </a:r>
            <a:r>
              <a:rPr lang="en-US" sz="2000" i="1" dirty="0" smtClean="0"/>
              <a:t>CR</a:t>
            </a:r>
            <a:r>
              <a:rPr lang="en-US" sz="2000" dirty="0" smtClean="0"/>
              <a:t>, over history.</a:t>
            </a:r>
          </a:p>
          <a:p>
            <a:r>
              <a:rPr lang="en-US" sz="2000" dirty="0" smtClean="0"/>
              <a:t>Later inference runs on (</a:t>
            </a:r>
            <a:r>
              <a:rPr lang="en-US" sz="2000" i="1" dirty="0" smtClean="0"/>
              <a:t>CR</a:t>
            </a:r>
            <a:r>
              <a:rPr lang="en-US" sz="2000" dirty="0" smtClean="0"/>
              <a:t> + recent history </a:t>
            </a:r>
            <a:r>
              <a:rPr lang="en-US" sz="2000" i="1" dirty="0" smtClean="0"/>
              <a:t>H</a:t>
            </a:r>
            <a:r>
              <a:rPr lang="en-US" sz="2000" dirty="0" smtClean="0"/>
              <a:t>’).</a:t>
            </a:r>
          </a:p>
          <a:p>
            <a:r>
              <a:rPr lang="en-US" sz="2000" dirty="0" smtClean="0"/>
              <a:t>When an object leaves a site, compress CR to a single </a:t>
            </a:r>
            <a:r>
              <a:rPr lang="en-US" sz="2000" i="1" dirty="0" smtClean="0">
                <a:solidFill>
                  <a:srgbClr val="B90000"/>
                </a:solidFill>
              </a:rPr>
              <a:t>weight</a:t>
            </a:r>
            <a:r>
              <a:rPr lang="en-US" sz="2000" dirty="0" smtClean="0"/>
              <a:t> (co-location strength) to minimize state.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16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2" grpId="0"/>
      <p:bldP spid="19" grpId="0"/>
      <p:bldP spid="20" grpId="0"/>
      <p:bldP spid="21" grpId="0"/>
      <p:bldP spid="23" grpId="0"/>
      <p:bldP spid="27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18" grpId="0" animBg="1"/>
      <p:bldP spid="37" grpId="0" animBg="1"/>
      <p:bldP spid="38" grpId="0" animBg="1"/>
      <p:bldP spid="40" grpId="0"/>
      <p:bldP spid="41" grpId="0"/>
      <p:bldP spid="7174" grpId="0" animBg="1"/>
      <p:bldP spid="7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Minimize Query Processing State</a:t>
            </a:r>
            <a:r>
              <a:rPr lang="en-US" altLang="zh-CN" dirty="0" smtClean="0"/>
              <a:t> via</a:t>
            </a:r>
            <a:r>
              <a:rPr lang="en-US" altLang="zh-CN" dirty="0" smtClean="0"/>
              <a:t> Sharing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086600" cy="2514600"/>
          </a:xfrm>
        </p:spPr>
        <p:txBody>
          <a:bodyPr/>
          <a:lstStyle/>
          <a:p>
            <a:r>
              <a:rPr lang="en-US" altLang="zh-CN" sz="2000" dirty="0" smtClean="0"/>
              <a:t>Global query </a:t>
            </a:r>
            <a:r>
              <a:rPr lang="en-US" altLang="zh-CN" sz="2000" dirty="0" smtClean="0"/>
              <a:t>processing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A </a:t>
            </a:r>
            <a:r>
              <a:rPr lang="en-US" altLang="zh-CN" sz="1800" dirty="0" smtClean="0"/>
              <a:t>query </a:t>
            </a:r>
            <a:r>
              <a:rPr lang="en-US" altLang="zh-CN" sz="1800" dirty="0" smtClean="0"/>
              <a:t>state for each object</a:t>
            </a:r>
          </a:p>
          <a:p>
            <a:pPr lvl="1"/>
            <a:r>
              <a:rPr lang="en-US" altLang="zh-CN" sz="1800" dirty="0" smtClean="0"/>
              <a:t>As</a:t>
            </a:r>
            <a:r>
              <a:rPr lang="en-US" altLang="zh-CN" sz="1800" dirty="0" smtClean="0"/>
              <a:t> an object </a:t>
            </a:r>
            <a:r>
              <a:rPr lang="en-US" altLang="zh-CN" sz="1800" dirty="0" smtClean="0"/>
              <a:t>leaves</a:t>
            </a:r>
            <a:r>
              <a:rPr lang="en-US" altLang="zh-CN" sz="1800" dirty="0" smtClean="0"/>
              <a:t> </a:t>
            </a:r>
            <a:r>
              <a:rPr lang="en-US" altLang="zh-CN" sz="1800" dirty="0" smtClean="0"/>
              <a:t>a</a:t>
            </a:r>
            <a:r>
              <a:rPr lang="en-US" altLang="zh-CN" sz="1800" dirty="0" smtClean="0"/>
              <a:t> site, transfer the query state to the next</a:t>
            </a:r>
          </a:p>
          <a:p>
            <a:r>
              <a:rPr lang="en-US" altLang="zh-CN" sz="2000" dirty="0" smtClean="0"/>
              <a:t>Query </a:t>
            </a:r>
            <a:r>
              <a:rPr lang="en-US" altLang="zh-CN" sz="2000" dirty="0" smtClean="0"/>
              <a:t>state for</a:t>
            </a:r>
            <a:r>
              <a:rPr lang="en-US" altLang="zh-CN" sz="2000" dirty="0" smtClean="0"/>
              <a:t> each object: e.g.,</a:t>
            </a:r>
          </a:p>
          <a:p>
            <a:pPr lvl="1"/>
            <a:r>
              <a:rPr lang="en-US" altLang="zh-CN" sz="1800" dirty="0" smtClean="0"/>
              <a:t>Current </a:t>
            </a:r>
            <a:r>
              <a:rPr lang="en-US" altLang="zh-CN" sz="1800" dirty="0"/>
              <a:t>automaton state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Values for future predicate evaluation </a:t>
            </a:r>
            <a:r>
              <a:rPr lang="en-US" altLang="zh-CN" sz="1800" dirty="0" smtClean="0"/>
              <a:t>in</a:t>
            </a:r>
            <a:r>
              <a:rPr lang="en-US" altLang="zh-CN" sz="1800" dirty="0" smtClean="0"/>
              <a:t> automaton execution</a:t>
            </a:r>
          </a:p>
          <a:p>
            <a:pPr lvl="1"/>
            <a:r>
              <a:rPr lang="en-US" altLang="zh-CN" sz="1800" dirty="0" smtClean="0"/>
              <a:t>Values </a:t>
            </a:r>
            <a:r>
              <a:rPr lang="en-US" altLang="zh-CN" sz="1800" dirty="0"/>
              <a:t>that the query </a:t>
            </a:r>
            <a:r>
              <a:rPr lang="en-US" altLang="zh-CN" sz="1800" dirty="0" smtClean="0"/>
              <a:t>returns</a:t>
            </a:r>
            <a:endParaRPr lang="en-US" altLang="zh-CN" sz="1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781800" y="4114800"/>
            <a:ext cx="1981200" cy="1295400"/>
            <a:chOff x="6781800" y="1524000"/>
            <a:chExt cx="1981200" cy="1295400"/>
          </a:xfrm>
        </p:grpSpPr>
        <p:pic>
          <p:nvPicPr>
            <p:cNvPr id="4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803399"/>
              <a:ext cx="1981200" cy="81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7785100" y="1524000"/>
              <a:ext cx="0" cy="1295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304800" y="4038600"/>
            <a:ext cx="6096000" cy="134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SELECT 	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tag_id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, A[].temp</a:t>
            </a:r>
            <a:endParaRPr lang="en-US" altLang="zh-CN" sz="1200" dirty="0">
              <a:solidFill>
                <a:schemeClr val="accent2"/>
              </a:solidFill>
              <a:latin typeface="Times" pitchFamily="18" charset="0"/>
              <a:ea typeface="宋体" charset="-122"/>
            </a:endParaRP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FROM   ( </a:t>
            </a:r>
            <a:r>
              <a:rPr lang="en-US" altLang="zh-CN" sz="1200" dirty="0" smtClean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	…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 smtClean="0">
                <a:latin typeface="Times" pitchFamily="18" charset="0"/>
                <a:ea typeface="宋体" charset="-122"/>
              </a:rPr>
              <a:t>	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     ) 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AS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</a:t>
            </a:r>
            <a:r>
              <a:rPr lang="en-US" altLang="zh-CN" sz="1200" b="1" dirty="0" smtClean="0">
                <a:solidFill>
                  <a:srgbClr val="B352A8"/>
                </a:solidFill>
                <a:latin typeface="Times" pitchFamily="18" charset="0"/>
                <a:ea typeface="宋体" charset="-122"/>
              </a:rPr>
              <a:t>Global Stream 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S</a:t>
            </a:r>
            <a:endParaRPr lang="en-US" altLang="zh-CN" sz="1200" dirty="0">
              <a:latin typeface="Times" pitchFamily="18" charset="0"/>
              <a:ea typeface="宋体" charset="-122"/>
            </a:endParaRP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latin typeface="Times" pitchFamily="18" charset="0"/>
                <a:ea typeface="宋体" charset="-122"/>
              </a:rPr>
              <a:t>	      [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       </a:t>
            </a:r>
            <a:r>
              <a:rPr lang="en-US" altLang="zh-CN" sz="1200" dirty="0" smtClean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PATTERN </a:t>
            </a:r>
            <a:r>
              <a:rPr lang="en-US" altLang="zh-CN" sz="1200" dirty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	SEQ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(A+) </a:t>
            </a:r>
          </a:p>
          <a:p>
            <a:pPr marL="342900" indent="-342900" algn="l">
              <a:spcBef>
                <a:spcPts val="200"/>
              </a:spcBef>
              <a:buSzPct val="80000"/>
              <a:buFont typeface="Wingdings" charset="2"/>
              <a:buNone/>
            </a:pPr>
            <a:r>
              <a:rPr lang="en-US" altLang="zh-CN" sz="1200" dirty="0">
                <a:latin typeface="Times" pitchFamily="18" charset="0"/>
                <a:ea typeface="宋体" charset="-122"/>
              </a:rPr>
              <a:t>	        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      </a:t>
            </a:r>
            <a:r>
              <a:rPr lang="en-US" altLang="zh-CN" sz="1200" dirty="0" smtClean="0">
                <a:solidFill>
                  <a:schemeClr val="accent2"/>
                </a:solidFill>
                <a:latin typeface="Times" pitchFamily="18" charset="0"/>
                <a:ea typeface="宋体" charset="-122"/>
              </a:rPr>
              <a:t>WHERE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 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	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A[i].tag_id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= A[1].tag_id and </a:t>
            </a:r>
            <a:r>
              <a:rPr lang="en-US" altLang="zh-CN" sz="1200" dirty="0" err="1">
                <a:latin typeface="Times" pitchFamily="18" charset="0"/>
                <a:ea typeface="宋体" charset="-122"/>
              </a:rPr>
              <a:t>A[A.len].time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 &gt; A[1].time</a:t>
            </a:r>
            <a:r>
              <a:rPr lang="en-US" altLang="zh-CN" sz="1200" dirty="0" smtClean="0">
                <a:latin typeface="Times" pitchFamily="18" charset="0"/>
                <a:ea typeface="宋体" charset="-122"/>
              </a:rPr>
              <a:t>+6 </a:t>
            </a:r>
            <a:r>
              <a:rPr lang="en-US" altLang="zh-CN" sz="1200" dirty="0">
                <a:latin typeface="Times" pitchFamily="18" charset="0"/>
                <a:ea typeface="宋体" charset="-122"/>
              </a:rPr>
              <a:t>hrs  ]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304800" y="5562600"/>
            <a:ext cx="7086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Book Antiqua"/>
              </a:rPr>
              <a:t>Volume: kilobytes or more </a:t>
            </a:r>
            <a:r>
              <a:rPr lang="en-US" altLang="zh-CN" sz="2000" kern="0" dirty="0" smtClean="0">
                <a:latin typeface="Times" pitchFamily="18" charset="0"/>
                <a:ea typeface="ＭＳ Ｐゴシック" charset="-128"/>
                <a:cs typeface="Book Antiqua"/>
              </a:rPr>
              <a:t>per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Book Antiqua"/>
              </a:rPr>
              <a:t> object per query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5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 animBg="1"/>
      <p:bldP spid="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Minimize Query Processing State</a:t>
            </a:r>
            <a:r>
              <a:rPr lang="en-US" altLang="zh-CN" dirty="0" smtClean="0"/>
              <a:t> via</a:t>
            </a:r>
            <a:r>
              <a:rPr lang="en-US" altLang="zh-CN" dirty="0" smtClean="0"/>
              <a:t> Sharing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9220200" cy="4953000"/>
          </a:xfrm>
        </p:spPr>
        <p:txBody>
          <a:bodyPr/>
          <a:lstStyle/>
          <a:p>
            <a:r>
              <a:rPr lang="en-US" altLang="zh-CN" sz="2000" dirty="0" smtClean="0"/>
              <a:t>Global query </a:t>
            </a:r>
            <a:r>
              <a:rPr lang="en-US" altLang="zh-CN" sz="2000" dirty="0" smtClean="0"/>
              <a:t>processing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A </a:t>
            </a:r>
            <a:r>
              <a:rPr lang="en-US" altLang="zh-CN" sz="1800" dirty="0" smtClean="0"/>
              <a:t>query </a:t>
            </a:r>
            <a:r>
              <a:rPr lang="en-US" altLang="zh-CN" sz="1800" dirty="0" smtClean="0"/>
              <a:t>state</a:t>
            </a:r>
            <a:r>
              <a:rPr lang="en-US" altLang="zh-CN" sz="1800" dirty="0" smtClean="0"/>
              <a:t> </a:t>
            </a:r>
            <a:r>
              <a:rPr lang="en-US" altLang="zh-CN" sz="1800" dirty="0" smtClean="0"/>
              <a:t>per</a:t>
            </a:r>
            <a:r>
              <a:rPr lang="en-US" altLang="zh-CN" sz="1800" dirty="0" smtClean="0"/>
              <a:t> object per query</a:t>
            </a:r>
          </a:p>
          <a:p>
            <a:pPr lvl="1"/>
            <a:r>
              <a:rPr lang="en-US" altLang="zh-CN" sz="1800" dirty="0" smtClean="0"/>
              <a:t>As</a:t>
            </a:r>
            <a:r>
              <a:rPr lang="en-US" altLang="zh-CN" sz="1800" dirty="0" smtClean="0"/>
              <a:t> an object </a:t>
            </a:r>
            <a:r>
              <a:rPr lang="en-US" altLang="zh-CN" sz="1800" dirty="0" smtClean="0"/>
              <a:t>leaves</a:t>
            </a:r>
            <a:r>
              <a:rPr lang="en-US" altLang="zh-CN" sz="1800" dirty="0" smtClean="0"/>
              <a:t> </a:t>
            </a:r>
            <a:r>
              <a:rPr lang="en-US" altLang="zh-CN" sz="1800" dirty="0" smtClean="0"/>
              <a:t>a</a:t>
            </a:r>
            <a:r>
              <a:rPr lang="en-US" altLang="zh-CN" sz="1800" dirty="0" smtClean="0"/>
              <a:t> site, transfer the query state to the next</a:t>
            </a:r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B90000"/>
                </a:solidFill>
              </a:rPr>
              <a:t>Sharing query states </a:t>
            </a:r>
            <a:r>
              <a:rPr lang="en-US" altLang="zh-CN" sz="2000" dirty="0" smtClean="0"/>
              <a:t>based </a:t>
            </a:r>
            <a:r>
              <a:rPr lang="en-US" altLang="zh-CN" sz="2000" dirty="0"/>
              <a:t>on </a:t>
            </a:r>
            <a:r>
              <a:rPr lang="en-US" altLang="zh-CN" sz="2000" dirty="0">
                <a:solidFill>
                  <a:srgbClr val="B90000"/>
                </a:solidFill>
              </a:rPr>
              <a:t>stable containment</a:t>
            </a:r>
            <a:endParaRPr lang="en-US" altLang="zh-CN" sz="2000" dirty="0" smtClean="0">
              <a:solidFill>
                <a:srgbClr val="B90000"/>
              </a:solidFill>
            </a:endParaRPr>
          </a:p>
          <a:p>
            <a:pPr lvl="1"/>
            <a:r>
              <a:rPr lang="en-US" altLang="zh-CN" sz="1800" dirty="0" smtClean="0"/>
              <a:t>At the exit, objects in a container have the same location and container (but possibly different histories)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Share thei</a:t>
            </a:r>
            <a:r>
              <a:rPr lang="en-US" altLang="zh-CN" sz="1800" dirty="0" smtClean="0"/>
              <a:t>r query states using a </a:t>
            </a:r>
            <a:r>
              <a:rPr lang="en-US" altLang="zh-CN" sz="1800" dirty="0" err="1" smtClean="0"/>
              <a:t>c</a:t>
            </a:r>
            <a:r>
              <a:rPr lang="en-US" altLang="zh-CN" sz="1800" dirty="0" err="1" smtClean="0"/>
              <a:t>entroid</a:t>
            </a:r>
            <a:r>
              <a:rPr lang="en-US" altLang="zh-CN" sz="1800" dirty="0"/>
              <a:t>-based</a:t>
            </a:r>
            <a:r>
              <a:rPr lang="en-US" altLang="zh-CN" sz="1800" dirty="0" smtClean="0"/>
              <a:t> method</a:t>
            </a:r>
          </a:p>
          <a:p>
            <a:pPr lvl="2"/>
            <a:r>
              <a:rPr lang="en-US" altLang="zh-CN" sz="1600" dirty="0"/>
              <a:t>Find the most representative query state</a:t>
            </a:r>
          </a:p>
          <a:p>
            <a:pPr lvl="2"/>
            <a:r>
              <a:rPr lang="en-US" altLang="zh-CN" sz="1600" dirty="0"/>
              <a:t>Compress other similar query states by storing only the </a:t>
            </a:r>
            <a:r>
              <a:rPr lang="en-US" altLang="zh-CN" sz="1600" dirty="0" smtClean="0"/>
              <a:t>differences</a:t>
            </a:r>
            <a:endParaRPr lang="zh-CN" altLang="en-US" sz="1600" dirty="0" smtClean="0"/>
          </a:p>
          <a:p>
            <a:pPr>
              <a:buNone/>
            </a:pPr>
            <a:endParaRPr lang="en-US" altLang="zh-CN" sz="1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4400" y="4876800"/>
            <a:ext cx="1917700" cy="1143000"/>
            <a:chOff x="6831414" y="3276600"/>
            <a:chExt cx="1917700" cy="1143000"/>
          </a:xfrm>
        </p:grpSpPr>
        <p:sp>
          <p:nvSpPr>
            <p:cNvPr id="15" name="Rectangle 14"/>
            <p:cNvSpPr/>
            <p:nvPr/>
          </p:nvSpPr>
          <p:spPr>
            <a:xfrm>
              <a:off x="6831414" y="3276600"/>
              <a:ext cx="1917700" cy="1143000"/>
            </a:xfrm>
            <a:prstGeom prst="rect">
              <a:avLst/>
            </a:prstGeom>
            <a:ln w="25400">
              <a:solidFill>
                <a:srgbClr val="4E5DA7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72714" y="34290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377514" y="34290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82314" y="34290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987114" y="34290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291914" y="3429000"/>
              <a:ext cx="152400" cy="1524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072714" y="3733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2714" y="403860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377514" y="37338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682314" y="37338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987114" y="37338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291914" y="37338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77514" y="40386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682314" y="40386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987114" y="4038600"/>
              <a:ext cx="152400" cy="152400"/>
            </a:xfrm>
            <a:prstGeom prst="ellipse">
              <a:avLst/>
            </a:prstGeom>
            <a:solidFill>
              <a:srgbClr val="DA0000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291914" y="40386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75872" y="4842478"/>
            <a:ext cx="1917700" cy="1143000"/>
            <a:chOff x="6831414" y="5029200"/>
            <a:chExt cx="1917700" cy="1143000"/>
          </a:xfrm>
        </p:grpSpPr>
        <p:sp>
          <p:nvSpPr>
            <p:cNvPr id="32" name="Rectangle 31"/>
            <p:cNvSpPr/>
            <p:nvPr/>
          </p:nvSpPr>
          <p:spPr>
            <a:xfrm>
              <a:off x="6831414" y="5029200"/>
              <a:ext cx="1917700" cy="1143000"/>
            </a:xfrm>
            <a:prstGeom prst="rect">
              <a:avLst/>
            </a:prstGeom>
            <a:ln w="25400">
              <a:solidFill>
                <a:srgbClr val="4E5DA7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682314" y="5486400"/>
              <a:ext cx="152400" cy="1524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8291914" y="5181600"/>
              <a:ext cx="137160" cy="123444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072714" y="5486400"/>
              <a:ext cx="106680" cy="1066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7072714" y="5791200"/>
              <a:ext cx="121920" cy="1219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7987114" y="5791200"/>
              <a:ext cx="106680" cy="106680"/>
            </a:xfrm>
            <a:prstGeom prst="ellipse">
              <a:avLst/>
            </a:prstGeom>
            <a:solidFill>
              <a:srgbClr val="DA0000"/>
            </a:solidFill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58514" y="5407223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" pitchFamily="18" charset="0"/>
                </a:rPr>
                <a:t>[1,2,3,4…]</a:t>
              </a:r>
              <a:endParaRPr lang="zh-CN" altLang="en-US" sz="1200" dirty="0">
                <a:latin typeface="Times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0362" y="4419600"/>
            <a:ext cx="3203747" cy="369332"/>
          </a:xfrm>
          <a:prstGeom prst="rect">
            <a:avLst/>
          </a:prstGeom>
          <a:solidFill>
            <a:srgbClr val="4E5DA7"/>
          </a:solidFill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Times" pitchFamily="18" charset="0"/>
              </a:rPr>
              <a:t>Query states </a:t>
            </a:r>
            <a:r>
              <a:rPr lang="en-US" altLang="zh-CN" sz="1800" dirty="0" smtClean="0">
                <a:latin typeface="Times" pitchFamily="18" charset="0"/>
              </a:rPr>
              <a:t>before compression</a:t>
            </a:r>
            <a:endParaRPr lang="zh-CN" altLang="en-US" sz="1800" dirty="0">
              <a:latin typeface="Times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4419600"/>
            <a:ext cx="3037047" cy="369332"/>
          </a:xfrm>
          <a:prstGeom prst="rect">
            <a:avLst/>
          </a:prstGeom>
          <a:solidFill>
            <a:srgbClr val="4E5DA7"/>
          </a:solidFill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Times" pitchFamily="18" charset="0"/>
              </a:rPr>
              <a:t>Query s</a:t>
            </a:r>
            <a:r>
              <a:rPr lang="en-US" altLang="zh-CN" sz="1800" dirty="0" smtClean="0">
                <a:solidFill>
                  <a:srgbClr val="FFFFFF"/>
                </a:solidFill>
                <a:latin typeface="Times" pitchFamily="18" charset="0"/>
              </a:rPr>
              <a:t>tates </a:t>
            </a:r>
            <a:r>
              <a:rPr lang="en-US" altLang="zh-CN" sz="1800" dirty="0" smtClean="0">
                <a:solidFill>
                  <a:srgbClr val="FFFFFF"/>
                </a:solidFill>
                <a:latin typeface="Times" pitchFamily="18" charset="0"/>
              </a:rPr>
              <a:t>after compression</a:t>
            </a:r>
            <a:endParaRPr lang="zh-CN" altLang="en-US" sz="1800" dirty="0">
              <a:solidFill>
                <a:srgbClr val="FFFFFF"/>
              </a:solidFill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5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92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Implementation and Evaluation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362" y="2426488"/>
            <a:ext cx="7615238" cy="2628900"/>
            <a:chOff x="457200" y="2286000"/>
            <a:chExt cx="8605838" cy="3352800"/>
          </a:xfrm>
        </p:grpSpPr>
        <p:sp>
          <p:nvSpPr>
            <p:cNvPr id="548869" name="Rectangle 5"/>
            <p:cNvSpPr>
              <a:spLocks noChangeArrowheads="1"/>
            </p:cNvSpPr>
            <p:nvPr/>
          </p:nvSpPr>
          <p:spPr bwMode="auto">
            <a:xfrm>
              <a:off x="1887538" y="2286000"/>
              <a:ext cx="5486400" cy="33528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grpSp>
          <p:nvGrpSpPr>
            <p:cNvPr id="548870" name="Group 6"/>
            <p:cNvGrpSpPr>
              <a:grpSpLocks/>
            </p:cNvGrpSpPr>
            <p:nvPr/>
          </p:nvGrpSpPr>
          <p:grpSpPr bwMode="auto">
            <a:xfrm>
              <a:off x="3030538" y="2371725"/>
              <a:ext cx="3657600" cy="381000"/>
              <a:chOff x="1152" y="1920"/>
              <a:chExt cx="2304" cy="240"/>
            </a:xfrm>
          </p:grpSpPr>
          <p:sp>
            <p:nvSpPr>
              <p:cNvPr id="548871" name="Rectangle 7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304" cy="24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72" name="Line 8"/>
              <p:cNvSpPr>
                <a:spLocks noChangeShapeType="1"/>
              </p:cNvSpPr>
              <p:nvPr/>
            </p:nvSpPr>
            <p:spPr bwMode="auto">
              <a:xfrm>
                <a:off x="169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73" name="Line 9"/>
              <p:cNvSpPr>
                <a:spLocks noChangeShapeType="1"/>
              </p:cNvSpPr>
              <p:nvPr/>
            </p:nvSpPr>
            <p:spPr bwMode="auto">
              <a:xfrm>
                <a:off x="230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74" name="Line 10"/>
              <p:cNvSpPr>
                <a:spLocks noChangeShapeType="1"/>
              </p:cNvSpPr>
              <p:nvPr/>
            </p:nvSpPr>
            <p:spPr bwMode="auto">
              <a:xfrm>
                <a:off x="292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</p:grpSp>
        <p:grpSp>
          <p:nvGrpSpPr>
            <p:cNvPr id="548875" name="Group 11"/>
            <p:cNvGrpSpPr>
              <a:grpSpLocks/>
            </p:cNvGrpSpPr>
            <p:nvPr/>
          </p:nvGrpSpPr>
          <p:grpSpPr bwMode="auto">
            <a:xfrm>
              <a:off x="3030538" y="3200400"/>
              <a:ext cx="3657600" cy="381000"/>
              <a:chOff x="1152" y="1920"/>
              <a:chExt cx="2304" cy="240"/>
            </a:xfrm>
          </p:grpSpPr>
          <p:sp>
            <p:nvSpPr>
              <p:cNvPr id="548876" name="Rectangle 12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304" cy="24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77" name="Line 13"/>
              <p:cNvSpPr>
                <a:spLocks noChangeShapeType="1"/>
              </p:cNvSpPr>
              <p:nvPr/>
            </p:nvSpPr>
            <p:spPr bwMode="auto">
              <a:xfrm>
                <a:off x="169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78" name="Line 14"/>
              <p:cNvSpPr>
                <a:spLocks noChangeShapeType="1"/>
              </p:cNvSpPr>
              <p:nvPr/>
            </p:nvSpPr>
            <p:spPr bwMode="auto">
              <a:xfrm>
                <a:off x="230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79" name="Line 15"/>
              <p:cNvSpPr>
                <a:spLocks noChangeShapeType="1"/>
              </p:cNvSpPr>
              <p:nvPr/>
            </p:nvSpPr>
            <p:spPr bwMode="auto">
              <a:xfrm>
                <a:off x="292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</p:grpSp>
        <p:grpSp>
          <p:nvGrpSpPr>
            <p:cNvPr id="548880" name="Group 16"/>
            <p:cNvGrpSpPr>
              <a:grpSpLocks/>
            </p:cNvGrpSpPr>
            <p:nvPr/>
          </p:nvGrpSpPr>
          <p:grpSpPr bwMode="auto">
            <a:xfrm>
              <a:off x="3030538" y="4152900"/>
              <a:ext cx="3657600" cy="381000"/>
              <a:chOff x="1152" y="1920"/>
              <a:chExt cx="2304" cy="240"/>
            </a:xfrm>
          </p:grpSpPr>
          <p:sp>
            <p:nvSpPr>
              <p:cNvPr id="548881" name="Rectangle 17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304" cy="24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82" name="Line 18"/>
              <p:cNvSpPr>
                <a:spLocks noChangeShapeType="1"/>
              </p:cNvSpPr>
              <p:nvPr/>
            </p:nvSpPr>
            <p:spPr bwMode="auto">
              <a:xfrm>
                <a:off x="169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83" name="Line 19"/>
              <p:cNvSpPr>
                <a:spLocks noChangeShapeType="1"/>
              </p:cNvSpPr>
              <p:nvPr/>
            </p:nvSpPr>
            <p:spPr bwMode="auto">
              <a:xfrm>
                <a:off x="230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84" name="Line 20"/>
              <p:cNvSpPr>
                <a:spLocks noChangeShapeType="1"/>
              </p:cNvSpPr>
              <p:nvPr/>
            </p:nvSpPr>
            <p:spPr bwMode="auto">
              <a:xfrm>
                <a:off x="292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</p:grpSp>
        <p:grpSp>
          <p:nvGrpSpPr>
            <p:cNvPr id="548885" name="Group 21"/>
            <p:cNvGrpSpPr>
              <a:grpSpLocks/>
            </p:cNvGrpSpPr>
            <p:nvPr/>
          </p:nvGrpSpPr>
          <p:grpSpPr bwMode="auto">
            <a:xfrm>
              <a:off x="3030538" y="4953000"/>
              <a:ext cx="3657600" cy="381000"/>
              <a:chOff x="1152" y="1920"/>
              <a:chExt cx="2304" cy="240"/>
            </a:xfrm>
          </p:grpSpPr>
          <p:sp>
            <p:nvSpPr>
              <p:cNvPr id="548886" name="Rectangle 22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304" cy="24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87" name="Line 23"/>
              <p:cNvSpPr>
                <a:spLocks noChangeShapeType="1"/>
              </p:cNvSpPr>
              <p:nvPr/>
            </p:nvSpPr>
            <p:spPr bwMode="auto">
              <a:xfrm>
                <a:off x="169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88" name="Line 24"/>
              <p:cNvSpPr>
                <a:spLocks noChangeShapeType="1"/>
              </p:cNvSpPr>
              <p:nvPr/>
            </p:nvSpPr>
            <p:spPr bwMode="auto">
              <a:xfrm>
                <a:off x="230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548889" name="Line 25"/>
              <p:cNvSpPr>
                <a:spLocks noChangeShapeType="1"/>
              </p:cNvSpPr>
              <p:nvPr/>
            </p:nvSpPr>
            <p:spPr bwMode="auto">
              <a:xfrm>
                <a:off x="2928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</p:grpSp>
        <p:sp>
          <p:nvSpPr>
            <p:cNvPr id="548893" name="Rectangle 29"/>
            <p:cNvSpPr>
              <a:spLocks noChangeArrowheads="1"/>
            </p:cNvSpPr>
            <p:nvPr/>
          </p:nvSpPr>
          <p:spPr bwMode="auto">
            <a:xfrm>
              <a:off x="7373938" y="2286000"/>
              <a:ext cx="228600" cy="83820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D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548894" name="Rectangle 30"/>
            <p:cNvSpPr>
              <a:spLocks noChangeArrowheads="1"/>
            </p:cNvSpPr>
            <p:nvPr/>
          </p:nvSpPr>
          <p:spPr bwMode="auto">
            <a:xfrm>
              <a:off x="7373938" y="3352800"/>
              <a:ext cx="228600" cy="83820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D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zh-CN">
                <a:latin typeface="Times" pitchFamily="18" charset="0"/>
              </a:endParaRPr>
            </a:p>
          </p:txBody>
        </p:sp>
        <p:sp>
          <p:nvSpPr>
            <p:cNvPr id="548895" name="Rectangle 31"/>
            <p:cNvSpPr>
              <a:spLocks noChangeArrowheads="1"/>
            </p:cNvSpPr>
            <p:nvPr/>
          </p:nvSpPr>
          <p:spPr bwMode="auto">
            <a:xfrm>
              <a:off x="7373938" y="4572000"/>
              <a:ext cx="228600" cy="83820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D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zh-CN">
                <a:latin typeface="Times" pitchFamily="18" charset="0"/>
              </a:endParaRPr>
            </a:p>
          </p:txBody>
        </p:sp>
        <p:graphicFrame>
          <p:nvGraphicFramePr>
            <p:cNvPr id="548932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144141"/>
                </p:ext>
              </p:extLst>
            </p:nvPr>
          </p:nvGraphicFramePr>
          <p:xfrm>
            <a:off x="457200" y="3048000"/>
            <a:ext cx="1214438" cy="561975"/>
          </p:xfrm>
          <a:graphic>
            <a:graphicData uri="http://schemas.openxmlformats.org/presentationml/2006/ole">
              <p:oleObj spid="_x0000_s3048" name="Bitmap Image" r:id="rId5" imgW="2429214" imgH="1123810" progId="">
                <p:embed/>
              </p:oleObj>
            </a:graphicData>
          </a:graphic>
        </p:graphicFrame>
        <p:sp>
          <p:nvSpPr>
            <p:cNvPr id="548933" name="Rectangle 69"/>
            <p:cNvSpPr>
              <a:spLocks noChangeArrowheads="1"/>
            </p:cNvSpPr>
            <p:nvPr/>
          </p:nvSpPr>
          <p:spPr bwMode="auto">
            <a:xfrm>
              <a:off x="1641475" y="2362200"/>
              <a:ext cx="228600" cy="83820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D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548935" name="Rectangle 71"/>
            <p:cNvSpPr>
              <a:spLocks noChangeArrowheads="1"/>
            </p:cNvSpPr>
            <p:nvPr/>
          </p:nvSpPr>
          <p:spPr bwMode="auto">
            <a:xfrm>
              <a:off x="1641475" y="4648200"/>
              <a:ext cx="228600" cy="83820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D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zh-CN">
                <a:latin typeface="Times" pitchFamily="18" charset="0"/>
              </a:endParaRPr>
            </a:p>
          </p:txBody>
        </p:sp>
        <p:grpSp>
          <p:nvGrpSpPr>
            <p:cNvPr id="548941" name="Group 77"/>
            <p:cNvGrpSpPr>
              <a:grpSpLocks/>
            </p:cNvGrpSpPr>
            <p:nvPr/>
          </p:nvGrpSpPr>
          <p:grpSpPr bwMode="auto">
            <a:xfrm>
              <a:off x="1717675" y="2438400"/>
              <a:ext cx="6054725" cy="3048000"/>
              <a:chOff x="1034" y="1536"/>
              <a:chExt cx="3814" cy="1920"/>
            </a:xfrm>
          </p:grpSpPr>
          <p:pic>
            <p:nvPicPr>
              <p:cNvPr id="548901" name="Picture 37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" y="1584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02" name="Picture 38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" y="2256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03" name="Picture 39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" y="2976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05" name="Picture 41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1536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07" name="Picture 43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1" y="1536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09" name="Picture 45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064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11" name="Picture 47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1" y="2064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13" name="Picture 49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640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15" name="Picture 51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" y="2640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17" name="Picture 53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" y="3168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19" name="Picture 55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5" y="3168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36" name="Picture 72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" y="1632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37" name="Picture 73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" y="1920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938" name="Picture 74" descr="Alien_8780_EuropeanReader_thum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" y="3024"/>
                <a:ext cx="203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8939" name="Picture 75" descr="MCIN00534A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0" y="35814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48940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552025"/>
                </p:ext>
              </p:extLst>
            </p:nvPr>
          </p:nvGraphicFramePr>
          <p:xfrm>
            <a:off x="7848600" y="4724400"/>
            <a:ext cx="1214438" cy="561975"/>
          </p:xfrm>
          <a:graphic>
            <a:graphicData uri="http://schemas.openxmlformats.org/presentationml/2006/ole">
              <p:oleObj spid="_x0000_s3049" name="Bitmap Image" r:id="rId8" imgW="2429214" imgH="1123810" progId="">
                <p:embed/>
              </p:oleObj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304800" y="1219200"/>
            <a:ext cx="8839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altLang="zh-CN" sz="2000" dirty="0" smtClean="0">
                <a:latin typeface="Times" pitchFamily="18" charset="0"/>
                <a:ea typeface="ＭＳ Ｐゴシック" charset="-128"/>
                <a:cs typeface="Book Antiqua"/>
              </a:rPr>
              <a:t>Implemented inference, distributed inference, and distributed query processing</a:t>
            </a:r>
          </a:p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altLang="zh-CN" sz="2000" dirty="0" smtClean="0">
                <a:latin typeface="Times" pitchFamily="18" charset="0"/>
                <a:ea typeface="ＭＳ Ｐゴシック" charset="-128"/>
                <a:cs typeface="Book Antiqua"/>
              </a:rPr>
              <a:t>Instrumented an RFID lab in a warehouse </a:t>
            </a:r>
            <a:r>
              <a:rPr lang="en-US" altLang="zh-CN" sz="2000" dirty="0" smtClean="0">
                <a:latin typeface="Times" pitchFamily="18" charset="0"/>
                <a:ea typeface="ＭＳ Ｐゴシック" charset="-128"/>
                <a:cs typeface="Book Antiqua"/>
              </a:rPr>
              <a:t>setting</a:t>
            </a:r>
          </a:p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altLang="zh-CN" sz="2000" dirty="0" smtClean="0">
                <a:latin typeface="Times" pitchFamily="18" charset="0"/>
                <a:ea typeface="ＭＳ Ｐゴシック" charset="-128"/>
                <a:cs typeface="Book Antiqua"/>
              </a:rPr>
              <a:t>Developed </a:t>
            </a:r>
            <a:r>
              <a:rPr lang="en-US" altLang="zh-CN" sz="2000" dirty="0" smtClean="0">
                <a:latin typeface="Times" pitchFamily="18" charset="0"/>
                <a:ea typeface="ＭＳ Ｐゴシック" charset="-128"/>
                <a:cs typeface="Book Antiqua"/>
              </a:rPr>
              <a:t>a </a:t>
            </a:r>
            <a:r>
              <a:rPr lang="en-US" altLang="zh-CN" sz="2000" dirty="0">
                <a:latin typeface="Times" pitchFamily="18" charset="0"/>
                <a:ea typeface="ＭＳ Ｐゴシック" charset="-128"/>
                <a:cs typeface="Book Antiqua"/>
              </a:rPr>
              <a:t>simulator</a:t>
            </a:r>
            <a:r>
              <a:rPr lang="en-US" altLang="zh-CN" sz="2000" dirty="0" smtClean="0">
                <a:latin typeface="Times" pitchFamily="18" charset="0"/>
                <a:ea typeface="ＭＳ Ｐゴシック" charset="-128"/>
                <a:cs typeface="Book Antiqua"/>
              </a:rPr>
              <a:t> for a network </a:t>
            </a:r>
            <a:r>
              <a:rPr lang="en-US" altLang="zh-CN" sz="2000" dirty="0" smtClean="0">
                <a:latin typeface="Times" pitchFamily="18" charset="0"/>
                <a:ea typeface="ＭＳ Ｐゴシック" charset="-128"/>
                <a:cs typeface="Book Antiqua"/>
              </a:rPr>
              <a:t>of warehouses</a:t>
            </a:r>
            <a:endParaRPr lang="en-US" altLang="zh-CN" sz="2000" dirty="0" smtClean="0">
              <a:latin typeface="Times" pitchFamily="18" charset="0"/>
              <a:ea typeface="ＭＳ Ｐゴシック" charset="-128"/>
              <a:cs typeface="Book Antiqua"/>
            </a:endParaRPr>
          </a:p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endParaRPr lang="zh-CN" altLang="en-US" sz="2000" dirty="0">
              <a:latin typeface="Times" pitchFamily="18" charset="0"/>
              <a:ea typeface="ＭＳ Ｐゴシック" charset="-128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81362"/>
            <a:ext cx="4416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Number of warehouses (</a:t>
            </a:r>
            <a:r>
              <a:rPr lang="en-US" altLang="zh-CN" sz="1400" b="1" dirty="0" smtClean="0">
                <a:solidFill>
                  <a:srgbClr val="4E5DA7"/>
                </a:solidFill>
                <a:latin typeface="Times" pitchFamily="18" charset="0"/>
              </a:rPr>
              <a:t>N</a:t>
            </a:r>
            <a:r>
              <a:rPr lang="en-US" altLang="zh-CN" sz="1400" dirty="0" smtClean="0">
                <a:latin typeface="Times" pitchFamily="18" charset="0"/>
              </a:rPr>
              <a:t>): 1-10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Frequency of pallet injection: 1 every 60 seconds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Cases per pallet: 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Items per case: 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Main read rate of readers (</a:t>
            </a:r>
            <a:r>
              <a:rPr lang="en-US" altLang="zh-CN" sz="1400" b="1" dirty="0" smtClean="0">
                <a:solidFill>
                  <a:srgbClr val="4E5DA7"/>
                </a:solidFill>
                <a:latin typeface="Times" pitchFamily="18" charset="0"/>
              </a:rPr>
              <a:t>RR</a:t>
            </a:r>
            <a:r>
              <a:rPr lang="en-US" altLang="zh-CN" sz="1400" dirty="0" smtClean="0">
                <a:latin typeface="Times" pitchFamily="18" charset="0"/>
              </a:rPr>
              <a:t>): [0.6,1]</a:t>
            </a:r>
            <a:r>
              <a:rPr lang="en-US" altLang="zh-CN" sz="1400" dirty="0" smtClean="0">
                <a:latin typeface="Times" pitchFamily="18" charset="0"/>
              </a:rPr>
              <a:t>, default </a:t>
            </a:r>
            <a:r>
              <a:rPr lang="en-US" altLang="zh-CN" sz="1400" dirty="0" smtClean="0">
                <a:latin typeface="Times" pitchFamily="18" charset="0"/>
              </a:rPr>
              <a:t>0.8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95800" y="514189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Overlap rate for shelf readers (</a:t>
            </a:r>
            <a:r>
              <a:rPr lang="en-US" altLang="zh-CN" sz="1400" b="1" dirty="0" smtClean="0">
                <a:solidFill>
                  <a:srgbClr val="4E5DA7"/>
                </a:solidFill>
                <a:latin typeface="Times" pitchFamily="18" charset="0"/>
              </a:rPr>
              <a:t>OR</a:t>
            </a:r>
            <a:r>
              <a:rPr lang="en-US" altLang="zh-CN" sz="1400" dirty="0" smtClean="0">
                <a:latin typeface="Times" pitchFamily="18" charset="0"/>
              </a:rPr>
              <a:t>): [0.2,0.8]</a:t>
            </a:r>
            <a:r>
              <a:rPr lang="en-US" altLang="zh-CN" sz="1400" dirty="0" smtClean="0">
                <a:latin typeface="Times" pitchFamily="18" charset="0"/>
              </a:rPr>
              <a:t>, default </a:t>
            </a:r>
            <a:r>
              <a:rPr lang="en-US" altLang="zh-CN" sz="1400" dirty="0" smtClean="0">
                <a:latin typeface="Times" pitchFamily="18" charset="0"/>
              </a:rPr>
              <a:t>0.5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Non-shelf reader frequency: 1 every second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Shelf reader frequency: 1 every 10 seconds</a:t>
            </a:r>
            <a:endParaRPr lang="en-US" altLang="zh-CN" sz="1400" dirty="0" smtClean="0">
              <a:latin typeface="Times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>
                <a:latin typeface="Times" pitchFamily="18" charset="0"/>
              </a:rPr>
              <a:t>Frequency of anomalies (</a:t>
            </a:r>
            <a:r>
              <a:rPr lang="en-US" altLang="zh-CN" sz="1400" b="1" dirty="0" smtClean="0">
                <a:solidFill>
                  <a:srgbClr val="4E5DA7"/>
                </a:solidFill>
                <a:latin typeface="Times" pitchFamily="18" charset="0"/>
              </a:rPr>
              <a:t>FA</a:t>
            </a:r>
            <a:r>
              <a:rPr lang="en-US" altLang="zh-CN" sz="1400" dirty="0" smtClean="0">
                <a:latin typeface="Times" pitchFamily="18" charset="0"/>
              </a:rPr>
              <a:t>): 1 every 10 to 120 seconds</a:t>
            </a:r>
            <a:endParaRPr lang="zh-CN" altLang="en-US" sz="1400" dirty="0">
              <a:latin typeface="Times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728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 Site, Stable Containment</a:t>
            </a:r>
            <a:endParaRPr lang="zh-CN" altLang="en-US" dirty="0"/>
          </a:p>
        </p:txBody>
      </p:sp>
      <p:pic>
        <p:nvPicPr>
          <p:cNvPr id="6" name="Picture 5" descr="AccuracyCmpTrunVaryReadR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2057400"/>
            <a:ext cx="3657600" cy="2560320"/>
          </a:xfrm>
          <a:prstGeom prst="rect">
            <a:avLst/>
          </a:prstGeom>
        </p:spPr>
      </p:pic>
      <p:pic>
        <p:nvPicPr>
          <p:cNvPr id="7" name="Picture 6" descr="perfTrunEnti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19600" y="2057400"/>
            <a:ext cx="3657600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334869"/>
            <a:ext cx="8458200" cy="646331"/>
          </a:xfrm>
          <a:prstGeom prst="rect">
            <a:avLst/>
          </a:prstGeom>
          <a:noFill/>
          <a:ln w="28575">
            <a:solidFill>
              <a:srgbClr val="4E5DA7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800" dirty="0" smtClean="0">
                <a:latin typeface="Times" pitchFamily="18" charset="0"/>
              </a:rPr>
              <a:t>Three methods: history truncation (CR), simple windowing (W), naïve (all history)</a:t>
            </a:r>
          </a:p>
          <a:p>
            <a:pPr marL="342900" indent="-342900"/>
            <a:r>
              <a:rPr lang="en-US" sz="1800" dirty="0" smtClean="0">
                <a:latin typeface="Times" pitchFamily="18" charset="0"/>
              </a:rPr>
              <a:t>Metrics: accuracy of </a:t>
            </a:r>
            <a:r>
              <a:rPr lang="en-US" sz="1800" dirty="0" smtClean="0">
                <a:latin typeface="Times" pitchFamily="18" charset="0"/>
              </a:rPr>
              <a:t>location and containment inference, time cost of inference</a:t>
            </a:r>
            <a:endParaRPr lang="en-US" sz="1800" dirty="0" smtClean="0">
              <a:latin typeface="Times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610600" cy="1371600"/>
          </a:xfrm>
          <a:solidFill>
            <a:srgbClr val="FFFFFF"/>
          </a:solidFill>
          <a:ln>
            <a:solidFill>
              <a:srgbClr val="B90000"/>
            </a:solidFill>
          </a:ln>
        </p:spPr>
        <p:txBody>
          <a:bodyPr/>
          <a:lstStyle/>
          <a:p>
            <a:pPr>
              <a:spcBef>
                <a:spcPts val="200"/>
              </a:spcBef>
              <a:buClrTx/>
            </a:pPr>
            <a:r>
              <a:rPr lang="en-US" sz="1800" dirty="0" smtClean="0"/>
              <a:t>All three methods offer high accuracy for </a:t>
            </a:r>
            <a:r>
              <a:rPr lang="en-US" sz="1800" dirty="0" smtClean="0"/>
              <a:t>location.</a:t>
            </a:r>
          </a:p>
          <a:p>
            <a:pPr>
              <a:spcBef>
                <a:spcPts val="200"/>
              </a:spcBef>
              <a:buClrTx/>
            </a:pPr>
            <a:r>
              <a:rPr lang="en-US" sz="1800" dirty="0" smtClean="0">
                <a:solidFill>
                  <a:srgbClr val="B4A840"/>
                </a:solidFill>
              </a:rPr>
              <a:t>Simple windowing</a:t>
            </a:r>
            <a:r>
              <a:rPr lang="en-US" sz="1800" b="1" dirty="0" smtClean="0">
                <a:solidFill>
                  <a:srgbClr val="B4A840"/>
                </a:solidFill>
              </a:rPr>
              <a:t> </a:t>
            </a:r>
            <a:r>
              <a:rPr lang="en-US" sz="1800" dirty="0" smtClean="0"/>
              <a:t>has poor accuracy for containment inference</a:t>
            </a:r>
            <a:r>
              <a:rPr lang="en-US" sz="1800" dirty="0" smtClean="0"/>
              <a:t>.</a:t>
            </a:r>
          </a:p>
          <a:p>
            <a:pPr>
              <a:spcBef>
                <a:spcPts val="200"/>
              </a:spcBef>
              <a:buClrTx/>
            </a:pPr>
            <a:r>
              <a:rPr lang="en-US" sz="1800" dirty="0" smtClean="0">
                <a:solidFill>
                  <a:srgbClr val="B4A840"/>
                </a:solidFill>
              </a:rPr>
              <a:t>Using all history </a:t>
            </a:r>
            <a:r>
              <a:rPr lang="en-US" sz="1800" dirty="0" smtClean="0"/>
              <a:t>hurts performance.</a:t>
            </a:r>
            <a:endParaRPr lang="en-US" sz="1800" dirty="0" smtClean="0"/>
          </a:p>
          <a:p>
            <a:pPr>
              <a:spcBef>
                <a:spcPts val="200"/>
              </a:spcBef>
              <a:buClrTx/>
            </a:pPr>
            <a:r>
              <a:rPr lang="en-US" sz="1800" dirty="0" smtClean="0">
                <a:solidFill>
                  <a:srgbClr val="BB0000"/>
                </a:solidFill>
              </a:rPr>
              <a:t>History truncation (</a:t>
            </a:r>
            <a:r>
              <a:rPr lang="en-US" sz="1800" dirty="0" smtClean="0">
                <a:solidFill>
                  <a:srgbClr val="BB0000"/>
                </a:solidFill>
              </a:rPr>
              <a:t>CR</a:t>
            </a:r>
            <a:r>
              <a:rPr lang="en-US" sz="1800" dirty="0" smtClean="0">
                <a:solidFill>
                  <a:srgbClr val="B90000"/>
                </a:solidFill>
              </a:rPr>
              <a:t>) </a:t>
            </a:r>
            <a:r>
              <a:rPr lang="en-US" sz="1800" dirty="0" smtClean="0"/>
              <a:t>is best in accuracy and performance, insensitive to trace length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7967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839200" cy="533400"/>
          </a:xfrm>
        </p:spPr>
        <p:txBody>
          <a:bodyPr/>
          <a:lstStyle/>
          <a:p>
            <a:r>
              <a:rPr lang="en-US" altLang="zh-CN" dirty="0" smtClean="0"/>
              <a:t>Evaluation of </a:t>
            </a:r>
            <a:r>
              <a:rPr lang="en-US" altLang="zh-CN" dirty="0" smtClean="0"/>
              <a:t>a</a:t>
            </a:r>
            <a:r>
              <a:rPr lang="en-US" altLang="zh-CN" dirty="0" smtClean="0"/>
              <a:t> Lab RFID Deployment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4038600" cy="3139321"/>
          </a:xfrm>
          <a:prstGeom prst="rect">
            <a:avLst/>
          </a:prstGeom>
          <a:noFill/>
          <a:ln w="28575">
            <a:solidFill>
              <a:srgbClr val="4E5DA7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" pitchFamily="18" charset="0"/>
              </a:rPr>
              <a:t>Trace </a:t>
            </a:r>
            <a:r>
              <a:rPr lang="en-US" sz="1800" dirty="0" smtClean="0">
                <a:latin typeface="Times" pitchFamily="18" charset="0"/>
              </a:rPr>
              <a:t>settings:</a:t>
            </a:r>
            <a:endParaRPr lang="en-US" sz="1800" dirty="0" smtClean="0">
              <a:latin typeface="Times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Times" pitchFamily="18" charset="0"/>
              </a:rPr>
              <a:t>T1: RR=0.85, OR=0.25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Times" pitchFamily="18" charset="0"/>
              </a:rPr>
              <a:t>T2: RR=0.85, OR=0.5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Times" pitchFamily="18" charset="0"/>
              </a:rPr>
              <a:t>T3: RR=0.7, OR=0.25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Times" pitchFamily="18" charset="0"/>
              </a:rPr>
              <a:t>T4: RR=0.7, OR=0.5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Times" pitchFamily="18" charset="0"/>
              </a:rPr>
              <a:t>T5 to T8 extend T1 to </a:t>
            </a:r>
            <a:r>
              <a:rPr lang="en-US" sz="1800" dirty="0" smtClean="0">
                <a:latin typeface="Times" pitchFamily="18" charset="0"/>
              </a:rPr>
              <a:t>T4</a:t>
            </a:r>
            <a:r>
              <a:rPr lang="en-US" sz="1800" dirty="0" smtClean="0">
                <a:latin typeface="Times" pitchFamily="18" charset="0"/>
              </a:rPr>
              <a:t> with</a:t>
            </a:r>
            <a:r>
              <a:rPr lang="en-US" sz="1800" dirty="0" smtClean="0">
                <a:latin typeface="Times" pitchFamily="18" charset="0"/>
              </a:rPr>
              <a:t> </a:t>
            </a:r>
            <a:r>
              <a:rPr lang="en-US" sz="1800" dirty="0" smtClean="0">
                <a:latin typeface="Times" pitchFamily="18" charset="0"/>
              </a:rPr>
              <a:t>3 </a:t>
            </a:r>
            <a:r>
              <a:rPr lang="en-US" sz="1800" dirty="0" smtClean="0">
                <a:latin typeface="Times" pitchFamily="18" charset="0"/>
              </a:rPr>
              <a:t>items</a:t>
            </a:r>
            <a:r>
              <a:rPr lang="en-US" sz="1800" dirty="0" smtClean="0">
                <a:latin typeface="Times" pitchFamily="18" charset="0"/>
              </a:rPr>
              <a:t> moved across cases,  1 </a:t>
            </a:r>
            <a:r>
              <a:rPr lang="en-US" sz="1800" dirty="0" smtClean="0">
                <a:latin typeface="Times" pitchFamily="18" charset="0"/>
              </a:rPr>
              <a:t>item</a:t>
            </a:r>
            <a:r>
              <a:rPr lang="en-US" sz="1800" dirty="0" smtClean="0">
                <a:latin typeface="Times" pitchFamily="18" charset="0"/>
              </a:rPr>
              <a:t> removed</a:t>
            </a:r>
          </a:p>
          <a:p>
            <a:pPr marL="342900" indent="-342900"/>
            <a:endParaRPr lang="en-US" sz="1800" dirty="0" smtClean="0">
              <a:latin typeface="Times" pitchFamily="18" charset="0"/>
            </a:endParaRPr>
          </a:p>
          <a:p>
            <a:pPr marL="342900" indent="-342900"/>
            <a:r>
              <a:rPr lang="en-US" sz="1800" dirty="0" smtClean="0">
                <a:latin typeface="Times" pitchFamily="18" charset="0"/>
              </a:rPr>
              <a:t>Improved SMURF (window-based temporal smoothing) </a:t>
            </a:r>
            <a:r>
              <a:rPr lang="en-US" sz="1800" dirty="0" err="1" smtClean="0">
                <a:latin typeface="Times" pitchFamily="18" charset="0"/>
              </a:rPr>
              <a:t>w</a:t>
            </a:r>
            <a:r>
              <a:rPr lang="en-US" sz="1800" dirty="0" smtClean="0">
                <a:latin typeface="Times" pitchFamily="18" charset="0"/>
              </a:rPr>
              <a:t>. containment inference and change detection</a:t>
            </a:r>
            <a:endParaRPr lang="en-US" sz="1800" dirty="0" smtClean="0">
              <a:latin typeface="Times" pitchFamily="18" charset="0"/>
            </a:endParaRPr>
          </a:p>
        </p:txBody>
      </p:sp>
      <p:pic>
        <p:nvPicPr>
          <p:cNvPr id="7" name="Picture 6" descr="labResultStepFunc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19600" y="1447800"/>
            <a:ext cx="4572000" cy="3200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610600" cy="1371600"/>
          </a:xfrm>
          <a:solidFill>
            <a:srgbClr val="FFFFFF"/>
          </a:solidFill>
          <a:ln>
            <a:solidFill>
              <a:srgbClr val="B90000"/>
            </a:solidFill>
          </a:ln>
        </p:spPr>
        <p:txBody>
          <a:bodyPr/>
          <a:lstStyle/>
          <a:p>
            <a:pPr>
              <a:spcBef>
                <a:spcPts val="200"/>
              </a:spcBef>
              <a:buClrTx/>
            </a:pPr>
            <a:r>
              <a:rPr lang="en-US" sz="1800" dirty="0" smtClean="0">
                <a:solidFill>
                  <a:srgbClr val="BB0000"/>
                </a:solidFill>
              </a:rPr>
              <a:t>Our </a:t>
            </a:r>
            <a:r>
              <a:rPr lang="en-US" sz="1800" dirty="0" smtClean="0">
                <a:solidFill>
                  <a:srgbClr val="BB0000"/>
                </a:solidFill>
              </a:rPr>
              <a:t>algorithm</a:t>
            </a:r>
            <a:r>
              <a:rPr lang="en-US" sz="1800" dirty="0" smtClean="0"/>
              <a:t>: (1) Location error rates are low. (2) Containment error rates are low with stable containment. (3) Containment changes cause more errors, especially given more noise (lower rate rates or higher </a:t>
            </a:r>
            <a:r>
              <a:rPr lang="en-US" sz="1800" dirty="0" smtClean="0"/>
              <a:t>overlap rates). </a:t>
            </a:r>
          </a:p>
          <a:p>
            <a:pPr>
              <a:spcBef>
                <a:spcPts val="200"/>
              </a:spcBef>
              <a:buClrTx/>
            </a:pPr>
            <a:r>
              <a:rPr lang="en-US" sz="1800" dirty="0" smtClean="0">
                <a:solidFill>
                  <a:srgbClr val="B4A840"/>
                </a:solidFill>
              </a:rPr>
              <a:t>SMURF</a:t>
            </a:r>
            <a:r>
              <a:rPr lang="en-US" sz="1800" dirty="0" smtClean="0"/>
              <a:t>: much more errors. Simple temporal smoothing has missed</a:t>
            </a:r>
            <a:r>
              <a:rPr lang="en-US" sz="1800" dirty="0" smtClean="0"/>
              <a:t> opportunities.</a:t>
            </a:r>
            <a:endParaRPr lang="en-US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992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</a:t>
            </a:r>
            <a:r>
              <a:rPr lang="en-US" altLang="zh-CN" dirty="0" smtClean="0"/>
              <a:t>for</a:t>
            </a:r>
            <a:r>
              <a:rPr lang="en-US" altLang="zh-CN" dirty="0" smtClean="0"/>
              <a:t> Distributed </a:t>
            </a:r>
            <a:r>
              <a:rPr lang="en-US" altLang="zh-CN" dirty="0" smtClean="0"/>
              <a:t>I</a:t>
            </a:r>
            <a:r>
              <a:rPr lang="en-US" altLang="zh-CN" dirty="0" smtClean="0"/>
              <a:t>nference </a:t>
            </a:r>
            <a:r>
              <a:rPr lang="en-US" altLang="zh-CN" dirty="0" err="1" smtClean="0"/>
              <a:t>w</a:t>
            </a:r>
            <a:r>
              <a:rPr lang="en-US" altLang="zh-CN" dirty="0" smtClean="0"/>
              <a:t>. State Migration 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763000" cy="584776"/>
          </a:xfrm>
          <a:prstGeom prst="rect">
            <a:avLst/>
          </a:prstGeom>
          <a:ln w="25400">
            <a:solidFill>
              <a:srgbClr val="4E5DA7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Experiment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setting: 10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warehouses,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each with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 up to 150,000 items, totaling 1.5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million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items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Compared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algorithms: State Migration (CR),  No State Migration (none),  and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Centralized</a:t>
            </a:r>
            <a:endParaRPr lang="en-US" altLang="zh-CN" sz="1600" dirty="0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AccuracyVaryReadr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2133600"/>
            <a:ext cx="3483429" cy="2438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0" y="2362200"/>
          <a:ext cx="4724400" cy="1854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85825"/>
                <a:gridCol w="1358265"/>
                <a:gridCol w="708660"/>
                <a:gridCol w="1771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bytes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Centralized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RR=0.6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125,895,500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225,890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RR=0.7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145,858,950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223,790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RR=0.8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166,746,235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225,890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RR=0.9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187,589,810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225,890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610600" cy="1371600"/>
          </a:xfrm>
          <a:solidFill>
            <a:srgbClr val="FFFFFF"/>
          </a:solidFill>
          <a:ln>
            <a:solidFill>
              <a:srgbClr val="B90000"/>
            </a:solidFill>
          </a:ln>
        </p:spPr>
        <p:txBody>
          <a:bodyPr/>
          <a:lstStyle/>
          <a:p>
            <a:pPr>
              <a:spcBef>
                <a:spcPts val="200"/>
              </a:spcBef>
              <a:buClrTx/>
            </a:pPr>
            <a:r>
              <a:rPr lang="en-US" sz="1800" dirty="0" smtClean="0">
                <a:solidFill>
                  <a:srgbClr val="B4A840"/>
                </a:solidFill>
              </a:rPr>
              <a:t>The naïve method </a:t>
            </a:r>
            <a:r>
              <a:rPr lang="en-US" sz="1800" dirty="0" smtClean="0"/>
              <a:t>with no state-transfer has a high error rate.</a:t>
            </a:r>
            <a:endParaRPr lang="en-US" sz="1800" dirty="0" smtClean="0"/>
          </a:p>
          <a:p>
            <a:pPr>
              <a:spcBef>
                <a:spcPts val="200"/>
              </a:spcBef>
              <a:buClrTx/>
            </a:pPr>
            <a:r>
              <a:rPr lang="en-US" sz="1800" dirty="0" smtClean="0">
                <a:solidFill>
                  <a:srgbClr val="B4A840"/>
                </a:solidFill>
              </a:rPr>
              <a:t>The centralized method </a:t>
            </a:r>
            <a:r>
              <a:rPr lang="en-US" sz="1800" dirty="0" smtClean="0"/>
              <a:t>incurs a huge amount of data to be transferred.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BB0000"/>
                </a:solidFill>
              </a:rPr>
              <a:t>Our</a:t>
            </a:r>
            <a:r>
              <a:rPr lang="en-US" sz="1800" dirty="0" smtClean="0">
                <a:solidFill>
                  <a:srgbClr val="BB0000"/>
                </a:solidFill>
              </a:rPr>
              <a:t> method </a:t>
            </a:r>
            <a:r>
              <a:rPr lang="en-US" sz="1800" dirty="0" smtClean="0">
                <a:solidFill>
                  <a:srgbClr val="BB0000"/>
                </a:solidFill>
              </a:rPr>
              <a:t>(</a:t>
            </a:r>
            <a:r>
              <a:rPr lang="en-US" sz="1800" dirty="0" smtClean="0">
                <a:solidFill>
                  <a:srgbClr val="BB0000"/>
                </a:solidFill>
              </a:rPr>
              <a:t>CR) </a:t>
            </a:r>
            <a:r>
              <a:rPr lang="en-US" sz="1800" dirty="0" smtClean="0"/>
              <a:t>performs </a:t>
            </a:r>
            <a:r>
              <a:rPr lang="en-US" sz="1800" dirty="0" smtClean="0"/>
              <a:t>close to the centralized method in accuracy but with x830 reduction in communication cost.</a:t>
            </a:r>
            <a:endParaRPr lang="en-US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8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>
            <a:spLocks noChangeArrowheads="1"/>
          </p:cNvSpPr>
          <p:nvPr/>
        </p:nvSpPr>
        <p:spPr bwMode="auto">
          <a:xfrm>
            <a:off x="2830513" y="3181350"/>
            <a:ext cx="3722687" cy="669085"/>
          </a:xfrm>
          <a:custGeom>
            <a:avLst/>
            <a:gdLst>
              <a:gd name="T0" fmla="*/ 3350006 w 43200"/>
              <a:gd name="T1" fmla="*/ 868363 h 43200"/>
              <a:gd name="T2" fmla="*/ 1676400 w 43200"/>
              <a:gd name="T3" fmla="*/ 1734876 h 43200"/>
              <a:gd name="T4" fmla="*/ 10400 w 43200"/>
              <a:gd name="T5" fmla="*/ 868363 h 43200"/>
              <a:gd name="T6" fmla="*/ 1676400 w 43200"/>
              <a:gd name="T7" fmla="*/ 99299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100008" tIns="50004" rIns="100008" bIns="50004">
            <a:spAutoFit/>
          </a:bodyPr>
          <a:lstStyle/>
          <a:p>
            <a:pPr defTabSz="1000125">
              <a:spcBef>
                <a:spcPct val="50000"/>
              </a:spcBef>
            </a:pPr>
            <a:endParaRPr lang="zh-CN" altLang="zh-CN" sz="2200">
              <a:latin typeface="Times" pitchFamily="18" charset="0"/>
              <a:cs typeface="Arial" charset="0"/>
            </a:endParaRPr>
          </a:p>
        </p:txBody>
      </p:sp>
      <p:sp>
        <p:nvSpPr>
          <p:cNvPr id="555011" name="Title 1"/>
          <p:cNvSpPr>
            <a:spLocks noGrp="1"/>
          </p:cNvSpPr>
          <p:nvPr>
            <p:ph type="title" idx="4294967295"/>
          </p:nvPr>
        </p:nvSpPr>
        <p:spPr>
          <a:xfrm>
            <a:off x="423863" y="381000"/>
            <a:ext cx="7843837" cy="684212"/>
          </a:xfrm>
        </p:spPr>
        <p:txBody>
          <a:bodyPr lIns="91367" tIns="45681" rIns="91367" bIns="45681" anchor="b"/>
          <a:lstStyle/>
          <a:p>
            <a:r>
              <a:rPr lang="en-US" altLang="zh-CN" dirty="0" smtClean="0">
                <a:latin typeface="Times" pitchFamily="18" charset="0"/>
                <a:ea typeface="宋体" charset="-122"/>
              </a:rPr>
              <a:t>Applications of RFID </a:t>
            </a:r>
            <a:r>
              <a:rPr lang="en-US" altLang="zh-CN" dirty="0">
                <a:latin typeface="Times" pitchFamily="18" charset="0"/>
                <a:ea typeface="宋体" charset="-122"/>
              </a:rPr>
              <a:t>Technology</a:t>
            </a:r>
          </a:p>
        </p:txBody>
      </p:sp>
      <p:sp>
        <p:nvSpPr>
          <p:cNvPr id="555012" name="Content Placeholder 2"/>
          <p:cNvSpPr>
            <a:spLocks noGrp="1"/>
          </p:cNvSpPr>
          <p:nvPr>
            <p:ph idx="4294967295"/>
          </p:nvPr>
        </p:nvSpPr>
        <p:spPr>
          <a:xfrm>
            <a:off x="3421063" y="4419600"/>
            <a:ext cx="2209800" cy="533400"/>
          </a:xfrm>
        </p:spPr>
        <p:txBody>
          <a:bodyPr lIns="91367" tIns="45681" rIns="91367" bIns="45681"/>
          <a:lstStyle/>
          <a:p>
            <a:pPr marL="312738" indent="-312738" algn="ctr" defTabSz="836613">
              <a:buFont typeface="Wingdings" charset="2"/>
              <a:buNone/>
            </a:pPr>
            <a:r>
              <a:rPr lang="en-US" altLang="zh-CN" sz="2000" dirty="0">
                <a:latin typeface="Times" pitchFamily="18" charset="0"/>
                <a:ea typeface="宋体" charset="-122"/>
              </a:rPr>
              <a:t>RFID readers</a:t>
            </a:r>
          </a:p>
          <a:p>
            <a:pPr marL="312738" indent="-312738" algn="ctr" defTabSz="836613">
              <a:buFont typeface="Wingdings" charset="2"/>
              <a:buChar char="§"/>
            </a:pPr>
            <a:endParaRPr lang="en-US" altLang="zh-CN" sz="2000" dirty="0">
              <a:latin typeface="Times" pitchFamily="18" charset="0"/>
              <a:ea typeface="宋体" charset="-122"/>
            </a:endParaRPr>
          </a:p>
          <a:p>
            <a:pPr marL="312738" indent="-312738" algn="ctr" defTabSz="836613">
              <a:buFont typeface="Wingdings" charset="2"/>
              <a:buNone/>
            </a:pPr>
            <a:endParaRPr lang="en-US" altLang="zh-CN" sz="2000" dirty="0">
              <a:latin typeface="Times" pitchFamily="18" charset="0"/>
              <a:ea typeface="宋体" charset="-122"/>
            </a:endParaRPr>
          </a:p>
        </p:txBody>
      </p:sp>
      <p:pic>
        <p:nvPicPr>
          <p:cNvPr id="555014" name="Picture 8" descr="Symbol_MC9090G_RFID_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8794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5" name="Picture 10" descr="reta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5013"/>
            <a:ext cx="1752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6" name="Picture 11" descr="libra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074988"/>
            <a:ext cx="1355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7" name="Picture 13" descr="medici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92238"/>
            <a:ext cx="16589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4884738" y="2944813"/>
            <a:ext cx="204787" cy="87312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outerShdw dist="45791" dir="3378596" algn="ctr" rotWithShape="0">
              <a:srgbClr val="4D4D4D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/>
          <a:p>
            <a:pPr defTabSz="1000125">
              <a:spcBef>
                <a:spcPct val="50000"/>
              </a:spcBef>
            </a:pPr>
            <a:endParaRPr lang="zh-CN" altLang="zh-CN" sz="2200">
              <a:latin typeface="Times" pitchFamily="18" charset="0"/>
              <a:cs typeface="Arial" charset="0"/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5138738" y="4914900"/>
            <a:ext cx="339725" cy="516054"/>
          </a:xfrm>
          <a:prstGeom prst="downArrow">
            <a:avLst>
              <a:gd name="adj1" fmla="val 50000"/>
              <a:gd name="adj2" fmla="val 47266"/>
            </a:avLst>
          </a:prstGeom>
          <a:solidFill>
            <a:srgbClr val="262673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/>
          <a:p>
            <a:pPr defTabSz="1000125">
              <a:spcBef>
                <a:spcPct val="50000"/>
              </a:spcBef>
            </a:pPr>
            <a:endParaRPr lang="zh-CN" altLang="zh-CN" sz="2200">
              <a:latin typeface="Times" pitchFamily="18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275581" y="3728598"/>
            <a:ext cx="761838" cy="79480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3378596" algn="ctr" rotWithShape="0">
              <a:srgbClr val="4D4D4D">
                <a:alpha val="8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latin typeface="Times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0800000">
            <a:off x="4352883" y="2516734"/>
            <a:ext cx="338368" cy="48137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3378596" algn="ctr" rotWithShape="0">
              <a:srgbClr val="4D4D4D">
                <a:alpha val="8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latin typeface="Times" pitchFamily="18" charset="0"/>
            </a:endParaRPr>
          </a:p>
        </p:txBody>
      </p:sp>
      <p:pic>
        <p:nvPicPr>
          <p:cNvPr id="555024" name="Picture 18" descr="rfid_wristban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6684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25" name="Picture 23" descr="fixedReader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1016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26" name="Picture 18" descr="Alien_8780_EuropeanReader_thum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971800"/>
            <a:ext cx="8064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ight Arrow 2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3562350"/>
            <a:ext cx="8270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60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</a:t>
            </a:r>
            <a:r>
              <a:rPr lang="en-US" altLang="zh-CN" dirty="0" smtClean="0"/>
              <a:t>for</a:t>
            </a:r>
            <a:r>
              <a:rPr lang="en-US" altLang="zh-CN" dirty="0" smtClean="0"/>
              <a:t> Distributed Q</a:t>
            </a:r>
            <a:r>
              <a:rPr lang="en-US" altLang="zh-CN" dirty="0" smtClean="0"/>
              <a:t>uery Processing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819471"/>
            <a:ext cx="8458200" cy="1200329"/>
          </a:xfrm>
          <a:prstGeom prst="rect">
            <a:avLst/>
          </a:prstGeom>
          <a:noFill/>
          <a:ln w="28575">
            <a:solidFill>
              <a:srgbClr val="BB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Times" pitchFamily="18" charset="0"/>
              </a:rPr>
              <a:t>The overall accuracy</a:t>
            </a:r>
            <a:r>
              <a:rPr lang="en-US" sz="1800" dirty="0" smtClean="0">
                <a:latin typeface="Times" pitchFamily="18" charset="0"/>
              </a:rPr>
              <a:t> (F-measure) of </a:t>
            </a:r>
            <a:r>
              <a:rPr lang="en-US" sz="1800" dirty="0" smtClean="0">
                <a:latin typeface="Times" pitchFamily="18" charset="0"/>
              </a:rPr>
              <a:t>query results is high (&gt;89%</a:t>
            </a:r>
            <a:r>
              <a:rPr lang="en-US" sz="1800" dirty="0" smtClean="0">
                <a:latin typeface="Times" pitchFamily="18" charset="0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Times" pitchFamily="18" charset="0"/>
              </a:rPr>
              <a:t>Query state </a:t>
            </a:r>
            <a:r>
              <a:rPr lang="en-US" sz="1800" dirty="0" smtClean="0">
                <a:latin typeface="Times" pitchFamily="18" charset="0"/>
              </a:rPr>
              <a:t>sharing yields up to 10x reduction in query state </a:t>
            </a:r>
            <a:r>
              <a:rPr lang="en-US" sz="1800" dirty="0" smtClean="0">
                <a:latin typeface="Times" pitchFamily="18" charset="0"/>
              </a:rPr>
              <a:t>size.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Times" pitchFamily="18" charset="0"/>
              </a:rPr>
              <a:t>T</a:t>
            </a:r>
            <a:r>
              <a:rPr lang="en-US" sz="1800" dirty="0" smtClean="0">
                <a:latin typeface="Times" pitchFamily="18" charset="0"/>
              </a:rPr>
              <a:t>he </a:t>
            </a:r>
            <a:r>
              <a:rPr lang="en-US" sz="1800" dirty="0">
                <a:latin typeface="Times" pitchFamily="18" charset="0"/>
              </a:rPr>
              <a:t>accuracy and query state reduction ratio of Q1 are lower than those of </a:t>
            </a:r>
            <a:r>
              <a:rPr lang="en-US" sz="1800" dirty="0" smtClean="0">
                <a:latin typeface="Times" pitchFamily="18" charset="0"/>
              </a:rPr>
              <a:t>Q2, because </a:t>
            </a:r>
            <a:r>
              <a:rPr lang="en-US" sz="1800" dirty="0">
                <a:latin typeface="Times" pitchFamily="18" charset="0"/>
              </a:rPr>
              <a:t>Q1 </a:t>
            </a:r>
            <a:r>
              <a:rPr lang="en-US" sz="1800" dirty="0" smtClean="0">
                <a:latin typeface="Times" pitchFamily="18" charset="0"/>
              </a:rPr>
              <a:t>combines</a:t>
            </a:r>
            <a:r>
              <a:rPr lang="en-US" sz="1800" dirty="0" smtClean="0">
                <a:latin typeface="Times" pitchFamily="18" charset="0"/>
              </a:rPr>
              <a:t> location </a:t>
            </a:r>
            <a:r>
              <a:rPr lang="en-US" sz="1800" dirty="0">
                <a:latin typeface="Times" pitchFamily="18" charset="0"/>
              </a:rPr>
              <a:t>and </a:t>
            </a:r>
            <a:r>
              <a:rPr lang="en-US" sz="1800" dirty="0" smtClean="0">
                <a:latin typeface="Times" pitchFamily="18" charset="0"/>
              </a:rPr>
              <a:t>containment</a:t>
            </a:r>
            <a:r>
              <a:rPr lang="en-US" sz="1800" dirty="0" smtClean="0">
                <a:latin typeface="Times" pitchFamily="18" charset="0"/>
              </a:rPr>
              <a:t> while</a:t>
            </a:r>
            <a:r>
              <a:rPr lang="en-US" sz="1800" dirty="0" smtClean="0">
                <a:latin typeface="Times" pitchFamily="18" charset="0"/>
              </a:rPr>
              <a:t> </a:t>
            </a:r>
            <a:r>
              <a:rPr lang="en-US" sz="1800" dirty="0">
                <a:latin typeface="Times" pitchFamily="18" charset="0"/>
              </a:rPr>
              <a:t>Q2</a:t>
            </a:r>
            <a:r>
              <a:rPr lang="en-US" sz="1800" dirty="0" smtClean="0">
                <a:latin typeface="Times" pitchFamily="18" charset="0"/>
              </a:rPr>
              <a:t> uses </a:t>
            </a:r>
            <a:r>
              <a:rPr lang="en-US" sz="1800" dirty="0" smtClean="0">
                <a:latin typeface="Times" pitchFamily="18" charset="0"/>
              </a:rPr>
              <a:t>only</a:t>
            </a:r>
            <a:r>
              <a:rPr lang="en-US" sz="1800" dirty="0" smtClean="0">
                <a:latin typeface="Times" pitchFamily="18" charset="0"/>
              </a:rPr>
              <a:t> </a:t>
            </a:r>
            <a:r>
              <a:rPr lang="en-US" sz="1800" dirty="0">
                <a:latin typeface="Times" pitchFamily="18" charset="0"/>
              </a:rPr>
              <a:t>inferred </a:t>
            </a:r>
            <a:r>
              <a:rPr lang="en-US" sz="1800" dirty="0" smtClean="0">
                <a:latin typeface="Times" pitchFamily="18" charset="0"/>
              </a:rPr>
              <a:t>location.</a:t>
            </a:r>
            <a:endParaRPr lang="en-US" sz="1800" dirty="0" smtClean="0">
              <a:latin typeface="Times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7924800" cy="584776"/>
          </a:xfrm>
          <a:prstGeom prst="rect">
            <a:avLst/>
          </a:prstGeom>
          <a:ln w="12700">
            <a:solidFill>
              <a:srgbClr val="4E5DA7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" charset="0"/>
                <a:ea typeface="ＭＳ Ｐゴシック" charset="-128"/>
              </a:rPr>
              <a:t>Q1: reports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the frozen food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  that has been placed outside a cooling box for 3 hours.</a:t>
            </a:r>
            <a:endParaRPr lang="en-US" altLang="zh-CN" sz="1600" dirty="0" smtClean="0">
              <a:latin typeface="Times" charset="0"/>
              <a:ea typeface="ＭＳ Ｐゴシック" charset="-128"/>
            </a:endParaRPr>
          </a:p>
          <a:p>
            <a:r>
              <a:rPr lang="en-US" altLang="zh-CN" sz="1600" dirty="0" smtClean="0">
                <a:latin typeface="Times" charset="0"/>
                <a:ea typeface="ＭＳ Ｐゴシック" charset="-128"/>
              </a:rPr>
              <a:t>Q2</a:t>
            </a:r>
            <a:r>
              <a:rPr lang="en-US" altLang="zh-CN" sz="1600" dirty="0">
                <a:latin typeface="Times" charset="0"/>
                <a:ea typeface="ＭＳ Ｐゴシック" charset="-128"/>
              </a:rPr>
              <a:t>: </a:t>
            </a:r>
            <a:r>
              <a:rPr lang="en-US" altLang="zh-CN" sz="1600" dirty="0">
                <a:latin typeface="Times" charset="0"/>
                <a:ea typeface="ＭＳ Ｐゴシック" charset="-128"/>
                <a:cs typeface="ＭＳ Ｐゴシック" charset="-128"/>
              </a:rPr>
              <a:t>reports the frozen food that has been exposed to temperature over 10 degrees for 10 </a:t>
            </a:r>
            <a:r>
              <a:rPr lang="en-US" altLang="zh-CN" sz="1600" dirty="0" smtClean="0">
                <a:latin typeface="Times" charset="0"/>
                <a:ea typeface="ＭＳ Ｐゴシック" charset="-128"/>
                <a:cs typeface="ＭＳ Ｐゴシック" charset="-128"/>
              </a:rPr>
              <a:t>hours.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057400"/>
          <a:ext cx="7620000" cy="2595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9600"/>
                <a:gridCol w="2667000"/>
                <a:gridCol w="11430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RR=0.6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RR=0.7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RR=0.8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RR=0.9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Q1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F-measure(%)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89.2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95.1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</a:t>
                      </a:r>
                      <a:r>
                        <a:rPr lang="en-US" sz="1200" baseline="0" dirty="0" smtClean="0"/>
                        <a:t> w/o sharing (bytes)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65,500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66,000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67,037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67,000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 </a:t>
                      </a:r>
                      <a:r>
                        <a:rPr lang="en-US" sz="1200" dirty="0" err="1" smtClean="0"/>
                        <a:t>w</a:t>
                      </a:r>
                      <a:r>
                        <a:rPr lang="en-US" sz="1200" baseline="0" dirty="0" smtClean="0"/>
                        <a:t> sharing (bytes)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6,986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5,737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5,589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5,156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Q2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F-measure(%)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96.1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97.3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97.5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</a:t>
                      </a:r>
                      <a:r>
                        <a:rPr lang="en-US" sz="1200" baseline="0" dirty="0" smtClean="0"/>
                        <a:t> w/o sharing (bytes)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80,248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85,510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87,029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87,000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 </a:t>
                      </a:r>
                      <a:r>
                        <a:rPr lang="en-US" sz="1200" dirty="0" err="1" smtClean="0"/>
                        <a:t>w</a:t>
                      </a:r>
                      <a:r>
                        <a:rPr lang="en-US" sz="1200" baseline="0" dirty="0" smtClean="0"/>
                        <a:t> sharing (bytes)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7,296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6,108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5,341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5,273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123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>
                <a:ea typeface="宋体" charset="-122"/>
              </a:rPr>
              <a:t>Summary: </a:t>
            </a:r>
          </a:p>
          <a:p>
            <a:pPr lvl="1"/>
            <a:r>
              <a:rPr lang="en-US" altLang="zh-CN" sz="1800" dirty="0" smtClean="0">
                <a:ea typeface="宋体" charset="-122"/>
              </a:rPr>
              <a:t>Novel </a:t>
            </a:r>
            <a:r>
              <a:rPr lang="en-US" altLang="zh-CN" sz="1800" dirty="0" smtClean="0">
                <a:ea typeface="宋体" charset="-122"/>
              </a:rPr>
              <a:t>inference techniques that provide accurate estimates of object locations and containment relationships in noisy, dynamic </a:t>
            </a:r>
            <a:r>
              <a:rPr lang="en-US" altLang="zh-CN" sz="1800" dirty="0" smtClean="0">
                <a:ea typeface="宋体" charset="-122"/>
              </a:rPr>
              <a:t>environments.</a:t>
            </a:r>
          </a:p>
          <a:p>
            <a:pPr lvl="1"/>
            <a:r>
              <a:rPr lang="en-US" altLang="zh-CN" sz="1800" dirty="0" smtClean="0">
                <a:ea typeface="宋体" charset="-122"/>
              </a:rPr>
              <a:t>Distributed inference and query processing techniques that minimize the computation state </a:t>
            </a:r>
            <a:r>
              <a:rPr lang="en-US" altLang="zh-CN" sz="1800" dirty="0" smtClean="0">
                <a:ea typeface="宋体" charset="-122"/>
              </a:rPr>
              <a:t>transferred.</a:t>
            </a:r>
          </a:p>
          <a:p>
            <a:pPr lvl="1"/>
            <a:r>
              <a:rPr lang="en-US" altLang="zh-CN" sz="1800" dirty="0" smtClean="0">
                <a:latin typeface="Times" charset="0"/>
                <a:cs typeface="ＭＳ Ｐゴシック" charset="-128"/>
              </a:rPr>
              <a:t>Our experimental results demonstrated the accuracy, efficiency, and scalability of our </a:t>
            </a:r>
            <a:r>
              <a:rPr lang="en-US" altLang="zh-CN" sz="1800" dirty="0" smtClean="0">
                <a:latin typeface="Times" charset="0"/>
                <a:cs typeface="ＭＳ Ｐゴシック" charset="-128"/>
              </a:rPr>
              <a:t>techniques, and superiority over existing methods.</a:t>
            </a:r>
            <a:endParaRPr lang="en-US" altLang="zh-CN" sz="1800" dirty="0" smtClean="0">
              <a:ea typeface="宋体" charset="-122"/>
            </a:endParaRPr>
          </a:p>
          <a:p>
            <a:endParaRPr lang="en-US" altLang="zh-CN" sz="2000" dirty="0" smtClean="0">
              <a:ea typeface="宋体" charset="-122"/>
            </a:endParaRPr>
          </a:p>
          <a:p>
            <a:r>
              <a:rPr lang="en-US" sz="2000" dirty="0" smtClean="0"/>
              <a:t>Future work:</a:t>
            </a:r>
          </a:p>
          <a:p>
            <a:pPr lvl="1"/>
            <a:r>
              <a:rPr lang="en-US" altLang="zh-CN" sz="1800" dirty="0" smtClean="0">
                <a:ea typeface="宋体" charset="-122"/>
              </a:rPr>
              <a:t>Exploit local tag memory for distributed inference, such as</a:t>
            </a:r>
            <a:r>
              <a:rPr lang="en-US" altLang="zh-CN" sz="1800" dirty="0" smtClean="0">
                <a:ea typeface="宋体" charset="-122"/>
              </a:rPr>
              <a:t>  </a:t>
            </a:r>
            <a:r>
              <a:rPr lang="en-US" altLang="zh-CN" sz="1800" dirty="0" smtClean="0">
                <a:ea typeface="宋体" charset="-122"/>
              </a:rPr>
              <a:t>utilizing aggregate tag </a:t>
            </a:r>
            <a:r>
              <a:rPr lang="en-US" altLang="zh-CN" sz="1800" dirty="0" smtClean="0">
                <a:ea typeface="宋体" charset="-122"/>
              </a:rPr>
              <a:t>memory and </a:t>
            </a:r>
            <a:r>
              <a:rPr lang="en-US" altLang="zh-CN" sz="1800" dirty="0" smtClean="0">
                <a:ea typeface="宋体" charset="-122"/>
              </a:rPr>
              <a:t>fault </a:t>
            </a:r>
            <a:r>
              <a:rPr lang="en-US" altLang="zh-CN" sz="1800" dirty="0" smtClean="0">
                <a:ea typeface="宋体" charset="-122"/>
              </a:rPr>
              <a:t>tolerance.</a:t>
            </a:r>
            <a:endParaRPr lang="en-US" sz="1800" dirty="0" smtClean="0"/>
          </a:p>
          <a:p>
            <a:pPr lvl="1"/>
            <a:r>
              <a:rPr lang="en-US" sz="1800" dirty="0" smtClean="0"/>
              <a:t>Extend work to probabilistic query processing.</a:t>
            </a:r>
          </a:p>
          <a:p>
            <a:pPr lvl="1"/>
            <a:r>
              <a:rPr lang="en-US" sz="1800" dirty="0" smtClean="0"/>
              <a:t>Explore smoothing over object (entity) relations in other data cleaning problems.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1981200" y="2895600"/>
            <a:ext cx="491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/>
                <a:cs typeface="Book Antiqua"/>
              </a:rPr>
              <a:t>Thank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/>
                <a:cs typeface="Book Antiqua"/>
              </a:rPr>
              <a:t> You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/>
                <a:cs typeface="Book Antiqua"/>
              </a:rPr>
              <a:t>!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52" name="AutoShape 40"/>
          <p:cNvSpPr>
            <a:spLocks noChangeArrowheads="1"/>
          </p:cNvSpPr>
          <p:nvPr/>
        </p:nvSpPr>
        <p:spPr bwMode="auto">
          <a:xfrm>
            <a:off x="1981200" y="3276600"/>
            <a:ext cx="2133600" cy="838200"/>
          </a:xfrm>
          <a:prstGeom prst="wedgeRectCallout">
            <a:avLst>
              <a:gd name="adj1" fmla="val -50523"/>
              <a:gd name="adj2" fmla="val 78787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" tIns="0" rIns="0" bIns="0"/>
          <a:lstStyle/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Tag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01.001298.6EF.0A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Time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2008-01-12, 14:30:00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Manufacturer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X Ltd.</a:t>
            </a:r>
            <a:endParaRPr kumimoji="1" lang="en-US" altLang="zh-CN" sz="1200" dirty="0" smtClean="0">
              <a:latin typeface="Times New Roman" charset="0"/>
              <a:ea typeface="宋体" charset="-122"/>
            </a:endParaRP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 smtClean="0">
                <a:latin typeface="Times New Roman" charset="0"/>
                <a:ea typeface="宋体" charset="-122"/>
              </a:rPr>
              <a:t>Expiration date</a:t>
            </a:r>
            <a:r>
              <a:rPr kumimoji="1" lang="en-US" altLang="zh-CN" sz="1200" dirty="0" smtClean="0">
                <a:latin typeface="Times New Roman" charset="0"/>
                <a:ea typeface="宋体" charset="-122"/>
              </a:rPr>
              <a:t>: </a:t>
            </a:r>
            <a:r>
              <a:rPr kumimoji="1" lang="en-US" altLang="zh-CN" sz="1200" dirty="0" smtClean="0">
                <a:latin typeface="Times New Roman" charset="0"/>
                <a:ea typeface="宋体" charset="-122"/>
              </a:rPr>
              <a:t>Oct 2011</a:t>
            </a:r>
            <a:endParaRPr kumimoji="1" lang="en-US" altLang="zh-CN" sz="1200" dirty="0">
              <a:latin typeface="Times New Roman" charset="0"/>
              <a:ea typeface="宋体" charset="-122"/>
            </a:endParaRPr>
          </a:p>
        </p:txBody>
      </p:sp>
      <p:grpSp>
        <p:nvGrpSpPr>
          <p:cNvPr id="550914" name="Group 2"/>
          <p:cNvGrpSpPr>
            <a:grpSpLocks/>
          </p:cNvGrpSpPr>
          <p:nvPr/>
        </p:nvGrpSpPr>
        <p:grpSpPr bwMode="auto">
          <a:xfrm>
            <a:off x="3028950" y="1714500"/>
            <a:ext cx="3352800" cy="1219200"/>
            <a:chOff x="1908" y="864"/>
            <a:chExt cx="2112" cy="768"/>
          </a:xfrm>
        </p:grpSpPr>
        <p:sp>
          <p:nvSpPr>
            <p:cNvPr id="550915" name="server"/>
            <p:cNvSpPr>
              <a:spLocks noEditPoints="1" noChangeArrowheads="1"/>
            </p:cNvSpPr>
            <p:nvPr/>
          </p:nvSpPr>
          <p:spPr bwMode="auto">
            <a:xfrm>
              <a:off x="2304" y="960"/>
              <a:ext cx="330" cy="28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16" name="server"/>
            <p:cNvSpPr>
              <a:spLocks noEditPoints="1" noChangeArrowheads="1"/>
            </p:cNvSpPr>
            <p:nvPr/>
          </p:nvSpPr>
          <p:spPr bwMode="auto">
            <a:xfrm>
              <a:off x="3264" y="960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17" name="server"/>
            <p:cNvSpPr>
              <a:spLocks noEditPoints="1" noChangeArrowheads="1"/>
            </p:cNvSpPr>
            <p:nvPr/>
          </p:nvSpPr>
          <p:spPr bwMode="auto">
            <a:xfrm>
              <a:off x="2838" y="1296"/>
              <a:ext cx="330" cy="28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18" name="Oval 6"/>
            <p:cNvSpPr>
              <a:spLocks noChangeArrowheads="1"/>
            </p:cNvSpPr>
            <p:nvPr/>
          </p:nvSpPr>
          <p:spPr bwMode="auto">
            <a:xfrm>
              <a:off x="1908" y="864"/>
              <a:ext cx="2112" cy="768"/>
            </a:xfrm>
            <a:prstGeom prst="ellipse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</p:grpSp>
      <p:sp>
        <p:nvSpPr>
          <p:cNvPr id="5509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RFID Deployment on a Global Scale</a:t>
            </a:r>
          </a:p>
        </p:txBody>
      </p:sp>
      <p:pic>
        <p:nvPicPr>
          <p:cNvPr id="550920" name="Picture 8" descr="MCj030855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815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0921" name="Picture 9" descr="MCj027999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2362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0922" name="Picture 10" descr="j02054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1514475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50923" name="Group 11"/>
          <p:cNvGrpSpPr>
            <a:grpSpLocks/>
          </p:cNvGrpSpPr>
          <p:nvPr/>
        </p:nvGrpSpPr>
        <p:grpSpPr bwMode="auto">
          <a:xfrm>
            <a:off x="2209800" y="4038600"/>
            <a:ext cx="4419600" cy="2057400"/>
            <a:chOff x="2145" y="4200"/>
            <a:chExt cx="4581" cy="2866"/>
          </a:xfrm>
        </p:grpSpPr>
        <p:sp>
          <p:nvSpPr>
            <p:cNvPr id="550924" name="Freeform 12"/>
            <p:cNvSpPr>
              <a:spLocks/>
            </p:cNvSpPr>
            <p:nvPr/>
          </p:nvSpPr>
          <p:spPr bwMode="auto">
            <a:xfrm>
              <a:off x="4125" y="6346"/>
              <a:ext cx="1760" cy="720"/>
            </a:xfrm>
            <a:custGeom>
              <a:avLst/>
              <a:gdLst>
                <a:gd name="T0" fmla="*/ 0 w 1395"/>
                <a:gd name="T1" fmla="*/ 360 h 550"/>
                <a:gd name="T2" fmla="*/ 120 w 1395"/>
                <a:gd name="T3" fmla="*/ 435 h 550"/>
                <a:gd name="T4" fmla="*/ 300 w 1395"/>
                <a:gd name="T5" fmla="*/ 480 h 550"/>
                <a:gd name="T6" fmla="*/ 510 w 1395"/>
                <a:gd name="T7" fmla="*/ 510 h 550"/>
                <a:gd name="T8" fmla="*/ 930 w 1395"/>
                <a:gd name="T9" fmla="*/ 480 h 550"/>
                <a:gd name="T10" fmla="*/ 1020 w 1395"/>
                <a:gd name="T11" fmla="*/ 420 h 550"/>
                <a:gd name="T12" fmla="*/ 1155 w 1395"/>
                <a:gd name="T13" fmla="*/ 315 h 550"/>
                <a:gd name="T14" fmla="*/ 1275 w 1395"/>
                <a:gd name="T15" fmla="*/ 180 h 550"/>
                <a:gd name="T16" fmla="*/ 1380 w 1395"/>
                <a:gd name="T17" fmla="*/ 45 h 550"/>
                <a:gd name="T18" fmla="*/ 1395 w 1395"/>
                <a:gd name="T1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5" h="550">
                  <a:moveTo>
                    <a:pt x="0" y="360"/>
                  </a:moveTo>
                  <a:cubicBezTo>
                    <a:pt x="232" y="437"/>
                    <a:pt x="1" y="340"/>
                    <a:pt x="120" y="435"/>
                  </a:cubicBezTo>
                  <a:cubicBezTo>
                    <a:pt x="158" y="466"/>
                    <a:pt x="253" y="472"/>
                    <a:pt x="300" y="480"/>
                  </a:cubicBezTo>
                  <a:cubicBezTo>
                    <a:pt x="370" y="492"/>
                    <a:pt x="510" y="510"/>
                    <a:pt x="510" y="510"/>
                  </a:cubicBezTo>
                  <a:cubicBezTo>
                    <a:pt x="650" y="504"/>
                    <a:pt x="808" y="550"/>
                    <a:pt x="930" y="480"/>
                  </a:cubicBezTo>
                  <a:cubicBezTo>
                    <a:pt x="1087" y="390"/>
                    <a:pt x="880" y="467"/>
                    <a:pt x="1020" y="420"/>
                  </a:cubicBezTo>
                  <a:cubicBezTo>
                    <a:pt x="1090" y="350"/>
                    <a:pt x="1047" y="387"/>
                    <a:pt x="1155" y="315"/>
                  </a:cubicBezTo>
                  <a:cubicBezTo>
                    <a:pt x="1264" y="242"/>
                    <a:pt x="1219" y="248"/>
                    <a:pt x="1275" y="180"/>
                  </a:cubicBezTo>
                  <a:cubicBezTo>
                    <a:pt x="1392" y="39"/>
                    <a:pt x="1228" y="272"/>
                    <a:pt x="1380" y="45"/>
                  </a:cubicBezTo>
                  <a:cubicBezTo>
                    <a:pt x="1389" y="32"/>
                    <a:pt x="1395" y="0"/>
                    <a:pt x="1395" y="0"/>
                  </a:cubicBezTo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25" name="Freeform 13"/>
            <p:cNvSpPr>
              <a:spLocks/>
            </p:cNvSpPr>
            <p:nvPr/>
          </p:nvSpPr>
          <p:spPr bwMode="auto">
            <a:xfrm>
              <a:off x="5718" y="5352"/>
              <a:ext cx="1008" cy="1129"/>
            </a:xfrm>
            <a:custGeom>
              <a:avLst/>
              <a:gdLst>
                <a:gd name="T0" fmla="*/ 0 w 1155"/>
                <a:gd name="T1" fmla="*/ 744 h 744"/>
                <a:gd name="T2" fmla="*/ 480 w 1155"/>
                <a:gd name="T3" fmla="*/ 729 h 744"/>
                <a:gd name="T4" fmla="*/ 675 w 1155"/>
                <a:gd name="T5" fmla="*/ 669 h 744"/>
                <a:gd name="T6" fmla="*/ 810 w 1155"/>
                <a:gd name="T7" fmla="*/ 609 h 744"/>
                <a:gd name="T8" fmla="*/ 945 w 1155"/>
                <a:gd name="T9" fmla="*/ 519 h 744"/>
                <a:gd name="T10" fmla="*/ 1035 w 1155"/>
                <a:gd name="T11" fmla="*/ 459 h 744"/>
                <a:gd name="T12" fmla="*/ 1080 w 1155"/>
                <a:gd name="T13" fmla="*/ 429 h 744"/>
                <a:gd name="T14" fmla="*/ 1155 w 1155"/>
                <a:gd name="T15" fmla="*/ 294 h 744"/>
                <a:gd name="T16" fmla="*/ 375 w 1155"/>
                <a:gd name="T17" fmla="*/ 2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44">
                  <a:moveTo>
                    <a:pt x="0" y="744"/>
                  </a:moveTo>
                  <a:cubicBezTo>
                    <a:pt x="160" y="739"/>
                    <a:pt x="320" y="742"/>
                    <a:pt x="480" y="729"/>
                  </a:cubicBezTo>
                  <a:cubicBezTo>
                    <a:pt x="534" y="725"/>
                    <a:pt x="617" y="683"/>
                    <a:pt x="675" y="669"/>
                  </a:cubicBezTo>
                  <a:cubicBezTo>
                    <a:pt x="746" y="621"/>
                    <a:pt x="703" y="645"/>
                    <a:pt x="810" y="609"/>
                  </a:cubicBezTo>
                  <a:cubicBezTo>
                    <a:pt x="810" y="609"/>
                    <a:pt x="922" y="534"/>
                    <a:pt x="945" y="519"/>
                  </a:cubicBezTo>
                  <a:cubicBezTo>
                    <a:pt x="975" y="499"/>
                    <a:pt x="1005" y="479"/>
                    <a:pt x="1035" y="459"/>
                  </a:cubicBezTo>
                  <a:cubicBezTo>
                    <a:pt x="1050" y="449"/>
                    <a:pt x="1080" y="429"/>
                    <a:pt x="1080" y="429"/>
                  </a:cubicBezTo>
                  <a:cubicBezTo>
                    <a:pt x="1149" y="326"/>
                    <a:pt x="1129" y="373"/>
                    <a:pt x="1155" y="294"/>
                  </a:cubicBezTo>
                  <a:cubicBezTo>
                    <a:pt x="1082" y="0"/>
                    <a:pt x="595" y="24"/>
                    <a:pt x="375" y="24"/>
                  </a:cubicBezTo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26" name="Freeform 14"/>
            <p:cNvSpPr>
              <a:spLocks/>
            </p:cNvSpPr>
            <p:nvPr/>
          </p:nvSpPr>
          <p:spPr bwMode="auto">
            <a:xfrm>
              <a:off x="5370" y="4531"/>
              <a:ext cx="1008" cy="866"/>
            </a:xfrm>
            <a:custGeom>
              <a:avLst/>
              <a:gdLst>
                <a:gd name="T0" fmla="*/ 1470 w 1470"/>
                <a:gd name="T1" fmla="*/ 570 h 570"/>
                <a:gd name="T2" fmla="*/ 1425 w 1470"/>
                <a:gd name="T3" fmla="*/ 405 h 570"/>
                <a:gd name="T4" fmla="*/ 1320 w 1470"/>
                <a:gd name="T5" fmla="*/ 330 h 570"/>
                <a:gd name="T6" fmla="*/ 1290 w 1470"/>
                <a:gd name="T7" fmla="*/ 285 h 570"/>
                <a:gd name="T8" fmla="*/ 1245 w 1470"/>
                <a:gd name="T9" fmla="*/ 255 h 570"/>
                <a:gd name="T10" fmla="*/ 1065 w 1470"/>
                <a:gd name="T11" fmla="*/ 105 h 570"/>
                <a:gd name="T12" fmla="*/ 630 w 1470"/>
                <a:gd name="T13" fmla="*/ 0 h 570"/>
                <a:gd name="T14" fmla="*/ 90 w 1470"/>
                <a:gd name="T15" fmla="*/ 15 h 570"/>
                <a:gd name="T16" fmla="*/ 45 w 1470"/>
                <a:gd name="T17" fmla="*/ 30 h 570"/>
                <a:gd name="T18" fmla="*/ 0 w 1470"/>
                <a:gd name="T19" fmla="*/ 9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0" h="570">
                  <a:moveTo>
                    <a:pt x="1470" y="570"/>
                  </a:moveTo>
                  <a:cubicBezTo>
                    <a:pt x="1456" y="515"/>
                    <a:pt x="1461" y="450"/>
                    <a:pt x="1425" y="405"/>
                  </a:cubicBezTo>
                  <a:cubicBezTo>
                    <a:pt x="1398" y="371"/>
                    <a:pt x="1350" y="360"/>
                    <a:pt x="1320" y="330"/>
                  </a:cubicBezTo>
                  <a:cubicBezTo>
                    <a:pt x="1307" y="317"/>
                    <a:pt x="1303" y="298"/>
                    <a:pt x="1290" y="285"/>
                  </a:cubicBezTo>
                  <a:cubicBezTo>
                    <a:pt x="1277" y="272"/>
                    <a:pt x="1258" y="267"/>
                    <a:pt x="1245" y="255"/>
                  </a:cubicBezTo>
                  <a:cubicBezTo>
                    <a:pt x="1195" y="210"/>
                    <a:pt x="1135" y="128"/>
                    <a:pt x="1065" y="105"/>
                  </a:cubicBezTo>
                  <a:cubicBezTo>
                    <a:pt x="924" y="58"/>
                    <a:pt x="777" y="21"/>
                    <a:pt x="630" y="0"/>
                  </a:cubicBezTo>
                  <a:cubicBezTo>
                    <a:pt x="450" y="5"/>
                    <a:pt x="270" y="6"/>
                    <a:pt x="90" y="15"/>
                  </a:cubicBezTo>
                  <a:cubicBezTo>
                    <a:pt x="74" y="16"/>
                    <a:pt x="57" y="20"/>
                    <a:pt x="45" y="30"/>
                  </a:cubicBezTo>
                  <a:cubicBezTo>
                    <a:pt x="25" y="46"/>
                    <a:pt x="18" y="72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27" name="Freeform 15"/>
            <p:cNvSpPr>
              <a:spLocks/>
            </p:cNvSpPr>
            <p:nvPr/>
          </p:nvSpPr>
          <p:spPr bwMode="auto">
            <a:xfrm>
              <a:off x="2316" y="4653"/>
              <a:ext cx="1454" cy="819"/>
            </a:xfrm>
            <a:custGeom>
              <a:avLst/>
              <a:gdLst>
                <a:gd name="T0" fmla="*/ 1305 w 1305"/>
                <a:gd name="T1" fmla="*/ 90 h 540"/>
                <a:gd name="T2" fmla="*/ 1140 w 1305"/>
                <a:gd name="T3" fmla="*/ 45 h 540"/>
                <a:gd name="T4" fmla="*/ 855 w 1305"/>
                <a:gd name="T5" fmla="*/ 0 h 540"/>
                <a:gd name="T6" fmla="*/ 300 w 1305"/>
                <a:gd name="T7" fmla="*/ 60 h 540"/>
                <a:gd name="T8" fmla="*/ 165 w 1305"/>
                <a:gd name="T9" fmla="*/ 150 h 540"/>
                <a:gd name="T10" fmla="*/ 120 w 1305"/>
                <a:gd name="T11" fmla="*/ 165 h 540"/>
                <a:gd name="T12" fmla="*/ 75 w 1305"/>
                <a:gd name="T13" fmla="*/ 195 h 540"/>
                <a:gd name="T14" fmla="*/ 0 w 1305"/>
                <a:gd name="T15" fmla="*/ 330 h 540"/>
                <a:gd name="T16" fmla="*/ 15 w 1305"/>
                <a:gd name="T1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5" h="540">
                  <a:moveTo>
                    <a:pt x="1305" y="90"/>
                  </a:moveTo>
                  <a:cubicBezTo>
                    <a:pt x="1250" y="76"/>
                    <a:pt x="1196" y="57"/>
                    <a:pt x="1140" y="45"/>
                  </a:cubicBezTo>
                  <a:cubicBezTo>
                    <a:pt x="1046" y="24"/>
                    <a:pt x="949" y="19"/>
                    <a:pt x="855" y="0"/>
                  </a:cubicBezTo>
                  <a:cubicBezTo>
                    <a:pt x="532" y="12"/>
                    <a:pt x="526" y="4"/>
                    <a:pt x="300" y="60"/>
                  </a:cubicBezTo>
                  <a:cubicBezTo>
                    <a:pt x="255" y="90"/>
                    <a:pt x="210" y="120"/>
                    <a:pt x="165" y="150"/>
                  </a:cubicBezTo>
                  <a:cubicBezTo>
                    <a:pt x="152" y="159"/>
                    <a:pt x="134" y="158"/>
                    <a:pt x="120" y="165"/>
                  </a:cubicBezTo>
                  <a:cubicBezTo>
                    <a:pt x="104" y="173"/>
                    <a:pt x="90" y="185"/>
                    <a:pt x="75" y="195"/>
                  </a:cubicBezTo>
                  <a:cubicBezTo>
                    <a:pt x="6" y="298"/>
                    <a:pt x="26" y="251"/>
                    <a:pt x="0" y="330"/>
                  </a:cubicBezTo>
                  <a:cubicBezTo>
                    <a:pt x="15" y="530"/>
                    <a:pt x="15" y="460"/>
                    <a:pt x="15" y="540"/>
                  </a:cubicBezTo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28" name="Freeform 16"/>
            <p:cNvSpPr>
              <a:spLocks/>
            </p:cNvSpPr>
            <p:nvPr/>
          </p:nvSpPr>
          <p:spPr bwMode="auto">
            <a:xfrm>
              <a:off x="2145" y="5408"/>
              <a:ext cx="2327" cy="1453"/>
            </a:xfrm>
            <a:custGeom>
              <a:avLst/>
              <a:gdLst>
                <a:gd name="T0" fmla="*/ 484 w 2089"/>
                <a:gd name="T1" fmla="*/ 42 h 957"/>
                <a:gd name="T2" fmla="*/ 64 w 2089"/>
                <a:gd name="T3" fmla="*/ 87 h 957"/>
                <a:gd name="T4" fmla="*/ 4 w 2089"/>
                <a:gd name="T5" fmla="*/ 177 h 957"/>
                <a:gd name="T6" fmla="*/ 94 w 2089"/>
                <a:gd name="T7" fmla="*/ 447 h 957"/>
                <a:gd name="T8" fmla="*/ 154 w 2089"/>
                <a:gd name="T9" fmla="*/ 537 h 957"/>
                <a:gd name="T10" fmla="*/ 244 w 2089"/>
                <a:gd name="T11" fmla="*/ 627 h 957"/>
                <a:gd name="T12" fmla="*/ 289 w 2089"/>
                <a:gd name="T13" fmla="*/ 672 h 957"/>
                <a:gd name="T14" fmla="*/ 514 w 2089"/>
                <a:gd name="T15" fmla="*/ 777 h 957"/>
                <a:gd name="T16" fmla="*/ 604 w 2089"/>
                <a:gd name="T17" fmla="*/ 807 h 957"/>
                <a:gd name="T18" fmla="*/ 1084 w 2089"/>
                <a:gd name="T19" fmla="*/ 957 h 957"/>
                <a:gd name="T20" fmla="*/ 1759 w 2089"/>
                <a:gd name="T21" fmla="*/ 912 h 957"/>
                <a:gd name="T22" fmla="*/ 1924 w 2089"/>
                <a:gd name="T23" fmla="*/ 882 h 957"/>
                <a:gd name="T24" fmla="*/ 2089 w 2089"/>
                <a:gd name="T25" fmla="*/ 732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9" h="957">
                  <a:moveTo>
                    <a:pt x="484" y="42"/>
                  </a:moveTo>
                  <a:cubicBezTo>
                    <a:pt x="358" y="0"/>
                    <a:pt x="190" y="45"/>
                    <a:pt x="64" y="87"/>
                  </a:cubicBezTo>
                  <a:cubicBezTo>
                    <a:pt x="44" y="117"/>
                    <a:pt x="0" y="141"/>
                    <a:pt x="4" y="177"/>
                  </a:cubicBezTo>
                  <a:cubicBezTo>
                    <a:pt x="22" y="337"/>
                    <a:pt x="9" y="320"/>
                    <a:pt x="94" y="447"/>
                  </a:cubicBezTo>
                  <a:cubicBezTo>
                    <a:pt x="114" y="477"/>
                    <a:pt x="129" y="512"/>
                    <a:pt x="154" y="537"/>
                  </a:cubicBezTo>
                  <a:cubicBezTo>
                    <a:pt x="184" y="567"/>
                    <a:pt x="214" y="597"/>
                    <a:pt x="244" y="627"/>
                  </a:cubicBezTo>
                  <a:cubicBezTo>
                    <a:pt x="259" y="642"/>
                    <a:pt x="269" y="665"/>
                    <a:pt x="289" y="672"/>
                  </a:cubicBezTo>
                  <a:cubicBezTo>
                    <a:pt x="392" y="706"/>
                    <a:pt x="424" y="717"/>
                    <a:pt x="514" y="777"/>
                  </a:cubicBezTo>
                  <a:cubicBezTo>
                    <a:pt x="540" y="795"/>
                    <a:pt x="578" y="789"/>
                    <a:pt x="604" y="807"/>
                  </a:cubicBezTo>
                  <a:cubicBezTo>
                    <a:pt x="720" y="884"/>
                    <a:pt x="943" y="939"/>
                    <a:pt x="1084" y="957"/>
                  </a:cubicBezTo>
                  <a:cubicBezTo>
                    <a:pt x="1312" y="941"/>
                    <a:pt x="1529" y="922"/>
                    <a:pt x="1759" y="912"/>
                  </a:cubicBezTo>
                  <a:cubicBezTo>
                    <a:pt x="1800" y="907"/>
                    <a:pt x="1878" y="905"/>
                    <a:pt x="1924" y="882"/>
                  </a:cubicBezTo>
                  <a:cubicBezTo>
                    <a:pt x="1991" y="848"/>
                    <a:pt x="2037" y="784"/>
                    <a:pt x="2089" y="732"/>
                  </a:cubicBezTo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929" name="Freeform 17"/>
            <p:cNvSpPr>
              <a:spLocks/>
            </p:cNvSpPr>
            <p:nvPr/>
          </p:nvSpPr>
          <p:spPr bwMode="auto">
            <a:xfrm>
              <a:off x="3353" y="4200"/>
              <a:ext cx="2069" cy="440"/>
            </a:xfrm>
            <a:custGeom>
              <a:avLst/>
              <a:gdLst>
                <a:gd name="T0" fmla="*/ 0 w 1875"/>
                <a:gd name="T1" fmla="*/ 419 h 419"/>
                <a:gd name="T2" fmla="*/ 195 w 1875"/>
                <a:gd name="T3" fmla="*/ 224 h 419"/>
                <a:gd name="T4" fmla="*/ 945 w 1875"/>
                <a:gd name="T5" fmla="*/ 29 h 419"/>
                <a:gd name="T6" fmla="*/ 1455 w 1875"/>
                <a:gd name="T7" fmla="*/ 74 h 419"/>
                <a:gd name="T8" fmla="*/ 1590 w 1875"/>
                <a:gd name="T9" fmla="*/ 119 h 419"/>
                <a:gd name="T10" fmla="*/ 1680 w 1875"/>
                <a:gd name="T11" fmla="*/ 149 h 419"/>
                <a:gd name="T12" fmla="*/ 1815 w 1875"/>
                <a:gd name="T13" fmla="*/ 239 h 419"/>
                <a:gd name="T14" fmla="*/ 1845 w 1875"/>
                <a:gd name="T15" fmla="*/ 284 h 419"/>
                <a:gd name="T16" fmla="*/ 1860 w 1875"/>
                <a:gd name="T17" fmla="*/ 329 h 419"/>
                <a:gd name="T18" fmla="*/ 1875 w 1875"/>
                <a:gd name="T19" fmla="*/ 3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5" h="419">
                  <a:moveTo>
                    <a:pt x="0" y="419"/>
                  </a:moveTo>
                  <a:cubicBezTo>
                    <a:pt x="32" y="323"/>
                    <a:pt x="115" y="277"/>
                    <a:pt x="195" y="224"/>
                  </a:cubicBezTo>
                  <a:cubicBezTo>
                    <a:pt x="421" y="73"/>
                    <a:pt x="682" y="62"/>
                    <a:pt x="945" y="29"/>
                  </a:cubicBezTo>
                  <a:cubicBezTo>
                    <a:pt x="1397" y="45"/>
                    <a:pt x="1232" y="0"/>
                    <a:pt x="1455" y="74"/>
                  </a:cubicBezTo>
                  <a:cubicBezTo>
                    <a:pt x="1500" y="89"/>
                    <a:pt x="1545" y="104"/>
                    <a:pt x="1590" y="119"/>
                  </a:cubicBezTo>
                  <a:cubicBezTo>
                    <a:pt x="1620" y="129"/>
                    <a:pt x="1680" y="149"/>
                    <a:pt x="1680" y="149"/>
                  </a:cubicBezTo>
                  <a:cubicBezTo>
                    <a:pt x="1734" y="203"/>
                    <a:pt x="1754" y="198"/>
                    <a:pt x="1815" y="239"/>
                  </a:cubicBezTo>
                  <a:cubicBezTo>
                    <a:pt x="1825" y="254"/>
                    <a:pt x="1837" y="268"/>
                    <a:pt x="1845" y="284"/>
                  </a:cubicBezTo>
                  <a:cubicBezTo>
                    <a:pt x="1852" y="298"/>
                    <a:pt x="1851" y="316"/>
                    <a:pt x="1860" y="329"/>
                  </a:cubicBezTo>
                  <a:cubicBezTo>
                    <a:pt x="1863" y="333"/>
                    <a:pt x="1870" y="329"/>
                    <a:pt x="1875" y="329"/>
                  </a:cubicBezTo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0930" name="Rectangle 18"/>
          <p:cNvSpPr>
            <a:spLocks noChangeArrowheads="1"/>
          </p:cNvSpPr>
          <p:nvPr/>
        </p:nvSpPr>
        <p:spPr bwMode="auto">
          <a:xfrm>
            <a:off x="2667000" y="50292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31" name="Rectangle 19"/>
          <p:cNvSpPr>
            <a:spLocks noChangeArrowheads="1"/>
          </p:cNvSpPr>
          <p:nvPr/>
        </p:nvSpPr>
        <p:spPr bwMode="auto">
          <a:xfrm>
            <a:off x="3200400" y="45720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32" name="Rectangle 20"/>
          <p:cNvSpPr>
            <a:spLocks noChangeArrowheads="1"/>
          </p:cNvSpPr>
          <p:nvPr/>
        </p:nvSpPr>
        <p:spPr bwMode="auto">
          <a:xfrm>
            <a:off x="4724400" y="44958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33" name="Rectangle 21"/>
          <p:cNvSpPr>
            <a:spLocks noChangeArrowheads="1"/>
          </p:cNvSpPr>
          <p:nvPr/>
        </p:nvSpPr>
        <p:spPr bwMode="auto">
          <a:xfrm>
            <a:off x="3200400" y="54102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34" name="Rectangle 22"/>
          <p:cNvSpPr>
            <a:spLocks noChangeArrowheads="1"/>
          </p:cNvSpPr>
          <p:nvPr/>
        </p:nvSpPr>
        <p:spPr bwMode="auto">
          <a:xfrm>
            <a:off x="4800600" y="49530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35" name="Rectangle 23"/>
          <p:cNvSpPr>
            <a:spLocks noChangeArrowheads="1"/>
          </p:cNvSpPr>
          <p:nvPr/>
        </p:nvSpPr>
        <p:spPr bwMode="auto">
          <a:xfrm>
            <a:off x="4648200" y="57150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36" name="Rectangle 24"/>
          <p:cNvSpPr>
            <a:spLocks noChangeArrowheads="1"/>
          </p:cNvSpPr>
          <p:nvPr/>
        </p:nvSpPr>
        <p:spPr bwMode="auto">
          <a:xfrm>
            <a:off x="5257800" y="53340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37" name="Rectangle 25"/>
          <p:cNvSpPr>
            <a:spLocks noChangeArrowheads="1"/>
          </p:cNvSpPr>
          <p:nvPr/>
        </p:nvSpPr>
        <p:spPr bwMode="auto">
          <a:xfrm>
            <a:off x="5562600" y="48006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50938" name="Picture 26" descr="MCj031094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648200"/>
            <a:ext cx="762000" cy="4476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0939" name="Picture 27" descr="MCj031094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419600"/>
            <a:ext cx="762000" cy="447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0940" name="Line 28"/>
          <p:cNvSpPr>
            <a:spLocks noChangeShapeType="1"/>
          </p:cNvSpPr>
          <p:nvPr/>
        </p:nvSpPr>
        <p:spPr bwMode="auto">
          <a:xfrm flipV="1">
            <a:off x="2895600" y="4800600"/>
            <a:ext cx="5334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41" name="Line 29"/>
          <p:cNvSpPr>
            <a:spLocks noChangeShapeType="1"/>
          </p:cNvSpPr>
          <p:nvPr/>
        </p:nvSpPr>
        <p:spPr bwMode="auto">
          <a:xfrm>
            <a:off x="2971800" y="5257800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42" name="Line 30"/>
          <p:cNvSpPr>
            <a:spLocks noChangeShapeType="1"/>
          </p:cNvSpPr>
          <p:nvPr/>
        </p:nvSpPr>
        <p:spPr bwMode="auto">
          <a:xfrm>
            <a:off x="5257800" y="4572000"/>
            <a:ext cx="4572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43" name="Line 31"/>
          <p:cNvSpPr>
            <a:spLocks noChangeShapeType="1"/>
          </p:cNvSpPr>
          <p:nvPr/>
        </p:nvSpPr>
        <p:spPr bwMode="auto">
          <a:xfrm flipV="1">
            <a:off x="5334000" y="4953000"/>
            <a:ext cx="228600" cy="76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44" name="Line 32"/>
          <p:cNvSpPr>
            <a:spLocks noChangeShapeType="1"/>
          </p:cNvSpPr>
          <p:nvPr/>
        </p:nvSpPr>
        <p:spPr bwMode="auto">
          <a:xfrm flipV="1">
            <a:off x="5029200" y="5562600"/>
            <a:ext cx="3048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45" name="Line 33"/>
          <p:cNvSpPr>
            <a:spLocks noChangeShapeType="1"/>
          </p:cNvSpPr>
          <p:nvPr/>
        </p:nvSpPr>
        <p:spPr bwMode="auto">
          <a:xfrm>
            <a:off x="5105400" y="5181600"/>
            <a:ext cx="2286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46" name="Line 34"/>
          <p:cNvSpPr>
            <a:spLocks noChangeShapeType="1"/>
          </p:cNvSpPr>
          <p:nvPr/>
        </p:nvSpPr>
        <p:spPr bwMode="auto">
          <a:xfrm flipV="1">
            <a:off x="5562600" y="5029200"/>
            <a:ext cx="381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pic>
        <p:nvPicPr>
          <p:cNvPr id="550947" name="Picture 35" descr="rfid-t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0948" name="Picture 36" descr="medicine-bott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38400"/>
            <a:ext cx="8604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0949" name="Rectangle 37"/>
          <p:cNvSpPr>
            <a:spLocks noChangeArrowheads="1"/>
          </p:cNvSpPr>
          <p:nvPr/>
        </p:nvSpPr>
        <p:spPr bwMode="auto">
          <a:xfrm>
            <a:off x="4038600" y="2819400"/>
            <a:ext cx="76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altLang="zh-CN" sz="3600">
                <a:solidFill>
                  <a:srgbClr val="FE0000"/>
                </a:solidFill>
                <a:ea typeface="宋体" charset="-122"/>
              </a:rPr>
              <a:t>+</a:t>
            </a:r>
          </a:p>
        </p:txBody>
      </p:sp>
      <p:sp>
        <p:nvSpPr>
          <p:cNvPr id="550950" name="Rectangle 38"/>
          <p:cNvSpPr>
            <a:spLocks noChangeArrowheads="1"/>
          </p:cNvSpPr>
          <p:nvPr/>
        </p:nvSpPr>
        <p:spPr bwMode="auto">
          <a:xfrm>
            <a:off x="1466850" y="42672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51" name="Rectangle 39"/>
          <p:cNvSpPr>
            <a:spLocks noChangeArrowheads="1"/>
          </p:cNvSpPr>
          <p:nvPr/>
        </p:nvSpPr>
        <p:spPr bwMode="auto">
          <a:xfrm>
            <a:off x="6553200" y="4114800"/>
            <a:ext cx="533400" cy="228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50953" name="AutoShape 41"/>
          <p:cNvSpPr>
            <a:spLocks noChangeArrowheads="1"/>
          </p:cNvSpPr>
          <p:nvPr/>
        </p:nvSpPr>
        <p:spPr bwMode="auto">
          <a:xfrm>
            <a:off x="2133600" y="3352800"/>
            <a:ext cx="2133600" cy="762000"/>
          </a:xfrm>
          <a:prstGeom prst="wedgeRectCallout">
            <a:avLst>
              <a:gd name="adj1" fmla="val -14806"/>
              <a:gd name="adj2" fmla="val 163750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" tIns="0" rIns="0" bIns="0"/>
          <a:lstStyle/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Tag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01.001298.6EF.0A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Reader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3478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Time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2008-01-15, 06:10:</a:t>
            </a:r>
            <a:r>
              <a:rPr kumimoji="1" lang="en-US" altLang="zh-CN" sz="1200" dirty="0" smtClean="0">
                <a:latin typeface="Times New Roman" charset="0"/>
                <a:ea typeface="宋体" charset="-122"/>
              </a:rPr>
              <a:t>00</a:t>
            </a:r>
            <a:endParaRPr kumimoji="1" lang="en-US" altLang="zh-CN" sz="1200" dirty="0">
              <a:latin typeface="Times New Roman" charset="0"/>
              <a:ea typeface="宋体" charset="-122"/>
            </a:endParaRPr>
          </a:p>
        </p:txBody>
      </p:sp>
      <p:sp>
        <p:nvSpPr>
          <p:cNvPr id="550954" name="AutoShape 42"/>
          <p:cNvSpPr>
            <a:spLocks noChangeArrowheads="1"/>
          </p:cNvSpPr>
          <p:nvPr/>
        </p:nvSpPr>
        <p:spPr bwMode="auto">
          <a:xfrm>
            <a:off x="2971800" y="3200400"/>
            <a:ext cx="2133600" cy="838200"/>
          </a:xfrm>
          <a:prstGeom prst="wedgeRectCallout">
            <a:avLst>
              <a:gd name="adj1" fmla="val -26338"/>
              <a:gd name="adj2" fmla="val 119130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" tIns="0" rIns="0" bIns="0"/>
          <a:lstStyle/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Tag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01.001298.6EF.0A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Reader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5140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Time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2008-01-21 08:15:</a:t>
            </a:r>
            <a:r>
              <a:rPr kumimoji="1" lang="en-US" altLang="zh-CN" sz="1200" dirty="0" smtClean="0">
                <a:latin typeface="Times New Roman" charset="0"/>
                <a:ea typeface="宋体" charset="-122"/>
              </a:rPr>
              <a:t>00</a:t>
            </a:r>
            <a:endParaRPr kumimoji="1" lang="en-US" altLang="zh-CN" sz="1200" dirty="0">
              <a:latin typeface="Times New Roman" charset="0"/>
              <a:ea typeface="宋体" charset="-122"/>
            </a:endParaRPr>
          </a:p>
        </p:txBody>
      </p:sp>
      <p:sp>
        <p:nvSpPr>
          <p:cNvPr id="550955" name="AutoShape 43"/>
          <p:cNvSpPr>
            <a:spLocks noChangeArrowheads="1"/>
          </p:cNvSpPr>
          <p:nvPr/>
        </p:nvSpPr>
        <p:spPr bwMode="auto">
          <a:xfrm>
            <a:off x="4419600" y="3200400"/>
            <a:ext cx="2133600" cy="762000"/>
          </a:xfrm>
          <a:prstGeom prst="wedgeRectCallout">
            <a:avLst>
              <a:gd name="adj1" fmla="val -26338"/>
              <a:gd name="adj2" fmla="val 126042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" tIns="0" rIns="0" bIns="0"/>
          <a:lstStyle/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Tag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01.001298.6EF.0A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Reader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 6647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Time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2008-01-30 15:00:</a:t>
            </a:r>
            <a:r>
              <a:rPr kumimoji="1" lang="en-US" altLang="zh-CN" sz="1200" dirty="0" smtClean="0">
                <a:latin typeface="Times New Roman" charset="0"/>
                <a:ea typeface="宋体" charset="-122"/>
              </a:rPr>
              <a:t>00</a:t>
            </a:r>
            <a:endParaRPr kumimoji="1" lang="en-US" altLang="zh-CN" sz="1200" dirty="0">
              <a:latin typeface="Times New Roman" charset="0"/>
              <a:ea typeface="宋体" charset="-122"/>
            </a:endParaRPr>
          </a:p>
        </p:txBody>
      </p:sp>
      <p:sp>
        <p:nvSpPr>
          <p:cNvPr id="550956" name="AutoShape 44"/>
          <p:cNvSpPr>
            <a:spLocks noChangeArrowheads="1"/>
          </p:cNvSpPr>
          <p:nvPr/>
        </p:nvSpPr>
        <p:spPr bwMode="auto">
          <a:xfrm>
            <a:off x="5257800" y="3200400"/>
            <a:ext cx="2133600" cy="838200"/>
          </a:xfrm>
          <a:prstGeom prst="wedgeRectCallout">
            <a:avLst>
              <a:gd name="adj1" fmla="val -27083"/>
              <a:gd name="adj2" fmla="val 138259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" tIns="0" rIns="0" bIns="0"/>
          <a:lstStyle/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Tag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01.001298.6EF.0A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Reader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7990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Time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2008-02-04, 09:10:</a:t>
            </a:r>
            <a:r>
              <a:rPr kumimoji="1" lang="en-US" altLang="zh-CN" sz="1200" dirty="0" smtClean="0">
                <a:latin typeface="Times New Roman" charset="0"/>
                <a:ea typeface="宋体" charset="-122"/>
              </a:rPr>
              <a:t>00</a:t>
            </a:r>
            <a:endParaRPr kumimoji="1" lang="en-US" altLang="zh-CN" sz="1200" dirty="0">
              <a:latin typeface="Times New Roman" charset="0"/>
              <a:ea typeface="宋体" charset="-122"/>
            </a:endParaRPr>
          </a:p>
        </p:txBody>
      </p:sp>
      <p:sp>
        <p:nvSpPr>
          <p:cNvPr id="550957" name="AutoShape 45"/>
          <p:cNvSpPr>
            <a:spLocks noChangeArrowheads="1"/>
          </p:cNvSpPr>
          <p:nvPr/>
        </p:nvSpPr>
        <p:spPr bwMode="auto">
          <a:xfrm>
            <a:off x="6096000" y="2895600"/>
            <a:ext cx="2133600" cy="838200"/>
          </a:xfrm>
          <a:prstGeom prst="wedgeRectCallout">
            <a:avLst>
              <a:gd name="adj1" fmla="val -16815"/>
              <a:gd name="adj2" fmla="val 96968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" tIns="0" rIns="0" bIns="0"/>
          <a:lstStyle/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Tag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01.001298.6EF.0A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Reader id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5140</a:t>
            </a:r>
          </a:p>
          <a:p>
            <a:pPr algn="l" eaLnBrk="0" hangingPunct="0">
              <a:lnSpc>
                <a:spcPct val="90000"/>
              </a:lnSpc>
            </a:pPr>
            <a:r>
              <a:rPr kumimoji="1" lang="en-US" altLang="zh-CN" sz="1200" b="1" dirty="0">
                <a:latin typeface="Times New Roman" charset="0"/>
                <a:ea typeface="宋体" charset="-122"/>
              </a:rPr>
              <a:t>Time</a:t>
            </a:r>
            <a:r>
              <a:rPr kumimoji="1" lang="en-US" altLang="zh-CN" sz="1200" dirty="0">
                <a:latin typeface="Times New Roman" charset="0"/>
                <a:ea typeface="宋体" charset="-122"/>
              </a:rPr>
              <a:t>: 2008-02-10, 12:40:</a:t>
            </a:r>
            <a:r>
              <a:rPr kumimoji="1" lang="en-US" altLang="zh-CN" sz="1200" dirty="0" smtClean="0">
                <a:latin typeface="Times New Roman" charset="0"/>
                <a:ea typeface="宋体" charset="-122"/>
              </a:rPr>
              <a:t>00</a:t>
            </a:r>
            <a:endParaRPr kumimoji="1" lang="en-US" altLang="zh-CN" sz="1200" dirty="0">
              <a:latin typeface="Times New Roman" charset="0"/>
              <a:ea typeface="宋体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377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-2.22222E-6 L -0.19636 0.08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50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.05 L -0.34583 0.105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50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7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52" grpId="0" animBg="1"/>
      <p:bldP spid="550952" grpId="1" animBg="1"/>
      <p:bldP spid="550949" grpId="0"/>
      <p:bldP spid="550949" grpId="1"/>
      <p:bldP spid="550953" grpId="0" animBg="1"/>
      <p:bldP spid="550953" grpId="1" animBg="1"/>
      <p:bldP spid="550954" grpId="0" animBg="1"/>
      <p:bldP spid="550954" grpId="1" animBg="1"/>
      <p:bldP spid="550955" grpId="0" animBg="1"/>
      <p:bldP spid="550955" grpId="1" animBg="1"/>
      <p:bldP spid="550956" grpId="0" animBg="1"/>
      <p:bldP spid="550956" grpId="1" animBg="1"/>
      <p:bldP spid="550957" grpId="0" animBg="1"/>
      <p:bldP spid="5509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Monitoring Queries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010400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" pitchFamily="18" charset="0"/>
                <a:ea typeface="宋体" charset="-122"/>
              </a:rPr>
              <a:t>Path Queries</a:t>
            </a:r>
            <a:r>
              <a:rPr lang="en-US" altLang="zh-CN" sz="2000" dirty="0">
                <a:latin typeface="Times" pitchFamily="18" charset="0"/>
                <a:ea typeface="宋体" charset="-122"/>
              </a:rPr>
              <a:t>: 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latin typeface="Times" pitchFamily="18" charset="0"/>
                <a:ea typeface="宋体" charset="-122"/>
              </a:rPr>
              <a:t> List the path taken by an item through the supply chain.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latin typeface="Times" pitchFamily="18" charset="0"/>
                <a:ea typeface="宋体" charset="-122"/>
              </a:rPr>
              <a:t> Report if a pallet has deviated from its intended path.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3054350"/>
            <a:ext cx="70104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" pitchFamily="18" charset="0"/>
                <a:ea typeface="宋体" charset="-122"/>
              </a:rPr>
              <a:t>Containment Queries</a:t>
            </a:r>
            <a:r>
              <a:rPr lang="en-US" altLang="zh-CN" sz="2000" dirty="0">
                <a:latin typeface="Times" pitchFamily="18" charset="0"/>
                <a:ea typeface="宋体" charset="-122"/>
              </a:rPr>
              <a:t>: 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latin typeface="Times" pitchFamily="18" charset="0"/>
                <a:ea typeface="宋体" charset="-122"/>
              </a:rPr>
              <a:t> Alert if a flammable item is not packed in a fireproof case. 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latin typeface="Times" pitchFamily="18" charset="0"/>
                <a:ea typeface="宋体" charset="-122"/>
              </a:rPr>
              <a:t> Verify that food containing peanuts is never exposed to other food </a:t>
            </a:r>
            <a:r>
              <a:rPr lang="en-US" altLang="zh-CN" sz="2000" dirty="0" smtClean="0">
                <a:latin typeface="Times" pitchFamily="18" charset="0"/>
                <a:ea typeface="宋体" charset="-122"/>
              </a:rPr>
              <a:t>cases.</a:t>
            </a:r>
            <a:endParaRPr lang="en-US" altLang="zh-CN" sz="2000" dirty="0">
              <a:latin typeface="Times" pitchFamily="18" charset="0"/>
              <a:ea typeface="宋体" charset="-122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57200" y="4876800"/>
            <a:ext cx="70104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" pitchFamily="18" charset="0"/>
                <a:ea typeface="宋体" charset="-122"/>
              </a:rPr>
              <a:t>Hybrid Queries</a:t>
            </a:r>
            <a:r>
              <a:rPr lang="en-US" altLang="zh-CN" sz="2000" dirty="0">
                <a:latin typeface="Times" pitchFamily="18" charset="0"/>
                <a:ea typeface="宋体" charset="-122"/>
              </a:rPr>
              <a:t>: 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latin typeface="Times" pitchFamily="18" charset="0"/>
                <a:ea typeface="宋体" charset="-122"/>
              </a:rPr>
              <a:t> For any frozen food placed outside a cooling box, alert if it has been exposed to room temperature for</a:t>
            </a:r>
            <a:r>
              <a:rPr lang="en-US" altLang="zh-CN" sz="2000" dirty="0" smtClean="0">
                <a:latin typeface="Times" pitchFamily="18" charset="0"/>
                <a:ea typeface="宋体" charset="-122"/>
              </a:rPr>
              <a:t> 6 </a:t>
            </a:r>
            <a:r>
              <a:rPr lang="en-US" altLang="zh-CN" sz="2000" dirty="0">
                <a:latin typeface="Times" pitchFamily="18" charset="0"/>
                <a:ea typeface="宋体" charset="-122"/>
              </a:rPr>
              <a:t>hours. 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7239000" y="1676400"/>
            <a:ext cx="17526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 anchor="ctr"/>
          <a:lstStyle/>
          <a:p>
            <a:pPr algn="ctr"/>
            <a:r>
              <a:rPr lang="en-US" altLang="zh-CN" sz="1800" dirty="0">
                <a:latin typeface="Times" pitchFamily="18" charset="0"/>
                <a:ea typeface="宋体" charset="-122"/>
              </a:rPr>
              <a:t>Object locations</a:t>
            </a:r>
            <a:endParaRPr lang="en-US" altLang="zh-CN" sz="1800" dirty="0" smtClean="0">
              <a:latin typeface="Times" pitchFamily="18" charset="0"/>
              <a:ea typeface="宋体" charset="-122"/>
            </a:endParaRPr>
          </a:p>
          <a:p>
            <a:pPr algn="ctr"/>
            <a:r>
              <a:rPr lang="en-US" altLang="zh-CN" sz="1800" dirty="0" smtClean="0">
                <a:latin typeface="Times" pitchFamily="18" charset="0"/>
                <a:ea typeface="宋体" charset="-122"/>
              </a:rPr>
              <a:t>and </a:t>
            </a:r>
            <a:r>
              <a:rPr lang="en-US" altLang="zh-CN" sz="1800" dirty="0" smtClean="0">
                <a:latin typeface="Times" pitchFamily="18" charset="0"/>
                <a:ea typeface="宋体" charset="-122"/>
              </a:rPr>
              <a:t>histor</a:t>
            </a:r>
            <a:r>
              <a:rPr lang="en-US" altLang="zh-CN" sz="1800" dirty="0" smtClean="0">
                <a:latin typeface="Times" pitchFamily="18" charset="0"/>
                <a:ea typeface="宋体" charset="-122"/>
              </a:rPr>
              <a:t>y</a:t>
            </a:r>
            <a:endParaRPr lang="en-US" altLang="zh-CN" sz="1800" dirty="0">
              <a:latin typeface="Times" pitchFamily="18" charset="0"/>
              <a:ea typeface="宋体" charset="-122"/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7315200" y="3276600"/>
            <a:ext cx="16764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 anchor="ctr"/>
          <a:lstStyle/>
          <a:p>
            <a:pPr algn="ctr"/>
            <a:r>
              <a:rPr lang="en-US" altLang="zh-CN" sz="1800" dirty="0">
                <a:latin typeface="Times" pitchFamily="18" charset="0"/>
                <a:ea typeface="宋体" charset="-122"/>
              </a:rPr>
              <a:t>Containment among items, cases, pallets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7315200" y="4876800"/>
            <a:ext cx="16764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 anchor="ctr"/>
          <a:lstStyle/>
          <a:p>
            <a:pPr algn="ctr"/>
            <a:r>
              <a:rPr lang="en-US" altLang="zh-CN" sz="1800">
                <a:latin typeface="Times" pitchFamily="18" charset="0"/>
                <a:ea typeface="宋体" charset="-122"/>
              </a:rPr>
              <a:t>Sensor data</a:t>
            </a:r>
          </a:p>
          <a:p>
            <a:pPr algn="ctr"/>
            <a:r>
              <a:rPr lang="en-US" altLang="zh-CN" sz="1800">
                <a:latin typeface="Times" pitchFamily="18" charset="0"/>
                <a:ea typeface="宋体" charset="-122"/>
              </a:rPr>
              <a:t>Location Containment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Book Antiqua" charset="0"/>
                <a:cs typeface="Book Antiqua" charset="0"/>
              </a:rPr>
              <a:t>Challenges in</a:t>
            </a:r>
            <a:r>
              <a:rPr lang="en-US" sz="2800" dirty="0" smtClean="0">
                <a:ea typeface="Book Antiqua" charset="0"/>
                <a:cs typeface="Book Antiqua" charset="0"/>
              </a:rPr>
              <a:t> </a:t>
            </a:r>
            <a:r>
              <a:rPr lang="en-US" sz="2800" dirty="0" smtClean="0">
                <a:ea typeface="Book Antiqua" charset="0"/>
                <a:cs typeface="Book Antiqua" charset="0"/>
              </a:rPr>
              <a:t>RFID</a:t>
            </a:r>
            <a:r>
              <a:rPr lang="en-US" sz="2800" dirty="0" smtClean="0">
                <a:ea typeface="Book Antiqua" charset="0"/>
                <a:cs typeface="Book Antiqua" charset="0"/>
              </a:rPr>
              <a:t> Data </a:t>
            </a:r>
            <a:r>
              <a:rPr lang="en-US" sz="2800" dirty="0" smtClean="0">
                <a:ea typeface="Book Antiqua" charset="0"/>
                <a:cs typeface="Book Antiqua" charset="0"/>
              </a:rPr>
              <a:t>S</a:t>
            </a:r>
            <a:r>
              <a:rPr lang="en-US" sz="2800" dirty="0" smtClean="0">
                <a:ea typeface="Book Antiqua" charset="0"/>
                <a:cs typeface="Book Antiqua" charset="0"/>
              </a:rPr>
              <a:t>tream Processing</a:t>
            </a:r>
            <a:endParaRPr lang="en-US" dirty="0" smtClean="0">
              <a:ea typeface="Book Antiqua" charset="0"/>
              <a:cs typeface="Book Antiqua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1534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2000" dirty="0" smtClean="0">
                <a:latin typeface="Times" pitchFamily="18" charset="0"/>
                <a:ea typeface="宋体" charset="-122"/>
              </a:rPr>
              <a:t>Q1: For </a:t>
            </a:r>
            <a:r>
              <a:rPr lang="en-US" altLang="zh-CN" sz="2000" dirty="0">
                <a:latin typeface="Times" pitchFamily="18" charset="0"/>
                <a:ea typeface="宋体" charset="-122"/>
              </a:rPr>
              <a:t>any frozen</a:t>
            </a:r>
            <a:r>
              <a:rPr lang="en-US" altLang="zh-CN" sz="2000" dirty="0" smtClean="0">
                <a:latin typeface="Times" pitchFamily="18" charset="0"/>
                <a:ea typeface="宋体" charset="-122"/>
              </a:rPr>
              <a:t> food </a:t>
            </a:r>
            <a:r>
              <a:rPr lang="en-US" altLang="zh-CN" sz="2000" dirty="0">
                <a:latin typeface="Times" pitchFamily="18" charset="0"/>
                <a:ea typeface="宋体" charset="-122"/>
              </a:rPr>
              <a:t>placed outside a cooling box, raise an alert if it has been exposed to room temperature for</a:t>
            </a:r>
            <a:r>
              <a:rPr lang="en-US" altLang="zh-CN" sz="2000" dirty="0" smtClean="0">
                <a:latin typeface="Times" pitchFamily="18" charset="0"/>
                <a:ea typeface="宋体" charset="-122"/>
              </a:rPr>
              <a:t> 6 </a:t>
            </a:r>
            <a:r>
              <a:rPr lang="en-US" altLang="zh-CN" sz="2000" dirty="0">
                <a:latin typeface="Times" pitchFamily="18" charset="0"/>
                <a:ea typeface="宋体" charset="-122"/>
              </a:rPr>
              <a:t>hours.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50850" y="2286000"/>
            <a:ext cx="8147050" cy="533400"/>
            <a:chOff x="336" y="2064"/>
            <a:chExt cx="5132" cy="336"/>
          </a:xfrm>
        </p:grpSpPr>
        <p:sp>
          <p:nvSpPr>
            <p:cNvPr id="8" name="AutoShape 24"/>
            <p:cNvSpPr>
              <a:spLocks noChangeArrowheads="1"/>
            </p:cNvSpPr>
            <p:nvPr/>
          </p:nvSpPr>
          <p:spPr bwMode="auto">
            <a:xfrm>
              <a:off x="4299" y="2064"/>
              <a:ext cx="1169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2164" y="2091"/>
              <a:ext cx="211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SzPct val="80000"/>
                <a:buFont typeface="Wingdings" charset="2"/>
                <a:buNone/>
              </a:pPr>
              <a:r>
                <a:rPr lang="en-US" altLang="zh-CN" sz="1600" b="1" dirty="0" smtClean="0">
                  <a:solidFill>
                    <a:schemeClr val="accent2"/>
                  </a:solidFill>
                  <a:latin typeface="Times" pitchFamily="18" charset="0"/>
                  <a:ea typeface="宋体" charset="-122"/>
                </a:rPr>
                <a:t> (</a:t>
              </a:r>
              <a:r>
                <a:rPr lang="en-US" altLang="zh-CN" sz="1600" b="1" dirty="0">
                  <a:solidFill>
                    <a:schemeClr val="accent2"/>
                  </a:solidFill>
                  <a:latin typeface="Times" pitchFamily="18" charset="0"/>
                  <a:ea typeface="宋体" charset="-122"/>
                </a:rPr>
                <a:t>time, location, </a:t>
              </a:r>
              <a:r>
                <a:rPr lang="en-US" altLang="zh-CN" sz="1600" b="1" dirty="0" smtClean="0">
                  <a:solidFill>
                    <a:schemeClr val="accent2"/>
                  </a:solidFill>
                  <a:latin typeface="Times" pitchFamily="18" charset="0"/>
                  <a:ea typeface="宋体" charset="-122"/>
                </a:rPr>
                <a:t>temperature)</a:t>
              </a:r>
              <a:endParaRPr lang="en-US" altLang="zh-CN" sz="1600" b="1" dirty="0">
                <a:solidFill>
                  <a:schemeClr val="accent2"/>
                </a:solidFill>
                <a:latin typeface="Times" pitchFamily="18" charset="0"/>
                <a:ea typeface="宋体" charset="-122"/>
              </a:endParaRPr>
            </a:p>
          </p:txBody>
        </p: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639" y="2160"/>
              <a:ext cx="573" cy="149"/>
              <a:chOff x="480" y="1728"/>
              <a:chExt cx="573" cy="192"/>
            </a:xfrm>
          </p:grpSpPr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48" y="1728"/>
                <a:ext cx="105" cy="19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/>
            </p:nvSpPr>
            <p:spPr bwMode="auto">
              <a:xfrm>
                <a:off x="792" y="1728"/>
                <a:ext cx="104" cy="19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/>
            </p:nvSpPr>
            <p:spPr bwMode="auto">
              <a:xfrm>
                <a:off x="636" y="1728"/>
                <a:ext cx="104" cy="19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104" cy="19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</p:grp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36" y="2112"/>
              <a:ext cx="1200" cy="261"/>
            </a:xfrm>
            <a:prstGeom prst="rect">
              <a:avLst/>
            </a:prstGeom>
            <a:solidFill>
              <a:srgbClr val="004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SzPct val="80000"/>
                <a:buFont typeface="Wingdings" charset="2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Times" pitchFamily="18" charset="0"/>
                  <a:ea typeface="宋体" charset="-122"/>
                </a:rPr>
                <a:t>Sensor Stream</a:t>
              </a:r>
            </a:p>
          </p:txBody>
        </p:sp>
      </p:grp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450850" y="2895600"/>
            <a:ext cx="8159750" cy="533400"/>
            <a:chOff x="336" y="1680"/>
            <a:chExt cx="5140" cy="336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164" y="1707"/>
              <a:ext cx="215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SzPct val="80000"/>
                <a:buFont typeface="Wingdings" charset="2"/>
                <a:buNone/>
              </a:pPr>
              <a:r>
                <a:rPr lang="en-US" altLang="zh-CN" sz="1600" b="1" dirty="0" smtClean="0">
                  <a:solidFill>
                    <a:srgbClr val="333333"/>
                  </a:solidFill>
                  <a:latin typeface="Times" pitchFamily="18" charset="0"/>
                  <a:ea typeface="宋体" charset="-122"/>
                </a:rPr>
                <a:t> (</a:t>
              </a:r>
              <a:r>
                <a:rPr lang="en-US" altLang="zh-CN" sz="1600" b="1" dirty="0">
                  <a:solidFill>
                    <a:srgbClr val="333333"/>
                  </a:solidFill>
                  <a:latin typeface="Times" pitchFamily="18" charset="0"/>
                  <a:ea typeface="宋体" charset="-122"/>
                </a:rPr>
                <a:t>time, </a:t>
              </a:r>
              <a:r>
                <a:rPr lang="en-US" altLang="zh-CN" sz="1600" b="1" dirty="0" err="1">
                  <a:solidFill>
                    <a:srgbClr val="333333"/>
                  </a:solidFill>
                  <a:latin typeface="Times" pitchFamily="18" charset="0"/>
                  <a:ea typeface="宋体" charset="-122"/>
                </a:rPr>
                <a:t>tag_id</a:t>
              </a:r>
              <a:r>
                <a:rPr lang="en-US" altLang="zh-CN" sz="1600" b="1" dirty="0">
                  <a:solidFill>
                    <a:srgbClr val="333333"/>
                  </a:solidFill>
                  <a:latin typeface="Times" pitchFamily="18" charset="0"/>
                  <a:ea typeface="宋体" charset="-122"/>
                </a:rPr>
                <a:t>, </a:t>
              </a:r>
              <a:r>
                <a:rPr lang="en-US" altLang="zh-CN" sz="1600" b="1" dirty="0" err="1">
                  <a:solidFill>
                    <a:srgbClr val="333333"/>
                  </a:solidFill>
                  <a:latin typeface="Times" pitchFamily="18" charset="0"/>
                  <a:ea typeface="宋体" charset="-122"/>
                </a:rPr>
                <a:t>reader_id</a:t>
              </a:r>
              <a:r>
                <a:rPr lang="en-US" altLang="zh-CN" sz="1600" b="1" dirty="0">
                  <a:solidFill>
                    <a:srgbClr val="333333"/>
                  </a:solidFill>
                  <a:latin typeface="Times" pitchFamily="18" charset="0"/>
                  <a:ea typeface="宋体" charset="-122"/>
                </a:rPr>
                <a:t>)</a:t>
              </a: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632" y="1776"/>
              <a:ext cx="573" cy="149"/>
              <a:chOff x="480" y="1728"/>
              <a:chExt cx="573" cy="192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948" y="1728"/>
                <a:ext cx="105" cy="192"/>
              </a:xfrm>
              <a:prstGeom prst="rect">
                <a:avLst/>
              </a:prstGeom>
              <a:noFill/>
              <a:ln w="12700">
                <a:solidFill>
                  <a:srgbClr val="666666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792" y="1728"/>
                <a:ext cx="104" cy="192"/>
              </a:xfrm>
              <a:prstGeom prst="rect">
                <a:avLst/>
              </a:prstGeom>
              <a:noFill/>
              <a:ln w="12700">
                <a:solidFill>
                  <a:srgbClr val="666666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636" y="1728"/>
                <a:ext cx="104" cy="192"/>
              </a:xfrm>
              <a:prstGeom prst="rect">
                <a:avLst/>
              </a:prstGeom>
              <a:noFill/>
              <a:ln w="12700">
                <a:solidFill>
                  <a:srgbClr val="666666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104" cy="192"/>
              </a:xfrm>
              <a:prstGeom prst="rect">
                <a:avLst/>
              </a:prstGeom>
              <a:noFill/>
              <a:ln w="12700">
                <a:solidFill>
                  <a:srgbClr val="666666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zh-CN" altLang="en-US">
                  <a:latin typeface="Times" pitchFamily="18" charset="0"/>
                </a:endParaRPr>
              </a:p>
            </p:txBody>
          </p:sp>
        </p:grp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4307" y="1680"/>
              <a:ext cx="1169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336" y="1728"/>
              <a:ext cx="1200" cy="2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SzPct val="80000"/>
                <a:buFont typeface="Wingdings" charset="2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Times" pitchFamily="18" charset="0"/>
                  <a:ea typeface="宋体" charset="-122"/>
                </a:rPr>
                <a:t>RFID Stream</a:t>
              </a:r>
            </a:p>
          </p:txBody>
        </p:sp>
      </p:grp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304800" y="4267200"/>
            <a:ext cx="8534400" cy="452246"/>
          </a:xfrm>
          <a:prstGeom prst="roundRect">
            <a:avLst>
              <a:gd name="adj" fmla="val 16667"/>
            </a:avLst>
          </a:prstGeom>
          <a:solidFill>
            <a:srgbClr val="FFE990"/>
          </a:solidFill>
          <a:ln w="9525" algn="ctr">
            <a:solidFill>
              <a:schemeClr val="tx2"/>
            </a:solidFill>
            <a:round/>
            <a:headEnd/>
            <a:tailEnd/>
          </a:ln>
          <a:effectLst>
            <a:outerShdw dist="45791" dir="3378596" algn="ctr" rotWithShape="0">
              <a:srgbClr val="4D4D4D">
                <a:alpha val="79999"/>
              </a:srgbClr>
            </a:outerShdw>
          </a:effectLst>
        </p:spPr>
        <p:txBody>
          <a:bodyPr lIns="100008" tIns="50004" rIns="100008" bIns="50004">
            <a:spAutoFit/>
          </a:bodyPr>
          <a:lstStyle/>
          <a:p>
            <a:pPr algn="l" defTabSz="1000125">
              <a:spcBef>
                <a:spcPct val="50000"/>
              </a:spcBef>
            </a:pPr>
            <a:r>
              <a:rPr lang="en-US" altLang="zh-CN" sz="2000" dirty="0">
                <a:solidFill>
                  <a:srgbClr val="333333"/>
                </a:solidFill>
                <a:latin typeface="Times" pitchFamily="18" charset="0"/>
                <a:ea typeface="宋体" charset="-122"/>
                <a:cs typeface="Arial" charset="0"/>
              </a:rPr>
              <a:t>2. RFID Data is incomplete and noisy. 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306388" y="3657600"/>
            <a:ext cx="8532812" cy="452246"/>
          </a:xfrm>
          <a:prstGeom prst="roundRect">
            <a:avLst>
              <a:gd name="adj" fmla="val 16667"/>
            </a:avLst>
          </a:prstGeom>
          <a:solidFill>
            <a:srgbClr val="FFE990"/>
          </a:solidFill>
          <a:ln w="9525" algn="ctr">
            <a:solidFill>
              <a:schemeClr val="tx2"/>
            </a:solidFill>
            <a:round/>
            <a:headEnd/>
            <a:tailEnd/>
          </a:ln>
          <a:effectLst>
            <a:outerShdw dist="45791" dir="3378596" algn="ctr" rotWithShape="0">
              <a:srgbClr val="4D4D4D">
                <a:alpha val="79999"/>
              </a:srgbClr>
            </a:outerShdw>
          </a:effectLst>
        </p:spPr>
        <p:txBody>
          <a:bodyPr lIns="100008" tIns="50004" rIns="100008" bIns="50004">
            <a:spAutoFit/>
          </a:bodyPr>
          <a:lstStyle/>
          <a:p>
            <a:pPr algn="l" defTabSz="1000125">
              <a:spcBef>
                <a:spcPct val="50000"/>
              </a:spcBef>
            </a:pPr>
            <a:r>
              <a:rPr lang="en-US" altLang="zh-CN" sz="2000" dirty="0">
                <a:solidFill>
                  <a:srgbClr val="333333"/>
                </a:solidFill>
                <a:latin typeface="Times" pitchFamily="18" charset="0"/>
                <a:ea typeface="宋体" charset="-122"/>
                <a:cs typeface="Arial" charset="0"/>
              </a:rPr>
              <a:t>1. RFID data streams are not </a:t>
            </a:r>
            <a:r>
              <a:rPr lang="en-US" altLang="zh-CN" sz="2000" dirty="0" err="1">
                <a:solidFill>
                  <a:srgbClr val="333333"/>
                </a:solidFill>
                <a:latin typeface="Times" pitchFamily="18" charset="0"/>
                <a:ea typeface="宋体" charset="-122"/>
                <a:cs typeface="Arial" charset="0"/>
              </a:rPr>
              <a:t>queriable</a:t>
            </a:r>
            <a:r>
              <a:rPr lang="en-US" altLang="zh-CN" sz="2000" dirty="0">
                <a:solidFill>
                  <a:srgbClr val="333333"/>
                </a:solidFill>
                <a:latin typeface="Times" pitchFamily="18" charset="0"/>
                <a:ea typeface="宋体" charset="-122"/>
                <a:cs typeface="Arial" charset="0"/>
              </a:rPr>
              <a:t> (no location or containment info).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438400" y="50292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1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55626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3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895600" y="556260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4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581400" y="50292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2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352800" y="556260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5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810000" y="55626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6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057400" y="6019800"/>
            <a:ext cx="762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" pitchFamily="18" charset="0"/>
              </a:rPr>
              <a:t>F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6" name="Straight Arrow Connector 35"/>
          <p:cNvCxnSpPr>
            <a:stCxn id="29" idx="3"/>
            <a:endCxn id="30" idx="0"/>
          </p:cNvCxnSpPr>
          <p:nvPr/>
        </p:nvCxnSpPr>
        <p:spPr bwMode="auto">
          <a:xfrm flipH="1">
            <a:off x="2286000" y="5289363"/>
            <a:ext cx="197037" cy="273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7" name="Straight Arrow Connector 36"/>
          <p:cNvCxnSpPr>
            <a:stCxn id="32" idx="3"/>
            <a:endCxn id="33" idx="0"/>
          </p:cNvCxnSpPr>
          <p:nvPr/>
        </p:nvCxnSpPr>
        <p:spPr bwMode="auto">
          <a:xfrm flipH="1">
            <a:off x="3505200" y="5289363"/>
            <a:ext cx="120837" cy="273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8" name="Straight Arrow Connector 37"/>
          <p:cNvCxnSpPr>
            <a:stCxn id="32" idx="5"/>
            <a:endCxn id="34" idx="0"/>
          </p:cNvCxnSpPr>
          <p:nvPr/>
        </p:nvCxnSpPr>
        <p:spPr bwMode="auto">
          <a:xfrm>
            <a:off x="3841563" y="5289363"/>
            <a:ext cx="120837" cy="273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2819400" y="60198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276600" y="6019800"/>
            <a:ext cx="9144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latin typeface="Times" pitchFamily="18" charset="0"/>
              </a:rPr>
              <a:t>D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0250" y="6019800"/>
            <a:ext cx="125095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latin typeface="Times" pitchFamily="18" charset="0"/>
              </a:rPr>
              <a:t>Locations: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334000" y="50292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1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029200" y="55626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3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248400" y="55626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4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934200" y="50292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2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705600" y="556260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5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162800" y="55626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6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953000" y="6019800"/>
            <a:ext cx="762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" pitchFamily="18" charset="0"/>
              </a:rPr>
              <a:t>F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9" name="Straight Arrow Connector 48"/>
          <p:cNvCxnSpPr>
            <a:stCxn id="42" idx="3"/>
            <a:endCxn id="43" idx="0"/>
          </p:cNvCxnSpPr>
          <p:nvPr/>
        </p:nvCxnSpPr>
        <p:spPr bwMode="auto">
          <a:xfrm flipH="1">
            <a:off x="5181600" y="5289363"/>
            <a:ext cx="197037" cy="273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50" name="Straight Arrow Connector 49"/>
          <p:cNvCxnSpPr>
            <a:stCxn id="45" idx="3"/>
            <a:endCxn id="46" idx="0"/>
          </p:cNvCxnSpPr>
          <p:nvPr/>
        </p:nvCxnSpPr>
        <p:spPr bwMode="auto">
          <a:xfrm flipH="1">
            <a:off x="6858000" y="5289363"/>
            <a:ext cx="120837" cy="273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51" name="Straight Arrow Connector 50"/>
          <p:cNvCxnSpPr>
            <a:stCxn id="45" idx="5"/>
            <a:endCxn id="47" idx="0"/>
          </p:cNvCxnSpPr>
          <p:nvPr/>
        </p:nvCxnSpPr>
        <p:spPr bwMode="auto">
          <a:xfrm>
            <a:off x="7194363" y="5289363"/>
            <a:ext cx="120837" cy="273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5715000" y="60198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6019800"/>
            <a:ext cx="1447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latin typeface="Times" pitchFamily="18" charset="0"/>
              </a:rPr>
              <a:t>D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91200" y="5562600"/>
            <a:ext cx="304800" cy="304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latin typeface="Times" pitchFamily="18" charset="0"/>
              </a:rPr>
              <a:t>4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2590800" y="5334000"/>
            <a:ext cx="1295400" cy="7620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Missing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5" name="Explosion 2 54"/>
          <p:cNvSpPr/>
          <p:nvPr/>
        </p:nvSpPr>
        <p:spPr>
          <a:xfrm>
            <a:off x="5257800" y="5257800"/>
            <a:ext cx="1676400" cy="7620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Overlapped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2938463"/>
            <a:ext cx="1828800" cy="414338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5105400"/>
            <a:ext cx="9144000" cy="12954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304800" y="4881754"/>
            <a:ext cx="8610600" cy="452246"/>
          </a:xfrm>
          <a:prstGeom prst="roundRect">
            <a:avLst>
              <a:gd name="adj" fmla="val 16667"/>
            </a:avLst>
          </a:prstGeom>
          <a:solidFill>
            <a:srgbClr val="FFE990"/>
          </a:solidFill>
          <a:ln w="9525" algn="ctr">
            <a:solidFill>
              <a:schemeClr val="tx2"/>
            </a:solidFill>
            <a:round/>
            <a:headEnd/>
            <a:tailEnd/>
          </a:ln>
          <a:effectLst>
            <a:outerShdw dist="45791" dir="3378596" algn="ctr" rotWithShape="0">
              <a:srgbClr val="4D4D4D">
                <a:alpha val="79999"/>
              </a:srgbClr>
            </a:outerShdw>
          </a:effectLst>
        </p:spPr>
        <p:txBody>
          <a:bodyPr wrap="square" lIns="100008" tIns="50004" rIns="100008" bIns="50004">
            <a:spAutoFit/>
          </a:bodyPr>
          <a:lstStyle/>
          <a:p>
            <a:pPr algn="l" defTabSz="1000125">
              <a:spcBef>
                <a:spcPct val="50000"/>
              </a:spcBef>
            </a:pPr>
            <a:r>
              <a:rPr lang="en-US" altLang="zh-CN" sz="2000" dirty="0">
                <a:solidFill>
                  <a:srgbClr val="333333"/>
                </a:solidFill>
                <a:latin typeface="Times" pitchFamily="18" charset="0"/>
                <a:ea typeface="宋体" charset="-122"/>
                <a:cs typeface="Arial" charset="0"/>
              </a:rPr>
              <a:t>3</a:t>
            </a:r>
            <a:r>
              <a:rPr lang="en-US" altLang="zh-CN" sz="2000" dirty="0" smtClean="0">
                <a:solidFill>
                  <a:srgbClr val="333333"/>
                </a:solidFill>
                <a:latin typeface="Times" pitchFamily="18" charset="0"/>
                <a:ea typeface="宋体" charset="-122"/>
                <a:cs typeface="Arial" charset="0"/>
              </a:rPr>
              <a:t>. </a:t>
            </a:r>
            <a:r>
              <a:rPr lang="en-US" altLang="zh-CN" sz="2000" dirty="0" smtClean="0">
                <a:solidFill>
                  <a:srgbClr val="333333"/>
                </a:solidFill>
                <a:latin typeface="Times" pitchFamily="18" charset="0"/>
                <a:ea typeface="宋体" charset="-122"/>
                <a:cs typeface="Arial" charset="0"/>
              </a:rPr>
              <a:t>Scale inference and query processing to numerous sites and millions of objects.</a:t>
            </a:r>
            <a:endParaRPr lang="en-US" altLang="zh-CN" sz="2000" dirty="0">
              <a:solidFill>
                <a:srgbClr val="333333"/>
              </a:solidFill>
              <a:latin typeface="Times" pitchFamily="18" charset="0"/>
              <a:ea typeface="宋体" charset="-122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2" grpId="0" animBg="1"/>
      <p:bldP spid="55" grpId="0" animBg="1"/>
      <p:bldP spid="3" grpId="0" animBg="1"/>
      <p:bldP spid="57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448800" cy="533400"/>
          </a:xfrm>
        </p:spPr>
        <p:txBody>
          <a:bodyPr/>
          <a:lstStyle/>
          <a:p>
            <a:r>
              <a:rPr lang="en-US" dirty="0" smtClean="0">
                <a:ea typeface="Book Antiqua" charset="0"/>
                <a:cs typeface="Book Antiqua" charset="0"/>
              </a:rPr>
              <a:t>A Scalable, Distributed RFID Stream Processing System</a:t>
            </a:r>
            <a:endParaRPr lang="en-US" dirty="0" smtClean="0">
              <a:ea typeface="Book Antiqua" charset="0"/>
              <a:cs typeface="Book Antiqua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368800" y="5948363"/>
            <a:ext cx="34210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charset="2"/>
              <a:buNone/>
            </a:pPr>
            <a:r>
              <a:rPr lang="en-US" altLang="zh-CN" sz="1600" b="1" dirty="0">
                <a:solidFill>
                  <a:srgbClr val="333333"/>
                </a:solidFill>
                <a:latin typeface="Times" pitchFamily="18" charset="0"/>
                <a:ea typeface="宋体" charset="-122"/>
              </a:rPr>
              <a:t>(time, </a:t>
            </a:r>
            <a:r>
              <a:rPr lang="en-US" altLang="zh-CN" sz="1600" b="1" dirty="0" err="1">
                <a:solidFill>
                  <a:srgbClr val="333333"/>
                </a:solidFill>
                <a:latin typeface="Times" pitchFamily="18" charset="0"/>
                <a:ea typeface="宋体" charset="-122"/>
              </a:rPr>
              <a:t>tag_id</a:t>
            </a:r>
            <a:r>
              <a:rPr lang="en-US" altLang="zh-CN" sz="1600" b="1" dirty="0">
                <a:solidFill>
                  <a:srgbClr val="333333"/>
                </a:solidFill>
                <a:latin typeface="Times" pitchFamily="18" charset="0"/>
                <a:ea typeface="宋体" charset="-122"/>
              </a:rPr>
              <a:t>, </a:t>
            </a:r>
            <a:r>
              <a:rPr lang="en-US" altLang="zh-CN" sz="1600" b="1" dirty="0" err="1">
                <a:solidFill>
                  <a:srgbClr val="333333"/>
                </a:solidFill>
                <a:latin typeface="Times" pitchFamily="18" charset="0"/>
                <a:ea typeface="宋体" charset="-122"/>
              </a:rPr>
              <a:t>reader_id</a:t>
            </a:r>
            <a:r>
              <a:rPr lang="en-US" altLang="zh-CN" sz="1600" b="1" dirty="0">
                <a:solidFill>
                  <a:srgbClr val="333333"/>
                </a:solidFill>
                <a:latin typeface="Times" pitchFamily="18" charset="0"/>
                <a:ea typeface="宋体" charset="-122"/>
              </a:rPr>
              <a:t>)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427413" y="6019800"/>
            <a:ext cx="909637" cy="236538"/>
            <a:chOff x="480" y="1728"/>
            <a:chExt cx="573" cy="192"/>
          </a:xfrm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948" y="1728"/>
              <a:ext cx="105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92" y="1728"/>
              <a:ext cx="104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636" y="1728"/>
              <a:ext cx="104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480" y="1728"/>
              <a:ext cx="104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</p:grp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03250" y="5943600"/>
            <a:ext cx="2673350" cy="4143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80000"/>
              <a:buFont typeface="Wingdings" charset="2"/>
              <a:buNone/>
            </a:pPr>
            <a:r>
              <a:rPr lang="en-US" altLang="zh-CN" sz="1600">
                <a:solidFill>
                  <a:schemeClr val="bg1"/>
                </a:solidFill>
                <a:latin typeface="Times" pitchFamily="18" charset="0"/>
                <a:ea typeface="宋体" charset="-122"/>
              </a:rPr>
              <a:t>Raw RFID Stream</a:t>
            </a:r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7853363" y="6019800"/>
            <a:ext cx="909637" cy="236538"/>
            <a:chOff x="480" y="1728"/>
            <a:chExt cx="573" cy="192"/>
          </a:xfrm>
        </p:grpSpPr>
        <p:sp>
          <p:nvSpPr>
            <p:cNvPr id="18" name="Rectangle 58"/>
            <p:cNvSpPr>
              <a:spLocks noChangeArrowheads="1"/>
            </p:cNvSpPr>
            <p:nvPr/>
          </p:nvSpPr>
          <p:spPr bwMode="auto">
            <a:xfrm>
              <a:off x="948" y="1728"/>
              <a:ext cx="105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19" name="Rectangle 59"/>
            <p:cNvSpPr>
              <a:spLocks noChangeArrowheads="1"/>
            </p:cNvSpPr>
            <p:nvPr/>
          </p:nvSpPr>
          <p:spPr bwMode="auto">
            <a:xfrm>
              <a:off x="792" y="1728"/>
              <a:ext cx="104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0" name="Rectangle 60"/>
            <p:cNvSpPr>
              <a:spLocks noChangeArrowheads="1"/>
            </p:cNvSpPr>
            <p:nvPr/>
          </p:nvSpPr>
          <p:spPr bwMode="auto">
            <a:xfrm>
              <a:off x="636" y="1728"/>
              <a:ext cx="104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1" name="Rectangle 61"/>
            <p:cNvSpPr>
              <a:spLocks noChangeArrowheads="1"/>
            </p:cNvSpPr>
            <p:nvPr/>
          </p:nvSpPr>
          <p:spPr bwMode="auto">
            <a:xfrm>
              <a:off x="480" y="1728"/>
              <a:ext cx="104" cy="192"/>
            </a:xfrm>
            <a:prstGeom prst="rect">
              <a:avLst/>
            </a:prstGeom>
            <a:noFill/>
            <a:ln w="12700">
              <a:solidFill>
                <a:srgbClr val="666666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86703" y="4800600"/>
            <a:ext cx="447590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" pitchFamily="18" charset="0"/>
              </a:rPr>
              <a:t>Location &amp; Containment</a:t>
            </a:r>
            <a:r>
              <a:rPr lang="en-US" altLang="zh-CN" dirty="0" smtClean="0">
                <a:latin typeface="Times" pitchFamily="18" charset="0"/>
              </a:rPr>
              <a:t> Inference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500563" y="2895600"/>
            <a:ext cx="32766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charset="2"/>
              <a:buNone/>
            </a:pPr>
            <a:r>
              <a:rPr lang="en-US" altLang="zh-CN" sz="1600" b="1" dirty="0">
                <a:solidFill>
                  <a:srgbClr val="7030A0"/>
                </a:solidFill>
                <a:latin typeface="Times" pitchFamily="18" charset="0"/>
                <a:ea typeface="宋体" charset="-122"/>
              </a:rPr>
              <a:t>(time, </a:t>
            </a:r>
            <a:r>
              <a:rPr lang="en-US" altLang="zh-CN" sz="1600" b="1" dirty="0" err="1">
                <a:solidFill>
                  <a:srgbClr val="7030A0"/>
                </a:solidFill>
                <a:latin typeface="Times" pitchFamily="18" charset="0"/>
                <a:ea typeface="宋体" charset="-122"/>
              </a:rPr>
              <a:t>tag_id</a:t>
            </a:r>
            <a:r>
              <a:rPr lang="en-US" altLang="zh-CN" sz="1600" b="1" dirty="0">
                <a:solidFill>
                  <a:srgbClr val="7030A0"/>
                </a:solidFill>
                <a:latin typeface="Times" pitchFamily="18" charset="0"/>
                <a:ea typeface="宋体" charset="-122"/>
              </a:rPr>
              <a:t>, location, container)</a:t>
            </a:r>
          </a:p>
        </p:txBody>
      </p: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3656013" y="3048000"/>
            <a:ext cx="909637" cy="236538"/>
            <a:chOff x="480" y="1728"/>
            <a:chExt cx="573" cy="192"/>
          </a:xfrm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948" y="1728"/>
              <a:ext cx="105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792" y="1728"/>
              <a:ext cx="104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636" y="1728"/>
              <a:ext cx="104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480" y="1728"/>
              <a:ext cx="104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</p:grp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603250" y="2971800"/>
            <a:ext cx="2673350" cy="41433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80000"/>
              <a:buFont typeface="Wingdings" charset="2"/>
              <a:buNone/>
            </a:pPr>
            <a:r>
              <a:rPr lang="en-US" altLang="zh-CN" sz="1600">
                <a:solidFill>
                  <a:schemeClr val="bg1"/>
                </a:solidFill>
                <a:latin typeface="Times" pitchFamily="18" charset="0"/>
                <a:ea typeface="宋体" charset="-122"/>
              </a:rPr>
              <a:t>Queriable RFID Stream</a:t>
            </a:r>
          </a:p>
        </p:txBody>
      </p:sp>
      <p:grpSp>
        <p:nvGrpSpPr>
          <p:cNvPr id="30" name="Group 63"/>
          <p:cNvGrpSpPr>
            <a:grpSpLocks/>
          </p:cNvGrpSpPr>
          <p:nvPr/>
        </p:nvGrpSpPr>
        <p:grpSpPr bwMode="auto">
          <a:xfrm>
            <a:off x="7777163" y="3040063"/>
            <a:ext cx="909637" cy="236537"/>
            <a:chOff x="480" y="1728"/>
            <a:chExt cx="573" cy="192"/>
          </a:xfrm>
        </p:grpSpPr>
        <p:sp>
          <p:nvSpPr>
            <p:cNvPr id="31" name="Rectangle 64"/>
            <p:cNvSpPr>
              <a:spLocks noChangeArrowheads="1"/>
            </p:cNvSpPr>
            <p:nvPr/>
          </p:nvSpPr>
          <p:spPr bwMode="auto">
            <a:xfrm>
              <a:off x="948" y="1728"/>
              <a:ext cx="105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32" name="Rectangle 65"/>
            <p:cNvSpPr>
              <a:spLocks noChangeArrowheads="1"/>
            </p:cNvSpPr>
            <p:nvPr/>
          </p:nvSpPr>
          <p:spPr bwMode="auto">
            <a:xfrm>
              <a:off x="792" y="1728"/>
              <a:ext cx="104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33" name="Rectangle 66"/>
            <p:cNvSpPr>
              <a:spLocks noChangeArrowheads="1"/>
            </p:cNvSpPr>
            <p:nvPr/>
          </p:nvSpPr>
          <p:spPr bwMode="auto">
            <a:xfrm>
              <a:off x="636" y="1728"/>
              <a:ext cx="104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34" name="Rectangle 67"/>
            <p:cNvSpPr>
              <a:spLocks noChangeArrowheads="1"/>
            </p:cNvSpPr>
            <p:nvPr/>
          </p:nvSpPr>
          <p:spPr bwMode="auto">
            <a:xfrm>
              <a:off x="480" y="1728"/>
              <a:ext cx="104" cy="19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05000" y="1976735"/>
            <a:ext cx="543931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" pitchFamily="18" charset="0"/>
              </a:rPr>
              <a:t>Distributed Query Processing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3657600" y="5486400"/>
            <a:ext cx="1905000" cy="228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Up Arrow 36"/>
          <p:cNvSpPr/>
          <p:nvPr/>
        </p:nvSpPr>
        <p:spPr bwMode="auto">
          <a:xfrm>
            <a:off x="3657600" y="4419600"/>
            <a:ext cx="1905000" cy="228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Up Arrow 37"/>
          <p:cNvSpPr/>
          <p:nvPr/>
        </p:nvSpPr>
        <p:spPr bwMode="auto">
          <a:xfrm>
            <a:off x="3581400" y="2590800"/>
            <a:ext cx="1905000" cy="228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565150" y="1338262"/>
            <a:ext cx="2711450" cy="414338"/>
          </a:xfrm>
          <a:prstGeom prst="rect">
            <a:avLst/>
          </a:prstGeom>
          <a:solidFill>
            <a:srgbClr val="80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80000"/>
              <a:buFont typeface="Wingdings" charset="2"/>
              <a:buNone/>
            </a:pPr>
            <a:r>
              <a:rPr lang="en-US" altLang="zh-CN" sz="1600" dirty="0" smtClean="0">
                <a:solidFill>
                  <a:schemeClr val="bg1"/>
                </a:solidFill>
                <a:latin typeface="Times" pitchFamily="18" charset="0"/>
                <a:ea typeface="宋体" charset="-122"/>
              </a:rPr>
              <a:t>Monitoring result</a:t>
            </a:r>
            <a:endParaRPr lang="en-US" altLang="zh-CN" sz="1600" dirty="0">
              <a:solidFill>
                <a:schemeClr val="bg1"/>
              </a:solidFill>
              <a:latin typeface="Times" pitchFamily="18" charset="0"/>
              <a:ea typeface="宋体" charset="-122"/>
            </a:endParaRPr>
          </a:p>
        </p:txBody>
      </p: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3662363" y="1427162"/>
            <a:ext cx="909637" cy="236538"/>
            <a:chOff x="480" y="1728"/>
            <a:chExt cx="573" cy="192"/>
          </a:xfrm>
        </p:grpSpPr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948" y="1728"/>
              <a:ext cx="105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792" y="1728"/>
              <a:ext cx="104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636" y="1728"/>
              <a:ext cx="104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480" y="1728"/>
              <a:ext cx="104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</p:grp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4665663" y="1338262"/>
            <a:ext cx="33528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charset="2"/>
              <a:buNone/>
            </a:pPr>
            <a:r>
              <a:rPr lang="en-US" altLang="zh-CN" sz="1600" b="1" dirty="0">
                <a:solidFill>
                  <a:srgbClr val="800040"/>
                </a:solidFill>
                <a:latin typeface="Times" pitchFamily="18" charset="0"/>
                <a:ea typeface="宋体" charset="-122"/>
              </a:rPr>
              <a:t>(time, </a:t>
            </a:r>
            <a:r>
              <a:rPr lang="en-US" altLang="zh-CN" sz="1600" b="1" dirty="0" err="1">
                <a:solidFill>
                  <a:srgbClr val="800040"/>
                </a:solidFill>
                <a:latin typeface="Times" pitchFamily="18" charset="0"/>
                <a:ea typeface="宋体" charset="-122"/>
              </a:rPr>
              <a:t>tag_id</a:t>
            </a:r>
            <a:r>
              <a:rPr lang="en-US" altLang="zh-CN" sz="1600" b="1" dirty="0">
                <a:solidFill>
                  <a:srgbClr val="800040"/>
                </a:solidFill>
                <a:latin typeface="Times" pitchFamily="18" charset="0"/>
                <a:ea typeface="宋体" charset="-122"/>
              </a:rPr>
              <a:t>,</a:t>
            </a:r>
            <a:r>
              <a:rPr lang="en-US" altLang="zh-CN" sz="1600" b="1" dirty="0" smtClean="0">
                <a:solidFill>
                  <a:srgbClr val="800040"/>
                </a:solidFill>
                <a:latin typeface="Times" pitchFamily="18" charset="0"/>
                <a:ea typeface="宋体" charset="-122"/>
              </a:rPr>
              <a:t> query result)</a:t>
            </a:r>
            <a:endParaRPr lang="en-US" altLang="zh-CN" sz="1600" b="1" dirty="0">
              <a:solidFill>
                <a:srgbClr val="800040"/>
              </a:solidFill>
              <a:latin typeface="Times" pitchFamily="18" charset="0"/>
              <a:ea typeface="宋体" charset="-122"/>
            </a:endParaRPr>
          </a:p>
        </p:txBody>
      </p:sp>
      <p:grpSp>
        <p:nvGrpSpPr>
          <p:cNvPr id="46" name="Group 63"/>
          <p:cNvGrpSpPr>
            <a:grpSpLocks/>
          </p:cNvGrpSpPr>
          <p:nvPr/>
        </p:nvGrpSpPr>
        <p:grpSpPr bwMode="auto">
          <a:xfrm>
            <a:off x="7777163" y="1414462"/>
            <a:ext cx="909637" cy="236537"/>
            <a:chOff x="480" y="1728"/>
            <a:chExt cx="573" cy="192"/>
          </a:xfrm>
        </p:grpSpPr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>
              <a:off x="948" y="1728"/>
              <a:ext cx="105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48" name="Rectangle 65"/>
            <p:cNvSpPr>
              <a:spLocks noChangeArrowheads="1"/>
            </p:cNvSpPr>
            <p:nvPr/>
          </p:nvSpPr>
          <p:spPr bwMode="auto">
            <a:xfrm>
              <a:off x="792" y="1728"/>
              <a:ext cx="104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49" name="Rectangle 66"/>
            <p:cNvSpPr>
              <a:spLocks noChangeArrowheads="1"/>
            </p:cNvSpPr>
            <p:nvPr/>
          </p:nvSpPr>
          <p:spPr bwMode="auto">
            <a:xfrm>
              <a:off x="636" y="1728"/>
              <a:ext cx="104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  <p:sp>
          <p:nvSpPr>
            <p:cNvPr id="50" name="Rectangle 67"/>
            <p:cNvSpPr>
              <a:spLocks noChangeArrowheads="1"/>
            </p:cNvSpPr>
            <p:nvPr/>
          </p:nvSpPr>
          <p:spPr bwMode="auto">
            <a:xfrm>
              <a:off x="480" y="1728"/>
              <a:ext cx="104" cy="192"/>
            </a:xfrm>
            <a:prstGeom prst="rect">
              <a:avLst/>
            </a:prstGeom>
            <a:noFill/>
            <a:ln w="12700">
              <a:solidFill>
                <a:srgbClr val="800040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>
                <a:latin typeface="Times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904999" y="3805535"/>
            <a:ext cx="5439311" cy="461665"/>
          </a:xfrm>
          <a:prstGeom prst="rect">
            <a:avLst/>
          </a:prstGeom>
          <a:ln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" pitchFamily="18" charset="0"/>
              </a:rPr>
              <a:t>Distributed Loc. &amp; Cont. Inference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52" name="Up Arrow 51"/>
          <p:cNvSpPr/>
          <p:nvPr/>
        </p:nvSpPr>
        <p:spPr bwMode="auto">
          <a:xfrm>
            <a:off x="3657600" y="3505200"/>
            <a:ext cx="1905000" cy="228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23" grpId="0"/>
      <p:bldP spid="29" grpId="0" animBg="1"/>
      <p:bldP spid="35" grpId="0" animBg="1"/>
      <p:bldP spid="22" grpId="0" animBg="1"/>
      <p:bldP spid="37" grpId="0" animBg="1"/>
      <p:bldP spid="38" grpId="0" animBg="1"/>
      <p:bldP spid="39" grpId="0" animBg="1"/>
      <p:bldP spid="45" grpId="0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I. Location </a:t>
            </a:r>
            <a:r>
              <a:rPr lang="en-US" altLang="zh-CN" dirty="0" smtClean="0"/>
              <a:t>and</a:t>
            </a:r>
            <a:r>
              <a:rPr lang="en-US" altLang="zh-CN" dirty="0" smtClean="0"/>
              <a:t> Containment </a:t>
            </a:r>
            <a:r>
              <a:rPr lang="en-US" altLang="zh-CN" dirty="0" smtClean="0"/>
              <a:t>I</a:t>
            </a:r>
            <a:r>
              <a:rPr lang="en-US" altLang="zh-CN" dirty="0" smtClean="0"/>
              <a:t>nference – Intuition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733800"/>
            <a:ext cx="2819400" cy="707886"/>
          </a:xfrm>
          <a:prstGeom prst="rect">
            <a:avLst/>
          </a:prstGeom>
          <a:solidFill>
            <a:srgbClr val="AC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BFBFBF"/>
                </a:solidFill>
                <a:latin typeface="Times" pitchFamily="18" charset="0"/>
              </a:rPr>
              <a:t>Containment</a:t>
            </a:r>
            <a:r>
              <a:rPr lang="en-US" altLang="zh-CN" sz="2000" b="1" dirty="0" smtClean="0">
                <a:solidFill>
                  <a:srgbClr val="BFBFBF"/>
                </a:solidFill>
                <a:latin typeface="Times" pitchFamily="18" charset="0"/>
              </a:rPr>
              <a:t> Inference: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Times" pitchFamily="18" charset="0"/>
              </a:rPr>
              <a:t>Co-location history</a:t>
            </a:r>
            <a:endParaRPr lang="zh-CN" altLang="en-US" sz="2000" dirty="0">
              <a:solidFill>
                <a:schemeClr val="bg1"/>
              </a:solidFill>
              <a:latin typeface="Times" pitchFamily="18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781800" y="1295400"/>
            <a:ext cx="2133600" cy="1752600"/>
            <a:chOff x="6781800" y="1295400"/>
            <a:chExt cx="2133600" cy="1752600"/>
          </a:xfrm>
        </p:grpSpPr>
        <p:sp>
          <p:nvSpPr>
            <p:cNvPr id="57" name="Oval 56"/>
            <p:cNvSpPr/>
            <p:nvPr/>
          </p:nvSpPr>
          <p:spPr bwMode="auto">
            <a:xfrm>
              <a:off x="7162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1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858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6200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8305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0772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85344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6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781800" y="1600200"/>
              <a:ext cx="2133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781800" y="1295400"/>
              <a:ext cx="2133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t=4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781800" y="2743200"/>
              <a:ext cx="762000" cy="304800"/>
            </a:xfrm>
            <a:prstGeom prst="rect">
              <a:avLst/>
            </a:prstGeom>
            <a:solidFill>
              <a:srgbClr val="8B663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>
                  <a:latin typeface="Times" pitchFamily="18" charset="0"/>
                </a:rPr>
                <a:t>F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6" name="Straight Arrow Connector 65"/>
            <p:cNvCxnSpPr>
              <a:stCxn id="57" idx="3"/>
              <a:endCxn id="58" idx="0"/>
            </p:cNvCxnSpPr>
            <p:nvPr/>
          </p:nvCxnSpPr>
          <p:spPr bwMode="auto">
            <a:xfrm flipH="1">
              <a:off x="7010400" y="2012763"/>
              <a:ext cx="1970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Arrow Connector 66"/>
            <p:cNvCxnSpPr>
              <a:stCxn id="60" idx="3"/>
              <a:endCxn id="61" idx="0"/>
            </p:cNvCxnSpPr>
            <p:nvPr/>
          </p:nvCxnSpPr>
          <p:spPr bwMode="auto">
            <a:xfrm flipH="1">
              <a:off x="8229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Arrow Connector 67"/>
            <p:cNvCxnSpPr>
              <a:stCxn id="60" idx="5"/>
              <a:endCxn id="62" idx="0"/>
            </p:cNvCxnSpPr>
            <p:nvPr/>
          </p:nvCxnSpPr>
          <p:spPr bwMode="auto">
            <a:xfrm>
              <a:off x="8565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69" name="Rectangle 68"/>
            <p:cNvSpPr/>
            <p:nvPr/>
          </p:nvSpPr>
          <p:spPr bwMode="auto">
            <a:xfrm>
              <a:off x="7543800" y="2743200"/>
              <a:ext cx="457200" cy="304800"/>
            </a:xfrm>
            <a:prstGeom prst="rect">
              <a:avLst/>
            </a:prstGeom>
            <a:solidFill>
              <a:srgbClr val="FF9A4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75438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80010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Rectangle 71"/>
            <p:cNvSpPr/>
            <p:nvPr/>
          </p:nvSpPr>
          <p:spPr bwMode="auto">
            <a:xfrm>
              <a:off x="8001000" y="2743200"/>
              <a:ext cx="914400" cy="304800"/>
            </a:xfrm>
            <a:prstGeom prst="rect">
              <a:avLst/>
            </a:prstGeom>
            <a:solidFill>
              <a:srgbClr val="FFBA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 pitchFamily="18" charset="0"/>
                </a:rPr>
                <a:t>D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6200" y="1295400"/>
            <a:ext cx="6553200" cy="1752600"/>
            <a:chOff x="76200" y="1295400"/>
            <a:chExt cx="65532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9906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62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19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828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00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74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6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85800" y="1600200"/>
              <a:ext cx="1752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85800" y="1295400"/>
              <a:ext cx="1752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Time t=1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85800" y="2743200"/>
              <a:ext cx="1752600" cy="304800"/>
            </a:xfrm>
            <a:prstGeom prst="rect">
              <a:avLst/>
            </a:prstGeom>
            <a:solidFill>
              <a:srgbClr val="00B98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 smtClean="0">
                  <a:latin typeface="Times" pitchFamily="18" charset="0"/>
                </a:rPr>
                <a:t>Reader l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ocation:</a:t>
              </a:r>
              <a:r>
                <a:rPr kumimoji="0" lang="en-US" altLang="zh-CN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   </a:t>
              </a:r>
              <a:r>
                <a:rPr kumimoji="0" lang="en-US" altLang="zh-CN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A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5" idx="3"/>
              <a:endCxn id="6" idx="0"/>
            </p:cNvCxnSpPr>
            <p:nvPr/>
          </p:nvCxnSpPr>
          <p:spPr bwMode="auto">
            <a:xfrm flipH="1">
              <a:off x="9144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>
              <a:stCxn id="5" idx="5"/>
              <a:endCxn id="7" idx="0"/>
            </p:cNvCxnSpPr>
            <p:nvPr/>
          </p:nvCxnSpPr>
          <p:spPr bwMode="auto">
            <a:xfrm>
              <a:off x="12507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Arrow Connector 18"/>
            <p:cNvCxnSpPr>
              <a:stCxn id="8" idx="3"/>
              <a:endCxn id="9" idx="0"/>
            </p:cNvCxnSpPr>
            <p:nvPr/>
          </p:nvCxnSpPr>
          <p:spPr bwMode="auto">
            <a:xfrm flipH="1">
              <a:off x="1752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Arrow Connector 20"/>
            <p:cNvCxnSpPr>
              <a:stCxn id="8" idx="5"/>
              <a:endCxn id="10" idx="0"/>
            </p:cNvCxnSpPr>
            <p:nvPr/>
          </p:nvCxnSpPr>
          <p:spPr bwMode="auto">
            <a:xfrm>
              <a:off x="2088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28956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1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667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124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733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505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9624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6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590800" y="1600200"/>
              <a:ext cx="1752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90800" y="1295400"/>
              <a:ext cx="1752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t=2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590800" y="2743200"/>
              <a:ext cx="8763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B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1" name="Straight Arrow Connector 30"/>
            <p:cNvCxnSpPr>
              <a:stCxn id="22" idx="3"/>
              <a:endCxn id="23" idx="0"/>
            </p:cNvCxnSpPr>
            <p:nvPr/>
          </p:nvCxnSpPr>
          <p:spPr bwMode="auto">
            <a:xfrm flipH="1">
              <a:off x="28194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2" name="Straight Arrow Connector 31"/>
            <p:cNvCxnSpPr>
              <a:stCxn id="22" idx="5"/>
              <a:endCxn id="24" idx="0"/>
            </p:cNvCxnSpPr>
            <p:nvPr/>
          </p:nvCxnSpPr>
          <p:spPr bwMode="auto">
            <a:xfrm>
              <a:off x="31557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Arrow Connector 32"/>
            <p:cNvCxnSpPr>
              <a:stCxn id="25" idx="3"/>
              <a:endCxn id="26" idx="0"/>
            </p:cNvCxnSpPr>
            <p:nvPr/>
          </p:nvCxnSpPr>
          <p:spPr bwMode="auto">
            <a:xfrm flipH="1">
              <a:off x="3657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/>
            <p:cNvCxnSpPr>
              <a:stCxn id="25" idx="5"/>
              <a:endCxn id="27" idx="0"/>
            </p:cNvCxnSpPr>
            <p:nvPr/>
          </p:nvCxnSpPr>
          <p:spPr bwMode="auto">
            <a:xfrm>
              <a:off x="3993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467100" y="2743200"/>
              <a:ext cx="8763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>
                  <a:latin typeface="Times" pitchFamily="18" charset="0"/>
                </a:rPr>
                <a:t>C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7" name="Straight Connector 36"/>
            <p:cNvCxnSpPr>
              <a:stCxn id="28" idx="0"/>
              <a:endCxn id="28" idx="2"/>
            </p:cNvCxnSpPr>
            <p:nvPr/>
          </p:nvCxnSpPr>
          <p:spPr bwMode="auto">
            <a:xfrm>
              <a:off x="34671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4876800" y="17526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1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5720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3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334000" y="22860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4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019800" y="1752600"/>
              <a:ext cx="304800" cy="3048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2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7912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248400" y="2286000"/>
              <a:ext cx="304800" cy="304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dirty="0">
                  <a:latin typeface="Times" pitchFamily="18" charset="0"/>
                </a:rPr>
                <a:t>6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495800" y="1600200"/>
              <a:ext cx="2133600" cy="1143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495800" y="1295400"/>
              <a:ext cx="21336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t=3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495800" y="2743200"/>
              <a:ext cx="762000" cy="304800"/>
            </a:xfrm>
            <a:prstGeom prst="rect">
              <a:avLst/>
            </a:prstGeom>
            <a:solidFill>
              <a:srgbClr val="FFBAD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D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8" name="Straight Arrow Connector 47"/>
            <p:cNvCxnSpPr>
              <a:stCxn id="39" idx="3"/>
              <a:endCxn id="40" idx="0"/>
            </p:cNvCxnSpPr>
            <p:nvPr/>
          </p:nvCxnSpPr>
          <p:spPr bwMode="auto">
            <a:xfrm flipH="1">
              <a:off x="4724400" y="2012763"/>
              <a:ext cx="1970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stCxn id="42" idx="3"/>
              <a:endCxn id="43" idx="0"/>
            </p:cNvCxnSpPr>
            <p:nvPr/>
          </p:nvCxnSpPr>
          <p:spPr bwMode="auto">
            <a:xfrm flipH="1">
              <a:off x="5943600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5"/>
              <a:endCxn id="44" idx="0"/>
            </p:cNvCxnSpPr>
            <p:nvPr/>
          </p:nvCxnSpPr>
          <p:spPr bwMode="auto">
            <a:xfrm>
              <a:off x="6279963" y="2012763"/>
              <a:ext cx="120837" cy="273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5257800" y="2743200"/>
              <a:ext cx="457200" cy="304800"/>
            </a:xfrm>
            <a:prstGeom prst="rect">
              <a:avLst/>
            </a:prstGeom>
            <a:solidFill>
              <a:srgbClr val="FF9A4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E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2578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5715000" y="1600200"/>
              <a:ext cx="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tangle 55"/>
            <p:cNvSpPr/>
            <p:nvPr/>
          </p:nvSpPr>
          <p:spPr bwMode="auto">
            <a:xfrm>
              <a:off x="5715000" y="2743200"/>
              <a:ext cx="9144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="1" dirty="0">
                  <a:latin typeface="Times" pitchFamily="18" charset="0"/>
                </a:rPr>
                <a:t>C</a:t>
              </a: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200" y="2230172"/>
              <a:ext cx="533400" cy="304800"/>
            </a:xfrm>
            <a:prstGeom prst="rect">
              <a:avLst/>
            </a:prstGeom>
            <a:ln w="9525">
              <a:solidFill>
                <a:srgbClr val="FFFFFF"/>
              </a:solidFill>
            </a:ln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Items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" y="1724686"/>
              <a:ext cx="533400" cy="304800"/>
            </a:xfrm>
            <a:prstGeom prst="rect">
              <a:avLst/>
            </a:prstGeom>
            <a:ln w="9525">
              <a:solidFill>
                <a:srgbClr val="FFFFFF"/>
              </a:solidFill>
            </a:ln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Times"/>
                  <a:cs typeface="Times"/>
                </a:rPr>
                <a:t>Case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486400" y="3755886"/>
            <a:ext cx="3200400" cy="707886"/>
          </a:xfrm>
          <a:prstGeom prst="rect">
            <a:avLst/>
          </a:prstGeom>
          <a:solidFill>
            <a:srgbClr val="AC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Location</a:t>
            </a: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 Inference: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Times" pitchFamily="18" charset="0"/>
              </a:rPr>
              <a:t>Smoothing over containment</a:t>
            </a:r>
            <a:endParaRPr lang="zh-CN" altLang="en-US" sz="2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09600" y="4594086"/>
            <a:ext cx="2819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Item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 5 is contained in </a:t>
            </a:r>
            <a:r>
              <a:rPr lang="en-US" sz="1800" dirty="0" smtClean="0">
                <a:solidFill>
                  <a:srgbClr val="4E5DA7"/>
                </a:solidFill>
                <a:latin typeface="Times"/>
                <a:cs typeface="Times"/>
              </a:rPr>
              <a:t>case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 </a:t>
            </a:r>
            <a:r>
              <a:rPr lang="en-US" sz="1800" dirty="0" smtClean="0">
                <a:solidFill>
                  <a:srgbClr val="4E5DA7"/>
                </a:solidFill>
                <a:latin typeface="Times"/>
                <a:cs typeface="Times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E5DA7"/>
              </a:solidFill>
              <a:effectLst/>
              <a:latin typeface="Times"/>
              <a:cs typeface="Times"/>
            </a:endParaRPr>
          </a:p>
        </p:txBody>
      </p:sp>
      <p:sp>
        <p:nvSpPr>
          <p:cNvPr id="95" name="Curved Left Arrow 94"/>
          <p:cNvSpPr/>
          <p:nvPr/>
        </p:nvSpPr>
        <p:spPr>
          <a:xfrm>
            <a:off x="4114800" y="2971800"/>
            <a:ext cx="685800" cy="1676400"/>
          </a:xfrm>
          <a:prstGeom prst="curvedLeftArrow">
            <a:avLst>
              <a:gd name="adj1" fmla="val 35855"/>
              <a:gd name="adj2" fmla="val 82733"/>
              <a:gd name="adj3" fmla="val 29451"/>
            </a:avLst>
          </a:prstGeom>
          <a:ln w="9525">
            <a:solidFill>
              <a:srgbClr val="AC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96" name="Curved Left Arrow 95"/>
          <p:cNvSpPr/>
          <p:nvPr/>
        </p:nvSpPr>
        <p:spPr>
          <a:xfrm>
            <a:off x="4038600" y="3733800"/>
            <a:ext cx="685800" cy="1676400"/>
          </a:xfrm>
          <a:prstGeom prst="curvedLeftArrow">
            <a:avLst>
              <a:gd name="adj1" fmla="val 35855"/>
              <a:gd name="adj2" fmla="val 68330"/>
              <a:gd name="adj3" fmla="val 29451"/>
            </a:avLst>
          </a:prstGeom>
          <a:ln w="9525">
            <a:solidFill>
              <a:srgbClr val="AC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486400" y="4594086"/>
            <a:ext cx="3276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ase </a:t>
            </a:r>
            <a:r>
              <a:rPr lang="en-US" sz="1800" dirty="0" smtClean="0">
                <a:solidFill>
                  <a:srgbClr val="4E5DA7"/>
                </a:solidFill>
                <a:latin typeface="Times"/>
                <a:cs typeface="Times"/>
              </a:rPr>
              <a:t>2 is in Location C at </a:t>
            </a:r>
            <a:r>
              <a:rPr lang="en-US" sz="1800" dirty="0" err="1" smtClean="0">
                <a:solidFill>
                  <a:srgbClr val="4E5DA7"/>
                </a:solidFill>
                <a:latin typeface="Times"/>
                <a:cs typeface="Times"/>
              </a:rPr>
              <a:t>t</a:t>
            </a:r>
            <a:r>
              <a:rPr lang="en-US" sz="1800" dirty="0" smtClean="0">
                <a:solidFill>
                  <a:srgbClr val="4E5DA7"/>
                </a:solidFill>
                <a:latin typeface="Times"/>
                <a:cs typeface="Times"/>
              </a:rPr>
              <a:t>=3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E5DA7"/>
              </a:solidFill>
              <a:effectLst/>
              <a:latin typeface="Times"/>
              <a:cs typeface="Time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09600" y="5029200"/>
            <a:ext cx="2819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Item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 6 is contained in </a:t>
            </a:r>
            <a:r>
              <a:rPr lang="en-US" sz="1800" dirty="0" smtClean="0">
                <a:solidFill>
                  <a:srgbClr val="4E5DA7"/>
                </a:solidFill>
                <a:latin typeface="Times"/>
                <a:cs typeface="Times"/>
              </a:rPr>
              <a:t>case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 </a:t>
            </a:r>
            <a:r>
              <a:rPr lang="en-US" sz="1800" dirty="0" smtClean="0">
                <a:solidFill>
                  <a:srgbClr val="4E5DA7"/>
                </a:solidFill>
                <a:latin typeface="Times"/>
                <a:cs typeface="Times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E5DA7"/>
              </a:solidFill>
              <a:effectLst/>
              <a:latin typeface="Times"/>
              <a:cs typeface="Time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86200" y="3810000"/>
            <a:ext cx="114300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A0000"/>
                </a:solidFill>
                <a:effectLst/>
                <a:latin typeface="Times"/>
                <a:cs typeface="Times"/>
              </a:rPr>
              <a:t>Iterative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A0000"/>
                </a:solidFill>
                <a:effectLst/>
                <a:latin typeface="Times"/>
                <a:cs typeface="Times"/>
              </a:rPr>
              <a:t>procedure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DA0000"/>
              </a:solidFill>
              <a:effectLst/>
              <a:latin typeface="Times"/>
              <a:cs typeface="Time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9600" y="5486400"/>
            <a:ext cx="2819400" cy="707886"/>
          </a:xfrm>
          <a:prstGeom prst="rect">
            <a:avLst/>
          </a:prstGeom>
          <a:solidFill>
            <a:srgbClr val="AC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BFBFBF"/>
                </a:solidFill>
                <a:latin typeface="Times" pitchFamily="18" charset="0"/>
              </a:rPr>
              <a:t>Containment</a:t>
            </a:r>
            <a:r>
              <a:rPr lang="en-US" altLang="zh-CN" sz="2000" b="1" dirty="0" smtClean="0">
                <a:solidFill>
                  <a:srgbClr val="BFBFBF"/>
                </a:solidFill>
                <a:latin typeface="Times" pitchFamily="18" charset="0"/>
              </a:rPr>
              <a:t> Changes: </a:t>
            </a:r>
            <a:r>
              <a:rPr lang="en-US" altLang="zh-CN" sz="2000" dirty="0" smtClean="0">
                <a:solidFill>
                  <a:srgbClr val="FFFFFF"/>
                </a:solidFill>
                <a:latin typeface="Times" pitchFamily="18" charset="0"/>
              </a:rPr>
              <a:t>Change point detection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581400" y="5486400"/>
            <a:ext cx="2819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4E5DA7"/>
                </a:solidFill>
                <a:effectLst/>
                <a:latin typeface="Times"/>
                <a:cs typeface="Times"/>
              </a:rPr>
              <a:t>Containment between </a:t>
            </a:r>
            <a:r>
              <a:rPr lang="en-US" sz="1800" dirty="0" smtClean="0">
                <a:solidFill>
                  <a:srgbClr val="4E5DA7"/>
                </a:solidFill>
                <a:latin typeface="Times"/>
                <a:cs typeface="Times"/>
              </a:rPr>
              <a:t>case 1 and item 4 has changed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E5DA7"/>
              </a:solidFill>
              <a:effectLst/>
              <a:latin typeface="Times"/>
              <a:cs typeface="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668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/>
      <p:bldP spid="102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(1) Our Probabilistic Graphical Model</a:t>
            </a:r>
            <a:endParaRPr lang="zh-CN" alt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877956" y="2362200"/>
            <a:ext cx="2685980" cy="6521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182756" y="259080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rgbClr val="D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709921" y="2590800"/>
            <a:ext cx="228600" cy="2286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" pitchFamily="18" charset="0"/>
            </a:endParaRPr>
          </a:p>
        </p:txBody>
      </p:sp>
      <p:cxnSp>
        <p:nvCxnSpPr>
          <p:cNvPr id="38" name="Straight Arrow Connector 37"/>
          <p:cNvCxnSpPr>
            <a:stCxn id="36" idx="6"/>
            <a:endCxn id="37" idx="2"/>
          </p:cNvCxnSpPr>
          <p:nvPr/>
        </p:nvCxnSpPr>
        <p:spPr bwMode="auto">
          <a:xfrm>
            <a:off x="1411356" y="2705100"/>
            <a:ext cx="129856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1182756" y="162937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700303" y="1629370"/>
            <a:ext cx="228600" cy="228600"/>
          </a:xfrm>
          <a:prstGeom prst="ellipse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1" name="Straight Arrow Connector 40"/>
          <p:cNvCxnSpPr>
            <a:stCxn id="39" idx="6"/>
            <a:endCxn id="40" idx="2"/>
          </p:cNvCxnSpPr>
          <p:nvPr/>
        </p:nvCxnSpPr>
        <p:spPr bwMode="auto">
          <a:xfrm>
            <a:off x="1411356" y="1743670"/>
            <a:ext cx="128894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9" idx="4"/>
            <a:endCxn id="36" idx="0"/>
          </p:cNvCxnSpPr>
          <p:nvPr/>
        </p:nvCxnSpPr>
        <p:spPr bwMode="auto">
          <a:xfrm>
            <a:off x="1297056" y="1857970"/>
            <a:ext cx="0" cy="7328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739844" y="1481434"/>
            <a:ext cx="2917756" cy="19475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2000" dirty="0">
                <a:latin typeface="Times" pitchFamily="18" charset="0"/>
              </a:rPr>
              <a:t>C</a:t>
            </a:r>
            <a:endParaRPr lang="zh-CN" altLang="en-US" sz="2000" dirty="0"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3156" y="1405234"/>
            <a:ext cx="3389244" cy="23285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11356" y="1476970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" pitchFamily="18" charset="0"/>
              </a:rPr>
              <a:t>Sensor model</a:t>
            </a:r>
            <a:endParaRPr lang="zh-CN" altLang="en-US" sz="1200" b="1" dirty="0">
              <a:latin typeface="Times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11356" y="2438400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" pitchFamily="18" charset="0"/>
              </a:rPr>
              <a:t>Sensor model</a:t>
            </a:r>
            <a:endParaRPr lang="zh-CN" altLang="en-US" sz="1200" b="1" dirty="0">
              <a:latin typeface="Times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3039" y="1828800"/>
            <a:ext cx="104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" pitchFamily="18" charset="0"/>
              </a:rPr>
              <a:t>Containment</a:t>
            </a:r>
          </a:p>
          <a:p>
            <a:r>
              <a:rPr lang="en-US" altLang="zh-CN" sz="1200" b="1" dirty="0" smtClean="0">
                <a:latin typeface="Times" pitchFamily="18" charset="0"/>
              </a:rPr>
              <a:t>(0 or 1)</a:t>
            </a:r>
            <a:endParaRPr lang="zh-CN" altLang="en-US" sz="1200" b="1" dirty="0">
              <a:latin typeface="Times" pitchFamily="18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8" name="TextBox 47"/>
              <p:cNvSpPr txBox="1"/>
              <p:nvPr/>
            </p:nvSpPr>
            <p:spPr>
              <a:xfrm>
                <a:off x="838200" y="1481435"/>
                <a:ext cx="395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latin typeface="Times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1435"/>
                <a:ext cx="39510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9" name="TextBox 48"/>
              <p:cNvSpPr txBox="1"/>
              <p:nvPr/>
            </p:nvSpPr>
            <p:spPr>
              <a:xfrm>
                <a:off x="852499" y="2557046"/>
                <a:ext cx="4064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latin typeface="Times" pitchFamily="18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9" y="2557046"/>
                <a:ext cx="40645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0" name="TextBox 49"/>
              <p:cNvSpPr txBox="1"/>
              <p:nvPr/>
            </p:nvSpPr>
            <p:spPr>
              <a:xfrm>
                <a:off x="3143395" y="1523881"/>
                <a:ext cx="4380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latin typeface="Times" pitchFamily="18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395" y="1523881"/>
                <a:ext cx="438005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1" name="TextBox 50"/>
              <p:cNvSpPr txBox="1"/>
              <p:nvPr/>
            </p:nvSpPr>
            <p:spPr>
              <a:xfrm>
                <a:off x="3141664" y="2590800"/>
                <a:ext cx="4397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latin typeface="Times" pitchFamily="18" charset="0"/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664" y="2590800"/>
                <a:ext cx="439736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624102" y="2495550"/>
            <a:ext cx="508829" cy="43380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1200" dirty="0" smtClean="0">
                <a:latin typeface="Times" pitchFamily="18" charset="0"/>
              </a:rPr>
              <a:t>R</a:t>
            </a:r>
            <a:endParaRPr lang="zh-CN" altLang="en-US" sz="1200" dirty="0"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7000" y="1523999"/>
            <a:ext cx="465932" cy="51205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1200" dirty="0" smtClean="0">
                <a:latin typeface="Times" pitchFamily="18" charset="0"/>
              </a:rPr>
              <a:t>R</a:t>
            </a:r>
            <a:endParaRPr lang="zh-CN" altLang="en-US" sz="1200" dirty="0"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328171"/>
            <a:ext cx="4953000" cy="2720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altLang="zh-CN" sz="1600" dirty="0">
                <a:latin typeface="Times" pitchFamily="18" charset="0"/>
                <a:ea typeface="ＭＳ Ｐゴシック" charset="-128"/>
                <a:cs typeface="Book Antiqua"/>
              </a:rPr>
              <a:t>Hidden 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variables : true 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object and container 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locations</a:t>
            </a:r>
            <a:endParaRPr lang="zh-CN" altLang="en-US" sz="1600" dirty="0">
              <a:latin typeface="Times" pitchFamily="18" charset="0"/>
              <a:ea typeface="ＭＳ Ｐゴシック" charset="-128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057400"/>
            <a:ext cx="4572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altLang="zh-CN" sz="1600" dirty="0">
                <a:latin typeface="Times" pitchFamily="18" charset="0"/>
                <a:ea typeface="ＭＳ Ｐゴシック" charset="-128"/>
                <a:cs typeface="Book Antiqua"/>
              </a:rPr>
              <a:t>Evidence 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variables: </a:t>
            </a:r>
            <a:r>
              <a:rPr lang="en-US" altLang="zh-CN" sz="1600" dirty="0">
                <a:latin typeface="Times" pitchFamily="18" charset="0"/>
                <a:ea typeface="ＭＳ Ｐゴシック" charset="-128"/>
                <a:cs typeface="Book Antiqua"/>
              </a:rPr>
              <a:t>RFID readings</a:t>
            </a:r>
            <a:endParaRPr lang="zh-CN" altLang="en-US" sz="1600" dirty="0">
              <a:latin typeface="Times" pitchFamily="18" charset="0"/>
              <a:ea typeface="ＭＳ Ｐゴシック" charset="-128"/>
              <a:cs typeface="Book Antiqua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191000" y="2819400"/>
            <a:ext cx="4572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zh-CN" sz="1600" dirty="0" smtClean="0">
                <a:latin typeface="Times" pitchFamily="18" charset="0"/>
              </a:rPr>
              <a:t>Independency assumptions:</a:t>
            </a:r>
            <a:endParaRPr lang="en-US" altLang="zh-CN" sz="1600" dirty="0" smtClean="0">
              <a:latin typeface="Times" pitchFamily="18" charset="0"/>
            </a:endParaRPr>
          </a:p>
          <a:p>
            <a:pPr lvl="1"/>
            <a:r>
              <a:rPr lang="en-US" altLang="zh-CN" sz="1600" dirty="0" smtClean="0">
                <a:latin typeface="Times" pitchFamily="18" charset="0"/>
              </a:rPr>
              <a:t>Independence </a:t>
            </a:r>
            <a:r>
              <a:rPr lang="en-US" altLang="zh-CN" sz="1600" dirty="0" smtClean="0">
                <a:latin typeface="Times" pitchFamily="18" charset="0"/>
              </a:rPr>
              <a:t>among containers</a:t>
            </a:r>
          </a:p>
          <a:p>
            <a:pPr lvl="1"/>
            <a:r>
              <a:rPr lang="en-US" altLang="zh-CN" sz="1600" dirty="0" smtClean="0">
                <a:latin typeface="Times" pitchFamily="18" charset="0"/>
              </a:rPr>
              <a:t>Independence </a:t>
            </a:r>
            <a:r>
              <a:rPr lang="en-US" altLang="zh-CN" sz="1600" dirty="0" smtClean="0">
                <a:latin typeface="Times" pitchFamily="18" charset="0"/>
              </a:rPr>
              <a:t>over </a:t>
            </a:r>
            <a:r>
              <a:rPr lang="en-US" altLang="zh-CN" sz="1600" dirty="0" smtClean="0">
                <a:latin typeface="Times" pitchFamily="18" charset="0"/>
              </a:rPr>
              <a:t>time</a:t>
            </a:r>
            <a:endParaRPr lang="en-US" altLang="zh-CN" sz="1600" dirty="0" smtClean="0">
              <a:latin typeface="Times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438400"/>
            <a:ext cx="4572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altLang="zh-CN" sz="1600" dirty="0">
                <a:latin typeface="Times" pitchFamily="18" charset="0"/>
                <a:ea typeface="ＭＳ Ｐゴシック" charset="-128"/>
                <a:cs typeface="Book Antiqua"/>
              </a:rPr>
              <a:t>RFID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 sensor 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m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odel: read rate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, o</a:t>
            </a: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verlap </a:t>
            </a:r>
            <a:r>
              <a:rPr lang="en-US" altLang="zh-CN" sz="1600" dirty="0">
                <a:latin typeface="Times" pitchFamily="18" charset="0"/>
                <a:ea typeface="ＭＳ Ｐゴシック" charset="-128"/>
                <a:cs typeface="Book Antiqua"/>
              </a:rPr>
              <a:t>rate</a:t>
            </a:r>
            <a:endParaRPr lang="zh-CN" altLang="en-US" sz="1600" dirty="0">
              <a:latin typeface="Times" pitchFamily="18" charset="0"/>
              <a:ea typeface="ＭＳ Ｐゴシック" charset="-128"/>
              <a:cs typeface="Book Antiqua"/>
            </a:endParaRPr>
          </a:p>
        </p:txBody>
      </p:sp>
      <p:sp>
        <p:nvSpPr>
          <p:cNvPr id="54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676400" y="5334000"/>
            <a:ext cx="8153400" cy="857250"/>
          </a:xfr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buNone/>
            </a:pPr>
            <a:endParaRPr lang="en-US" altLang="zh-CN" dirty="0" smtClean="0">
              <a:noFill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6" name="Content Placeholder 2"/>
              <p:cNvSpPr txBox="1">
                <a:spLocks/>
              </p:cNvSpPr>
              <p:nvPr/>
            </p:nvSpPr>
            <p:spPr bwMode="auto">
              <a:xfrm>
                <a:off x="228599" y="3962400"/>
                <a:ext cx="8051801" cy="3810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r>
                  <a:rPr lang="en-US" altLang="zh-CN" sz="2000" dirty="0" smtClean="0">
                    <a:latin typeface="Times" pitchFamily="18" charset="0"/>
                  </a:rPr>
                  <a:t>Read rate: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  <a:ea typeface="Cambria Math"/>
                              </a:rPr>
                              <m:t>𝑡𝑐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b="0" dirty="0" smtClean="0">
                    <a:latin typeface="Times" pitchFamily="18" charset="0"/>
                    <a:ea typeface="Cambria Math"/>
                  </a:rPr>
                  <a:t>, sampled and updated periodically</a:t>
                </a:r>
              </a:p>
            </p:txBody>
          </p:sp>
        </mc:Choice>
        <mc:Fallback>
          <p:sp>
            <p:nvSpPr>
              <p:cNvPr id="5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3962400"/>
                <a:ext cx="8051801" cy="381000"/>
              </a:xfrm>
              <a:prstGeom prst="rect">
                <a:avLst/>
              </a:prstGeom>
              <a:blipFill rotWithShape="1">
                <a:blip r:embed="rId9"/>
                <a:stretch>
                  <a:fillRect l="-606" t="-7937" b="-3174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257175" y="5638800"/>
            <a:ext cx="3810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zh-CN" sz="2000" dirty="0" smtClean="0">
                <a:latin typeface="Times" pitchFamily="18" charset="0"/>
              </a:rPr>
              <a:t>Joint </a:t>
            </a:r>
            <a:r>
              <a:rPr lang="en-US" altLang="zh-CN" sz="2000" dirty="0" smtClean="0">
                <a:latin typeface="Times" pitchFamily="18" charset="0"/>
              </a:rPr>
              <a:t>probability:</a:t>
            </a:r>
            <a:endParaRPr lang="zh-CN" altLang="en-US" sz="2000" dirty="0">
              <a:latin typeface="Times" pitchFamily="18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228600" y="4419600"/>
            <a:ext cx="8153400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zh-CN" sz="2000" dirty="0" smtClean="0">
                <a:latin typeface="Times" pitchFamily="18" charset="0"/>
              </a:rPr>
              <a:t>RFID sensor model: </a:t>
            </a:r>
            <a:endParaRPr lang="zh-CN" altLang="en-US" sz="2000" dirty="0">
              <a:latin typeface="Times" pitchFamily="18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3" name="TextBox 12"/>
              <p:cNvSpPr txBox="1"/>
              <p:nvPr/>
            </p:nvSpPr>
            <p:spPr>
              <a:xfrm>
                <a:off x="2646585" y="4686707"/>
                <a:ext cx="5354415" cy="647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FF99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FF99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FF99FF"/>
                                  </a:solidFill>
                                  <a:latin typeface="Cambria Math"/>
                                </a:rPr>
                                <m:t>𝑡𝑟𝑐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𝑡𝑐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altLang="zh-CN" sz="18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𝑖𝑓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FF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FF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FF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𝑡𝑟𝑐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=1 (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𝑡𝑎𝑔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𝑟𝑒𝑎𝑑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18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altLang="zh-CN" sz="18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𝑖𝑓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FF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FF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FF99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𝑡𝑟𝑐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=0 (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800" dirty="0">
                  <a:latin typeface="Times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585" y="4686707"/>
                <a:ext cx="5354415" cy="64729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191000" y="1698936"/>
            <a:ext cx="4572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charset="2"/>
              <a:buChar char="§"/>
            </a:pPr>
            <a:r>
              <a:rPr lang="en-US" altLang="zh-CN" sz="1600" dirty="0" smtClean="0">
                <a:latin typeface="Times" pitchFamily="18" charset="0"/>
                <a:ea typeface="ＭＳ Ｐゴシック" charset="-128"/>
                <a:cs typeface="Book Antiqua"/>
              </a:rPr>
              <a:t>Containment: edges between hidden variables</a:t>
            </a:r>
            <a:endParaRPr lang="zh-CN" altLang="en-US" sz="1600" dirty="0">
              <a:latin typeface="Times" pitchFamily="18" charset="0"/>
              <a:ea typeface="ＭＳ Ｐゴシック" charset="-128"/>
              <a:cs typeface="Book Antiqu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503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" grpId="0" animBg="1"/>
      <p:bldP spid="30" grpId="0" animBg="1"/>
      <p:bldP spid="6" grpId="0"/>
      <p:bldP spid="7" grpId="0"/>
      <p:bldP spid="34" grpId="0"/>
      <p:bldP spid="9" grpId="0"/>
      <p:bldP spid="54" grpId="0" build="p" animBg="1"/>
      <p:bldP spid="56" grpId="0" animBg="1"/>
      <p:bldP spid="57" grpId="0"/>
      <p:bldP spid="59" grpId="0"/>
      <p:bldP spid="13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89534" y="2511998"/>
            <a:ext cx="6725866" cy="1105210"/>
            <a:chOff x="2133600" y="2511998"/>
            <a:chExt cx="6725866" cy="1105210"/>
          </a:xfrm>
        </p:grpSpPr>
        <p:sp>
          <p:nvSpPr>
            <p:cNvPr id="7" name="TextBox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33600" y="2743200"/>
              <a:ext cx="4452566" cy="721608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724400" y="3256404"/>
              <a:ext cx="1066800" cy="360804"/>
            </a:xfrm>
            <a:prstGeom prst="ellipse">
              <a:avLst/>
            </a:prstGeom>
            <a:ln w="9525">
              <a:solidFill>
                <a:srgbClr val="DA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Line Callout 2 (No Border) 13"/>
            <p:cNvSpPr/>
            <p:nvPr/>
          </p:nvSpPr>
          <p:spPr>
            <a:xfrm>
              <a:off x="6573466" y="2511998"/>
              <a:ext cx="2286000" cy="513204"/>
            </a:xfrm>
            <a:prstGeom prst="callout2">
              <a:avLst>
                <a:gd name="adj1" fmla="val 100413"/>
                <a:gd name="adj2" fmla="val 9445"/>
                <a:gd name="adj3" fmla="val 182077"/>
                <a:gd name="adj4" fmla="val 555"/>
                <a:gd name="adj5" fmla="val 176841"/>
                <a:gd name="adj6" fmla="val -35000"/>
              </a:avLst>
            </a:prstGeom>
            <a:ln w="9525">
              <a:solidFill>
                <a:srgbClr val="DA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rgbClr val="DA0000"/>
                  </a:solidFill>
                  <a:latin typeface="Times" pitchFamily="18" charset="0"/>
                </a:rPr>
                <a:t>Current </a:t>
              </a:r>
              <a:r>
                <a:rPr lang="en-US" altLang="zh-CN" sz="1400" dirty="0">
                  <a:solidFill>
                    <a:srgbClr val="DA0000"/>
                  </a:solidFill>
                  <a:latin typeface="Times" pitchFamily="18" charset="0"/>
                </a:rPr>
                <a:t>guess about the containment relations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DA0000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(2) Location </a:t>
            </a:r>
            <a:r>
              <a:rPr lang="en-US" altLang="zh-CN" dirty="0" smtClean="0"/>
              <a:t>and Containment Inference</a:t>
            </a:r>
            <a:r>
              <a:rPr lang="en-US" altLang="zh-CN" dirty="0" smtClean="0"/>
              <a:t> using 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40674"/>
            <a:ext cx="8382000" cy="819150"/>
          </a:xfrm>
        </p:spPr>
        <p:txBody>
          <a:bodyPr/>
          <a:lstStyle/>
          <a:p>
            <a:r>
              <a:rPr lang="en-US" altLang="zh-CN" sz="2000" dirty="0" smtClean="0"/>
              <a:t>An </a:t>
            </a:r>
            <a:r>
              <a:rPr lang="en-US" altLang="zh-CN" sz="2000" dirty="0" smtClean="0"/>
              <a:t>iterative algorithm in the EM framework</a:t>
            </a:r>
            <a:r>
              <a:rPr lang="en-US" altLang="zh-CN" sz="2000" dirty="0" smtClean="0"/>
              <a:t>:</a:t>
            </a:r>
            <a:endParaRPr lang="en-US" altLang="zh-CN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3581400"/>
            <a:ext cx="8382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Book Antiqua"/>
                <a:ea typeface="ＭＳ Ｐゴシック" charset="-128"/>
                <a:cs typeface="Book Antiqu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altLang="zh-CN" sz="1600" dirty="0" smtClean="0">
                <a:latin typeface="Times" pitchFamily="18" charset="0"/>
              </a:rPr>
              <a:t>M</a:t>
            </a:r>
            <a:r>
              <a:rPr lang="en-US" altLang="zh-CN" sz="1600" dirty="0" smtClean="0">
                <a:latin typeface="Times" pitchFamily="18" charset="0"/>
              </a:rPr>
              <a:t>-Step</a:t>
            </a:r>
            <a:r>
              <a:rPr lang="en-US" altLang="zh-CN" sz="1600" dirty="0" smtClean="0">
                <a:latin typeface="Times" pitchFamily="18" charset="0"/>
              </a:rPr>
              <a:t>:</a:t>
            </a:r>
          </a:p>
          <a:p>
            <a:pPr lvl="1">
              <a:buNone/>
            </a:pPr>
            <a:r>
              <a:rPr lang="en-US" altLang="zh-CN" sz="1600" dirty="0" smtClean="0">
                <a:latin typeface="Times" pitchFamily="18" charset="0"/>
              </a:rPr>
              <a:t>     (customized)</a:t>
            </a:r>
            <a:endParaRPr lang="zh-CN" altLang="en-US" sz="1600" dirty="0">
              <a:latin typeface="Times" pitchFamily="18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53000"/>
                <a:ext cx="8382000" cy="7620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Book Antiqua"/>
                    <a:ea typeface="ＭＳ Ｐゴシック" charset="-128"/>
                    <a:cs typeface="Book Antiqua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r>
                  <a:rPr lang="en-US" altLang="zh-CN" sz="1600" dirty="0" smtClean="0">
                    <a:latin typeface="Times" pitchFamily="18" charset="0"/>
                  </a:rPr>
                  <a:t>Until the containment relations don’t change</a:t>
                </a:r>
              </a:p>
              <a:p>
                <a:r>
                  <a:rPr lang="en-US" altLang="zh-CN" sz="1600" dirty="0" smtClean="0">
                    <a:latin typeface="Times" pitchFamily="18" charset="0"/>
                  </a:rPr>
                  <a:t>Final values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𝑡𝑐</m:t>
                            </m:r>
                          </m:sub>
                        </m:sSub>
                      </m:e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1600" dirty="0" smtClean="0">
                    <a:latin typeface="Times" pitchFamily="18" charset="0"/>
                  </a:rPr>
                  <a:t> are used to determine the location of container and objects</a:t>
                </a: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53000"/>
                <a:ext cx="83820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291" t="-240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2133600" y="2438400"/>
            <a:ext cx="4191000" cy="990600"/>
            <a:chOff x="2133600" y="2438400"/>
            <a:chExt cx="4191000" cy="990600"/>
          </a:xfrm>
        </p:grpSpPr>
        <p:sp>
          <p:nvSpPr>
            <p:cNvPr id="9" name="Oval 8"/>
            <p:cNvSpPr/>
            <p:nvPr/>
          </p:nvSpPr>
          <p:spPr>
            <a:xfrm>
              <a:off x="2133600" y="2895600"/>
              <a:ext cx="1123950" cy="533400"/>
            </a:xfrm>
            <a:prstGeom prst="ellipse">
              <a:avLst/>
            </a:prstGeom>
            <a:ln w="9525">
              <a:solidFill>
                <a:srgbClr val="2D2DB9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Line Callout 2 (No Border) 11"/>
            <p:cNvSpPr/>
            <p:nvPr/>
          </p:nvSpPr>
          <p:spPr>
            <a:xfrm>
              <a:off x="3285474" y="2438400"/>
              <a:ext cx="3039126" cy="457200"/>
            </a:xfrm>
            <a:prstGeom prst="callout2">
              <a:avLst>
                <a:gd name="adj1" fmla="val 95450"/>
                <a:gd name="adj2" fmla="val -23438"/>
                <a:gd name="adj3" fmla="val 49845"/>
                <a:gd name="adj4" fmla="val -13972"/>
                <a:gd name="adj5" fmla="val 42018"/>
                <a:gd name="adj6" fmla="val 995"/>
              </a:avLst>
            </a:prstGeom>
            <a:ln w="95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rgbClr val="22228B"/>
                  </a:solidFill>
                  <a:latin typeface="Times" pitchFamily="18" charset="0"/>
                </a:rPr>
                <a:t>Posterior of each container’s location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22228B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33600" y="3581400"/>
            <a:ext cx="6629400" cy="784702"/>
            <a:chOff x="2133600" y="3581400"/>
            <a:chExt cx="6629400" cy="784702"/>
          </a:xfrm>
        </p:grpSpPr>
        <p:sp>
          <p:nvSpPr>
            <p:cNvPr id="15" name="Text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33600" y="3581400"/>
              <a:ext cx="4693401" cy="784702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3657600"/>
              <a:ext cx="1380474" cy="609600"/>
            </a:xfrm>
            <a:prstGeom prst="ellipse">
              <a:avLst/>
            </a:prstGeom>
            <a:ln w="9525">
              <a:solidFill>
                <a:srgbClr val="2D2DB9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Line Callout 2 (No Border) 19"/>
            <p:cNvSpPr/>
            <p:nvPr/>
          </p:nvSpPr>
          <p:spPr>
            <a:xfrm>
              <a:off x="6781800" y="3581400"/>
              <a:ext cx="1981200" cy="513204"/>
            </a:xfrm>
            <a:prstGeom prst="callout2">
              <a:avLst>
                <a:gd name="adj1" fmla="val 11325"/>
                <a:gd name="adj2" fmla="val -555"/>
                <a:gd name="adj3" fmla="val 19308"/>
                <a:gd name="adj4" fmla="val -80000"/>
                <a:gd name="adj5" fmla="val 48159"/>
                <a:gd name="adj6" fmla="val -98333"/>
              </a:avLst>
            </a:prstGeom>
            <a:ln w="95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rgbClr val="22228B"/>
                  </a:solidFill>
                  <a:latin typeface="Times" pitchFamily="18" charset="0"/>
                </a:rPr>
                <a:t>Posterior of each container’s location</a:t>
              </a:r>
              <a:endParaRPr lang="zh-CN" altLang="en-US" sz="1400" dirty="0">
                <a:solidFill>
                  <a:srgbClr val="22228B"/>
                </a:solidFill>
                <a:latin typeface="Times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3600" y="4495800"/>
            <a:ext cx="6324600" cy="533400"/>
            <a:chOff x="2133600" y="4495800"/>
            <a:chExt cx="6324600" cy="533400"/>
          </a:xfrm>
        </p:grpSpPr>
        <p:sp>
          <p:nvSpPr>
            <p:cNvPr id="16" name="TextBox 1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33600" y="4495800"/>
              <a:ext cx="2040238" cy="338554"/>
            </a:xfrm>
            <a:prstGeom prst="rect">
              <a:avLst/>
            </a:prstGeom>
            <a:blipFill rotWithShape="1">
              <a:blip r:embed="rId7"/>
              <a:stretch>
                <a:fillRect b="-3636"/>
              </a:stretch>
            </a:blipFill>
          </p:spPr>
          <p:txBody>
            <a:bodyPr/>
            <a:lstStyle/>
            <a:p>
              <a:r>
                <a:rPr lang="zh-CN" altLang="en-US">
                  <a:noFill/>
                </a:rPr>
                <a:t> </a:t>
              </a:r>
            </a:p>
          </p:txBody>
        </p:sp>
        <p:sp>
          <p:nvSpPr>
            <p:cNvPr id="22" name="Line Callout 2 (No Border) 21"/>
            <p:cNvSpPr/>
            <p:nvPr/>
          </p:nvSpPr>
          <p:spPr>
            <a:xfrm>
              <a:off x="5038074" y="4572000"/>
              <a:ext cx="3420126" cy="457200"/>
            </a:xfrm>
            <a:prstGeom prst="callout2">
              <a:avLst>
                <a:gd name="adj1" fmla="val 34728"/>
                <a:gd name="adj2" fmla="val -27270"/>
                <a:gd name="adj3" fmla="val 49845"/>
                <a:gd name="adj4" fmla="val -13972"/>
                <a:gd name="adj5" fmla="val 42018"/>
                <a:gd name="adj6" fmla="val 995"/>
              </a:avLst>
            </a:prstGeom>
            <a:ln w="9525">
              <a:solidFill>
                <a:srgbClr val="DA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rgbClr val="DA0000"/>
                  </a:solidFill>
                  <a:latin typeface="Times" pitchFamily="18" charset="0"/>
                </a:rPr>
                <a:t>Choose the best containment relation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DA0000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" y="1148882"/>
            <a:ext cx="7713948" cy="984718"/>
            <a:chOff x="76200" y="1148882"/>
            <a:chExt cx="7713948" cy="984718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76200" y="1228725"/>
              <a:ext cx="3810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Book Antiqua"/>
                  <a:ea typeface="ＭＳ Ｐゴシック" charset="-128"/>
                  <a:cs typeface="Book Antiqu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Book Antiqua"/>
                  <a:ea typeface="ＭＳ Ｐゴシック" charset="-128"/>
                  <a:cs typeface="Book Antiqu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Book Antiqua"/>
                  <a:ea typeface="ＭＳ Ｐゴシック" charset="-128"/>
                  <a:cs typeface="Book Antiqu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>
                  <a:solidFill>
                    <a:schemeClr val="tx1"/>
                  </a:solidFill>
                  <a:latin typeface="Book Antiqua"/>
                  <a:ea typeface="ＭＳ Ｐゴシック" charset="-128"/>
                  <a:cs typeface="Book Antiqu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Book Antiqua"/>
                  <a:ea typeface="ＭＳ Ｐゴシック" charset="-128"/>
                  <a:cs typeface="Book Antiqu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r>
                <a:rPr lang="en-US" altLang="zh-CN" sz="2000" dirty="0" smtClean="0">
                  <a:latin typeface="Times" pitchFamily="18" charset="0"/>
                </a:rPr>
                <a:t>Log likelihood</a:t>
              </a:r>
              <a:endParaRPr lang="zh-CN" altLang="en-US" sz="2000" dirty="0">
                <a:latin typeface="Times" pitchFamily="18" charset="0"/>
              </a:endParaRPr>
            </a:p>
          </p:txBody>
        </p:sp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133600" y="1148882"/>
                  <a:ext cx="5656548" cy="8178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1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6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sz="16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CN" sz="16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𝐶</m:t>
                                </m:r>
                              </m:sup>
                              <m:e>
                                <m:r>
                                  <a:rPr lang="en-US" altLang="zh-CN" sz="1600" b="0" i="1" smtClean="0">
                                    <a:latin typeface="Cambria Math"/>
                                  </a:rPr>
                                  <m:t>𝑙𝑜𝑔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sz="16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6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sub>
                                  <m:sup/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altLang="zh-CN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  <m:t>𝑡𝑐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𝑡𝑟𝑐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𝑡𝑐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  <m:nary>
                                          <m:naryPr>
                                            <m:chr m:val="∏"/>
                                            <m:supHide m:val="on"/>
                                            <m:ctrlP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|(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)∈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𝐶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b="0" i="1" smtClean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b="0" i="1" smtClean="0">
                                                    <a:latin typeface="Cambria Math"/>
                                                  </a:rPr>
                                                  <m:t>𝑡𝑟𝑜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b="0" i="1" smtClean="0">
                                                    <a:latin typeface="Cambria Math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b="0" i="1" smtClean="0">
                                                    <a:latin typeface="Cambria Math"/>
                                                  </a:rPr>
                                                  <m:t>𝑡𝑜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600" b="0" i="1" smtClean="0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zh-CN" altLang="en-US" sz="1600" dirty="0">
                    <a:latin typeface="Times" pitchFamily="18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1148882"/>
                  <a:ext cx="5656548" cy="81785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2133600" y="1295400"/>
              <a:ext cx="838200" cy="533400"/>
            </a:xfrm>
            <a:prstGeom prst="ellipse">
              <a:avLst/>
            </a:prstGeom>
            <a:ln w="9525">
              <a:solidFill>
                <a:srgbClr val="DA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Line Callout 2 (No Border) 22"/>
            <p:cNvSpPr/>
            <p:nvPr/>
          </p:nvSpPr>
          <p:spPr>
            <a:xfrm>
              <a:off x="237474" y="1676400"/>
              <a:ext cx="2353326" cy="457200"/>
            </a:xfrm>
            <a:prstGeom prst="callout2">
              <a:avLst>
                <a:gd name="adj1" fmla="val -29754"/>
                <a:gd name="adj2" fmla="val 82204"/>
                <a:gd name="adj3" fmla="val -24495"/>
                <a:gd name="adj4" fmla="val 77229"/>
                <a:gd name="adj5" fmla="val 14630"/>
                <a:gd name="adj6" fmla="val 72436"/>
              </a:avLst>
            </a:prstGeom>
            <a:ln w="9525">
              <a:solidFill>
                <a:srgbClr val="DA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rgbClr val="DA0000"/>
                  </a:solidFill>
                  <a:latin typeface="Times" pitchFamily="18" charset="0"/>
                </a:rPr>
                <a:t>Function </a:t>
              </a:r>
              <a:r>
                <a:rPr lang="en-US" altLang="zh-CN" sz="1400" dirty="0" smtClean="0">
                  <a:solidFill>
                    <a:srgbClr val="DA0000"/>
                  </a:solidFill>
                  <a:latin typeface="Times" pitchFamily="18" charset="0"/>
                </a:rPr>
                <a:t>of containment C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DA0000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" y="2438400"/>
            <a:ext cx="8534400" cy="3124200"/>
            <a:chOff x="76200" y="2438400"/>
            <a:chExt cx="8534400" cy="3124200"/>
          </a:xfrm>
        </p:grpSpPr>
        <p:sp>
          <p:nvSpPr>
            <p:cNvPr id="24" name="Rectangle 23"/>
            <p:cNvSpPr/>
            <p:nvPr/>
          </p:nvSpPr>
          <p:spPr>
            <a:xfrm>
              <a:off x="533400" y="2438400"/>
              <a:ext cx="8077200" cy="31242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76200" y="2457450"/>
              <a:ext cx="8382000" cy="514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40C22"/>
                </a:buClr>
                <a:buSzPct val="100000"/>
                <a:buFont typeface="Times" charset="0"/>
                <a:buChar char="•"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" pitchFamily="18" charset="0"/>
                  <a:ea typeface="ＭＳ Ｐゴシック" charset="-128"/>
                  <a:cs typeface="Book Antiqua"/>
                </a:rPr>
                <a:t>E-Step: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ＭＳ Ｐゴシック" charset="-128"/>
                <a:cs typeface="Book Antiqu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3400" y="5678269"/>
            <a:ext cx="8077200" cy="707886"/>
            <a:chOff x="533400" y="5678269"/>
            <a:chExt cx="8077200" cy="707886"/>
          </a:xfrm>
        </p:grpSpPr>
        <mc:AlternateContent>
  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3400" y="5678269"/>
                  <a:ext cx="8077200" cy="707886"/>
                </a:xfrm>
                <a:prstGeom prst="rect">
                  <a:avLst/>
                </a:prstGeom>
                <a:noFill/>
                <a:ln w="25400">
                  <a:solidFill>
                    <a:srgbClr val="AC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 smtClean="0">
                      <a:latin typeface="Times" pitchFamily="18" charset="0"/>
                    </a:rPr>
                    <a:t>Theorem1. </a:t>
                  </a:r>
                  <a:r>
                    <a:rPr lang="en-US" altLang="zh-CN" sz="2000" i="1" dirty="0" smtClean="0">
                      <a:latin typeface="Times" pitchFamily="18" charset="0"/>
                    </a:rPr>
                    <a:t>The RFINFER algorithm converges, and the resulting values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zh-CN" altLang="en-US" sz="2000" i="1" dirty="0" smtClean="0">
                      <a:latin typeface="Times" pitchFamily="18" charset="0"/>
                    </a:rPr>
                    <a:t> </a:t>
                  </a:r>
                  <a:r>
                    <a:rPr lang="en-US" altLang="zh-CN" sz="2000" i="1" dirty="0" smtClean="0">
                      <a:latin typeface="Times" pitchFamily="18" charset="0"/>
                    </a:rPr>
                    <a:t>are a local maximum of the likelihood defined in </a:t>
                  </a:r>
                  <a:r>
                    <a:rPr lang="en-US" altLang="zh-CN" sz="2000" i="1" dirty="0" err="1" smtClean="0">
                      <a:latin typeface="Times" pitchFamily="18" charset="0"/>
                    </a:rPr>
                    <a:t>Eq</a:t>
                  </a:r>
                  <a:r>
                    <a:rPr lang="en-US" altLang="zh-CN" sz="2000" i="1" dirty="0" smtClean="0">
                      <a:latin typeface="Times" pitchFamily="18" charset="0"/>
                    </a:rPr>
                    <a:t>(3).</a:t>
                  </a:r>
                  <a:endParaRPr lang="zh-CN" altLang="en-US" sz="2000" i="1" dirty="0">
                    <a:latin typeface="Times" pitchFamily="18" charset="0"/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678269"/>
                  <a:ext cx="8077200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77" t="-3306" b="-11570"/>
                  </a:stretch>
                </a:blipFill>
                <a:ln w="25400">
                  <a:solidFill>
                    <a:srgbClr val="AC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5334000" y="6019800"/>
              <a:ext cx="1066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Times"/>
                  <a:cs typeface="Times"/>
                </a:rPr>
                <a:t>.</a:t>
              </a:r>
              <a:endParaRPr kumimoji="0" lang="en-US" sz="1800" b="0" i="0" u="none" strike="noStrike" cap="none" normalizeH="0" baseline="0" dirty="0">
                <a:solidFill>
                  <a:schemeClr val="tx1"/>
                </a:solidFill>
                <a:effectLst/>
                <a:latin typeface="Times"/>
                <a:cs typeface="Time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62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8|5|2.8|9.3|7.7|0.5|0.3|5.4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4.2|19.4|6.1|3.5|3.1|12.8|8.5|8.8|1.4|10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1|14.4|13|7.5|4.9|14.1|18.9|30.9|13.9|9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2.5|18.1|4.6|11.8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8|16.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2.4|38.8|1.3|1.5|1.1|7.7|7.2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0.8|13.9|1.3|13.: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5.5|21.7|1.8|0.9|5.1|2.9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7|4.6|13.9|4.5|18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5|18.:|2.8|6.2|4.6|1.1|16.4|1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.7|3.8|18.4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6.5|54.1|19.9|37.:|17.: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8|7.9|11.4|15.9|6.4|4.7|7.7|4.:|3.6|13.5|1.2|22.4|7.9|5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7|21.2|13.1|15.3|38.9|22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4.1|41.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5.3|9.6|6.9|4.8|6.1|6.1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26927</TotalTime>
  <Words>2255</Words>
  <Application>Microsoft Macintosh PowerPoint</Application>
  <PresentationFormat>On-screen Show (4:3)</PresentationFormat>
  <Paragraphs>432</Paragraphs>
  <Slides>22</Slides>
  <Notes>20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Blank Presentation</vt:lpstr>
      <vt:lpstr>Bitmap Image</vt:lpstr>
      <vt:lpstr>Microsoft Equation</vt:lpstr>
      <vt:lpstr>Distributed Inference and Query Processing for RFID Tracking and Monitoring</vt:lpstr>
      <vt:lpstr>Applications of RFID Technology</vt:lpstr>
      <vt:lpstr>RFID Deployment on a Global Scale</vt:lpstr>
      <vt:lpstr>Tracking and Monitoring Queries</vt:lpstr>
      <vt:lpstr>Challenges in RFID Data Stream Processing</vt:lpstr>
      <vt:lpstr>A Scalable, Distributed RFID Stream Processing System</vt:lpstr>
      <vt:lpstr>I. Location and Containment Inference – Intuition</vt:lpstr>
      <vt:lpstr>(1) Our Probabilistic Graphical Model</vt:lpstr>
      <vt:lpstr>(2) Location and Containment Inference using EM</vt:lpstr>
      <vt:lpstr>(3) Change Point Detection -- Intuition</vt:lpstr>
      <vt:lpstr>(5) Implementation and Optimizations</vt:lpstr>
      <vt:lpstr>II. Distributed Processing with State migration</vt:lpstr>
      <vt:lpstr>Minimize Inference State – History Truncation</vt:lpstr>
      <vt:lpstr>Minimize Query Processing State via Sharing</vt:lpstr>
      <vt:lpstr>Minimize Query Processing State via Sharing</vt:lpstr>
      <vt:lpstr>Implementation and Evaluation</vt:lpstr>
      <vt:lpstr>Single Site, Stable Containment</vt:lpstr>
      <vt:lpstr>Evaluation of a Lab RFID Deployment</vt:lpstr>
      <vt:lpstr>Results for Distributed Inference w. State Migration </vt:lpstr>
      <vt:lpstr>Results for Distributed Query Processing</vt:lpstr>
      <vt:lpstr>Summary and Future Work</vt:lpstr>
      <vt:lpstr>Slide 22</vt:lpstr>
    </vt:vector>
  </TitlesOfParts>
  <Company>Ž退Ԝজ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Yanlei Diao</cp:lastModifiedBy>
  <cp:revision>961</cp:revision>
  <cp:lastPrinted>2010-11-25T18:37:32Z</cp:lastPrinted>
  <dcterms:created xsi:type="dcterms:W3CDTF">2011-08-26T18:56:24Z</dcterms:created>
  <dcterms:modified xsi:type="dcterms:W3CDTF">2011-08-30T18:33:56Z</dcterms:modified>
</cp:coreProperties>
</file>