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15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303" r:id="rId4"/>
    <p:sldId id="305" r:id="rId5"/>
    <p:sldId id="300" r:id="rId6"/>
    <p:sldId id="296" r:id="rId7"/>
    <p:sldId id="259" r:id="rId8"/>
    <p:sldId id="297" r:id="rId9"/>
    <p:sldId id="298" r:id="rId10"/>
    <p:sldId id="258" r:id="rId11"/>
    <p:sldId id="301" r:id="rId12"/>
    <p:sldId id="309" r:id="rId13"/>
    <p:sldId id="265" r:id="rId14"/>
    <p:sldId id="308" r:id="rId15"/>
    <p:sldId id="262" r:id="rId16"/>
    <p:sldId id="290" r:id="rId17"/>
    <p:sldId id="274" r:id="rId18"/>
    <p:sldId id="291" r:id="rId19"/>
    <p:sldId id="310" r:id="rId20"/>
    <p:sldId id="302" r:id="rId21"/>
    <p:sldId id="264" r:id="rId22"/>
    <p:sldId id="272" r:id="rId23"/>
    <p:sldId id="266" r:id="rId24"/>
    <p:sldId id="311" r:id="rId25"/>
    <p:sldId id="307" r:id="rId26"/>
    <p:sldId id="273" r:id="rId27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785E9"/>
    <a:srgbClr val="0860A8"/>
    <a:srgbClr val="0C8BF4"/>
    <a:srgbClr val="0752F9"/>
    <a:srgbClr val="1347ED"/>
    <a:srgbClr val="164EEA"/>
    <a:srgbClr val="3333CC"/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077" autoAdjust="0"/>
    <p:restoredTop sz="87788" autoAdjust="0"/>
  </p:normalViewPr>
  <p:slideViewPr>
    <p:cSldViewPr snapToObjects="1">
      <p:cViewPr>
        <p:scale>
          <a:sx n="105" d="100"/>
          <a:sy n="105" d="100"/>
        </p:scale>
        <p:origin x="-4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D9945-B577-4214-ACC4-6459ADE7551E}" type="datetime1">
              <a:rPr lang="en-AU"/>
              <a:pPr/>
              <a:t>8/30/11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075073-CFA0-4558-9415-3EBB73AFD58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0368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A7F75F-FF12-4E58-9838-F3EB6A7E07A6}" type="datetime1">
              <a:rPr lang="en-AU"/>
              <a:pPr/>
              <a:t>8/30/11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2DAD96-B33D-4D8B-AD8F-7CC7B9E217F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0593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2D5BE-65A5-4096-8DD6-471FDA1B00AD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365940-0050-47DE-BB0E-864780A8A240}" type="slidenum">
              <a:rPr lang="en-AU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DAD96-B33D-4D8B-AD8F-7CC7B9E217F8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IT Building 1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0" y="-26988"/>
            <a:ext cx="91440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ion Origin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E73A7"/>
              </a:clrFrom>
              <a:clrTo>
                <a:srgbClr val="3E73A7">
                  <a:alpha val="0"/>
                </a:srgbClr>
              </a:clrTo>
            </a:clrChange>
            <a:lum bright="24000" contrast="-72000"/>
          </a:blip>
          <a:srcRect/>
          <a:stretch>
            <a:fillRect/>
          </a:stretch>
        </p:blipFill>
        <p:spPr bwMode="auto">
          <a:xfrm>
            <a:off x="6732588" y="908050"/>
            <a:ext cx="1835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SIT ColourFoo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6669088"/>
            <a:ext cx="9155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22396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4888"/>
            <a:ext cx="7989888" cy="16589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altLang="ko-KR" dirty="0" smtClean="0"/>
              <a:t>Click to edit Master title style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-36212"/>
            <a:ext cx="4932040" cy="7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4850979" y="404663"/>
            <a:ext cx="3528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en-US" sz="1400" b="1" baseline="0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 of Information Technologies</a:t>
            </a:r>
            <a:endParaRPr lang="en-AU" sz="1400" b="1" dirty="0">
              <a:solidFill>
                <a:srgbClr val="08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691680" y="5445125"/>
            <a:ext cx="131114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C:\Documents and Settings\hyungsoo\Desktop\SNU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291411" y="5589239"/>
            <a:ext cx="1088901" cy="1088901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 userDrawn="1"/>
        </p:nvSpPr>
        <p:spPr bwMode="auto">
          <a:xfrm>
            <a:off x="3482827" y="6606758"/>
            <a:ext cx="1656184" cy="24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@VLDB2011</a:t>
            </a:r>
            <a:endParaRPr kumimoji="0" lang="en-AU" sz="1400" b="1" i="1" u="none" strike="noStrike" kern="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A7155-B71A-4342-965D-EBC5B91E122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4721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4721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BF02E-58F8-402D-8A21-90C8B8142A4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36217-D20A-4E73-95DA-D3C55591D11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144000" cy="765175"/>
        </p:xfrm>
        <a:graphic>
          <a:graphicData uri="http://schemas.openxmlformats.org/presentationml/2006/ole">
            <p:oleObj spid="_x0000_s45067" name="Image" r:id="rId3" imgW="11339683" imgH="1092063" progId="">
              <p:embed/>
            </p:oleObj>
          </a:graphicData>
        </a:graphic>
      </p:graphicFrame>
      <p:pic>
        <p:nvPicPr>
          <p:cNvPr id="8" name="Picture 11" descr="Lion Origin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E73A7"/>
              </a:clrFrom>
              <a:clrTo>
                <a:srgbClr val="3E73A7">
                  <a:alpha val="0"/>
                </a:srgbClr>
              </a:clrTo>
            </a:clrChange>
            <a:lum bright="24000" contrast="-72000"/>
          </a:blip>
          <a:srcRect/>
          <a:stretch>
            <a:fillRect/>
          </a:stretch>
        </p:blipFill>
        <p:spPr bwMode="auto">
          <a:xfrm>
            <a:off x="7940675" y="42863"/>
            <a:ext cx="11874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6350" y="6848475"/>
            <a:ext cx="914400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6" descr="SIT ColourFoo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590D6-A284-4DAC-87F4-38C0EACB26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367" y="8828"/>
            <a:ext cx="2168847" cy="7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E225-4285-4D1F-93F2-0C6732B5F7C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BDC4-55AB-4706-B3FC-03979883FDE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32D9D-F491-455A-8630-EBCED8E61B9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68BE5-3A6B-4F69-B100-CA1F0D4FE9E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64432-CB33-4764-A08B-E9F374D2E02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4C8CB-2F83-437F-9EF6-EE59AE62E32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7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765175"/>
        </p:xfrm>
        <a:graphic>
          <a:graphicData uri="http://schemas.openxmlformats.org/presentationml/2006/ole">
            <p:oleObj spid="_x0000_s1035" name="Image" r:id="rId14" imgW="11339683" imgH="1092063" progId="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Introduction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pic>
        <p:nvPicPr>
          <p:cNvPr id="1030" name="Picture 11" descr="Lion Original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3E73A7"/>
              </a:clrFrom>
              <a:clrTo>
                <a:srgbClr val="3E73A7">
                  <a:alpha val="0"/>
                </a:srgbClr>
              </a:clrTo>
            </a:clrChange>
            <a:lum bright="24000" contrast="-72000"/>
          </a:blip>
          <a:srcRect/>
          <a:stretch>
            <a:fillRect/>
          </a:stretch>
        </p:blipFill>
        <p:spPr bwMode="auto">
          <a:xfrm>
            <a:off x="7940675" y="42863"/>
            <a:ext cx="11874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-6350" y="6848475"/>
            <a:ext cx="914400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6" descr="SIT ColourFoot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653213"/>
            <a:ext cx="8280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굴림" charset="-127"/>
              </a:defRPr>
            </a:lvl1pPr>
          </a:lstStyle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664325"/>
            <a:ext cx="6842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B7E1104-3B04-47F1-B63B-92CFCC2D93B9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 bwMode="auto">
          <a:xfrm>
            <a:off x="3482827" y="6606758"/>
            <a:ext cx="1656184" cy="24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@VLDB2011</a:t>
            </a:r>
            <a:endParaRPr kumimoji="0" lang="en-AU" sz="1400" b="1" i="1" u="none" strike="noStrike" kern="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2" name="Picture 1" descr="Logo - 2.1_MasterbrandLogo_Primary-transparentBG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496" y="44624"/>
            <a:ext cx="1905973" cy="664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3" r:id="rId2"/>
    <p:sldLayoutId id="214748420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12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ts val="120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120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120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120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%7Bfirstname.lastname%7D@sydney.edu.au" TargetMode="External"/><Relationship Id="rId4" Type="http://schemas.openxmlformats.org/officeDocument/2006/relationships/hyperlink" Target="mailto:hhyuck@dcslab.snu.ac.k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gif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Relationship Id="rId3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96176" cy="504056"/>
          </a:xfrm>
        </p:spPr>
        <p:txBody>
          <a:bodyPr/>
          <a:lstStyle/>
          <a:p>
            <a:pPr eaLnBrk="1" hangingPunct="1"/>
            <a:r>
              <a:rPr lang="en-AU" b="1" i="1" u="sng" dirty="0" err="1" smtClean="0">
                <a:latin typeface="Times New Roman" pitchFamily="18" charset="0"/>
                <a:cs typeface="Times New Roman" pitchFamily="18" charset="0"/>
              </a:rPr>
              <a:t>Hyungsoo</a:t>
            </a:r>
            <a:r>
              <a:rPr lang="en-AU" b="1" i="1" u="sng" dirty="0" smtClean="0">
                <a:latin typeface="Times New Roman" pitchFamily="18" charset="0"/>
                <a:cs typeface="Times New Roman" pitchFamily="18" charset="0"/>
              </a:rPr>
              <a:t> Jung (presenter)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Hyuck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Han*            Alan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Fekete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Uwe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Röhm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AU" dirty="0" smtClean="0"/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259632" y="2346127"/>
            <a:ext cx="6552728" cy="1658937"/>
          </a:xfrm>
        </p:spPr>
        <p:txBody>
          <a:bodyPr/>
          <a:lstStyle/>
          <a:p>
            <a:pPr eaLnBrk="1" hangingPunct="1"/>
            <a:r>
              <a:rPr lang="en-AU" sz="3200" dirty="0" err="1" smtClean="0"/>
              <a:t>Serializable</a:t>
            </a:r>
            <a:r>
              <a:rPr lang="en-AU" sz="3200" dirty="0" smtClean="0"/>
              <a:t> Snapshot Isolation</a:t>
            </a:r>
            <a:br>
              <a:rPr lang="en-AU" sz="3200" dirty="0" smtClean="0"/>
            </a:br>
            <a:r>
              <a:rPr lang="en-AU" sz="3200" dirty="0" smtClean="0"/>
              <a:t>for Replicated Databases</a:t>
            </a:r>
            <a:br>
              <a:rPr lang="en-AU" sz="3200" dirty="0" smtClean="0"/>
            </a:br>
            <a:r>
              <a:rPr lang="en-AU" sz="3200" dirty="0" smtClean="0"/>
              <a:t>in High-Update Scenarios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389" y="4798892"/>
            <a:ext cx="3675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The University of Sydney</a:t>
            </a:r>
          </a:p>
          <a:p>
            <a:pPr algn="ctr"/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3"/>
              </a:rPr>
              <a:t>{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firstname.lastname</a:t>
            </a:r>
            <a:r>
              <a:rPr lang="en-AU" dirty="0" smtClean="0">
                <a:latin typeface="Times New Roman" pitchFamily="18" charset="0"/>
                <a:cs typeface="Times New Roman" pitchFamily="18" charset="0"/>
                <a:hlinkClick r:id="rId3"/>
              </a:rPr>
              <a:t>}@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sydney.edu.au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479889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Seoul National University</a:t>
            </a:r>
            <a:endParaRPr lang="en-A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hhyuck@dcslab.snu.ac.kr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Why 1-Copy SI ≠ 1-Copy SR 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808"/>
          </a:xfrm>
        </p:spPr>
        <p:txBody>
          <a:bodyPr/>
          <a:lstStyle/>
          <a:p>
            <a:pPr eaLnBrk="1" hangingPunct="1"/>
            <a:r>
              <a:rPr lang="en-AU" dirty="0" smtClean="0"/>
              <a:t>Under Snapshot Isolation:</a:t>
            </a:r>
          </a:p>
          <a:p>
            <a:pPr lvl="1" eaLnBrk="1" hangingPunct="1"/>
            <a:r>
              <a:rPr lang="en-AU" u="sng" dirty="0" smtClean="0">
                <a:solidFill>
                  <a:srgbClr val="FF0000"/>
                </a:solidFill>
              </a:rPr>
              <a:t>Transactions don’t see concurrent writes</a:t>
            </a:r>
          </a:p>
          <a:p>
            <a:pPr lvl="2" eaLnBrk="1" hangingPunct="1"/>
            <a:r>
              <a:rPr lang="en-AU" dirty="0" smtClean="0"/>
              <a:t>This causes some interleaving anomalies, which makes (1-copy) SI </a:t>
            </a:r>
            <a:r>
              <a:rPr lang="en-AU" b="1" i="1" dirty="0" smtClean="0"/>
              <a:t>not equivalent to </a:t>
            </a:r>
            <a:r>
              <a:rPr lang="en-AU" dirty="0" smtClean="0"/>
              <a:t>(1-copy) </a:t>
            </a:r>
            <a:r>
              <a:rPr lang="en-AU" dirty="0" err="1" smtClean="0"/>
              <a:t>serializable</a:t>
            </a:r>
            <a:r>
              <a:rPr lang="en-AU" dirty="0" smtClean="0"/>
              <a:t> execution.</a:t>
            </a:r>
          </a:p>
        </p:txBody>
      </p:sp>
      <p:sp>
        <p:nvSpPr>
          <p:cNvPr id="1741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0C667E-7468-4943-922E-BA1B551D454C}" type="slidenum">
              <a:rPr lang="en-AU"/>
              <a:pPr/>
              <a:t>10</a:t>
            </a:fld>
            <a:endParaRPr lang="en-AU"/>
          </a:p>
        </p:txBody>
      </p:sp>
      <p:cxnSp>
        <p:nvCxnSpPr>
          <p:cNvPr id="6" name="Straight Connector 22"/>
          <p:cNvCxnSpPr/>
          <p:nvPr/>
        </p:nvCxnSpPr>
        <p:spPr>
          <a:xfrm rot="5400000">
            <a:off x="1238204" y="3969060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24"/>
          <p:cNvCxnSpPr/>
          <p:nvPr/>
        </p:nvCxnSpPr>
        <p:spPr>
          <a:xfrm>
            <a:off x="1346216" y="3959799"/>
            <a:ext cx="63147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/>
          <p:cNvCxnSpPr/>
          <p:nvPr/>
        </p:nvCxnSpPr>
        <p:spPr>
          <a:xfrm rot="5400000">
            <a:off x="7552986" y="3959799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62405" y="3687415"/>
            <a:ext cx="581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(Jones=“on duty”, Smith=“on duty”)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(Jones=“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44"/>
          <p:cNvCxnSpPr/>
          <p:nvPr/>
        </p:nvCxnSpPr>
        <p:spPr>
          <a:xfrm flipV="1">
            <a:off x="2051720" y="4143772"/>
            <a:ext cx="3528392" cy="102843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49"/>
          <p:cNvCxnSpPr/>
          <p:nvPr/>
        </p:nvCxnSpPr>
        <p:spPr>
          <a:xfrm>
            <a:off x="2051720" y="4143774"/>
            <a:ext cx="3528392" cy="102843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53"/>
          <p:cNvSpPr/>
          <p:nvPr/>
        </p:nvSpPr>
        <p:spPr>
          <a:xfrm>
            <a:off x="971600" y="377444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A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2"/>
          <p:cNvCxnSpPr/>
          <p:nvPr/>
        </p:nvCxnSpPr>
        <p:spPr>
          <a:xfrm rot="5400000">
            <a:off x="1238204" y="5366829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4"/>
          <p:cNvCxnSpPr/>
          <p:nvPr/>
        </p:nvCxnSpPr>
        <p:spPr>
          <a:xfrm>
            <a:off x="1346216" y="5357568"/>
            <a:ext cx="63147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5"/>
          <p:cNvCxnSpPr/>
          <p:nvPr/>
        </p:nvCxnSpPr>
        <p:spPr>
          <a:xfrm rot="5400000">
            <a:off x="7552986" y="5357568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2405" y="5085184"/>
            <a:ext cx="581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(Jones=“on duty”, Smith=“on duty”)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(Smith=“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53"/>
          <p:cNvSpPr/>
          <p:nvPr/>
        </p:nvSpPr>
        <p:spPr>
          <a:xfrm>
            <a:off x="971600" y="5172209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A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788024" y="4499828"/>
            <a:ext cx="12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Write-Skew</a:t>
            </a:r>
            <a:endParaRPr lang="ko-KR" altLang="en-US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8" grpId="0"/>
      <p:bldP spid="28" grpId="0"/>
      <p:bldP spid="2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Goal of Concurrency Control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36217-D20A-4E73-95DA-D3C55591D11C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위쪽 화살표 4"/>
          <p:cNvSpPr/>
          <p:nvPr/>
        </p:nvSpPr>
        <p:spPr>
          <a:xfrm>
            <a:off x="971600" y="1557338"/>
            <a:ext cx="936104" cy="4464496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1187624" y="5445224"/>
            <a:ext cx="7128792" cy="9361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BE0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rot="16200000">
            <a:off x="244798" y="3781081"/>
            <a:ext cx="2345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Isolation Level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74002" y="5661248"/>
            <a:ext cx="2018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Performance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364088" y="4234840"/>
            <a:ext cx="1440160" cy="7783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Snapsho</a:t>
            </a:r>
            <a:r>
              <a:rPr lang="en-US" altLang="ko-KR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Isolation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195736" y="2722672"/>
            <a:ext cx="1656184" cy="94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Serializable</a:t>
            </a:r>
            <a:endParaRPr lang="en-US" altLang="ko-K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Isolation</a:t>
            </a:r>
          </a:p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(2PL)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220072" y="2650664"/>
            <a:ext cx="1800200" cy="108012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Serializable</a:t>
            </a:r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Something</a:t>
            </a:r>
          </a:p>
          <a:p>
            <a:pPr algn="ctr"/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(possible???)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Our Contributions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AU" dirty="0" smtClean="0"/>
              <a:t>Update anywhere-anytime-anyway transactional replication</a:t>
            </a:r>
          </a:p>
          <a:p>
            <a:pPr eaLnBrk="1" hangingPunct="1"/>
            <a:r>
              <a:rPr lang="en-AU" dirty="0" smtClean="0"/>
              <a:t>1-copy SR over SI replicas</a:t>
            </a:r>
          </a:p>
          <a:p>
            <a:pPr eaLnBrk="1" hangingPunct="1"/>
            <a:r>
              <a:rPr lang="en-AU" dirty="0" smtClean="0"/>
              <a:t>New theorem &amp; Prototype implementation</a:t>
            </a:r>
          </a:p>
          <a:p>
            <a:pPr eaLnBrk="1" hangingPunct="1"/>
            <a:r>
              <a:rPr lang="en-AU" dirty="0" smtClean="0"/>
              <a:t>Optimized for update-heavy workloads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409F9F-2D06-4F90-8610-2A53D8B84B6A}" type="slidenum">
              <a:rPr lang="en-AU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Our Approach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New algorithm for 1-copy SR</a:t>
            </a:r>
            <a:endParaRPr lang="en-US" dirty="0" smtClean="0"/>
          </a:p>
          <a:p>
            <a:pPr lvl="1" eaLnBrk="1" hangingPunct="1"/>
            <a:r>
              <a:rPr lang="en-US" dirty="0" smtClean="0"/>
              <a:t>Runtime analysis of the transaction serialization graph, considering consecutive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en-US" dirty="0" smtClean="0"/>
              <a:t>-edges</a:t>
            </a:r>
          </a:p>
          <a:p>
            <a:pPr lvl="1" eaLnBrk="1" hangingPunct="1"/>
            <a:r>
              <a:rPr lang="en-US" dirty="0" smtClean="0"/>
              <a:t>New sufficient condition for 1-copy SR</a:t>
            </a:r>
            <a:endParaRPr lang="en-AU" dirty="0" smtClean="0"/>
          </a:p>
          <a:p>
            <a:pPr eaLnBrk="1" hangingPunct="1"/>
            <a:r>
              <a:rPr lang="en-AU" dirty="0" smtClean="0"/>
              <a:t>Core Ideas:</a:t>
            </a:r>
          </a:p>
          <a:p>
            <a:pPr lvl="1" eaLnBrk="1" hangingPunct="1"/>
            <a:r>
              <a:rPr lang="en-AU" dirty="0" smtClean="0"/>
              <a:t>Detect read-write conflicts at runtime, i.e., </a:t>
            </a:r>
            <a:r>
              <a:rPr lang="en-AU" b="1" u="sng" dirty="0" smtClean="0"/>
              <a:t>commit time</a:t>
            </a:r>
            <a:r>
              <a:rPr lang="en-AU" dirty="0" smtClean="0"/>
              <a:t>.</a:t>
            </a:r>
          </a:p>
          <a:p>
            <a:pPr lvl="1" eaLnBrk="1" hangingPunct="1"/>
            <a:r>
              <a:rPr lang="en-US" dirty="0" smtClean="0"/>
              <a:t>Abort transactions with </a:t>
            </a:r>
            <a:r>
              <a:rPr lang="en-US" i="1" dirty="0" smtClean="0">
                <a:solidFill>
                  <a:srgbClr val="FF0000"/>
                </a:solidFill>
              </a:rPr>
              <a:t>a certain pattern of consecutive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en-US" i="1" dirty="0" smtClean="0">
                <a:solidFill>
                  <a:srgbClr val="FF0000"/>
                </a:solidFill>
              </a:rPr>
              <a:t>-edges</a:t>
            </a:r>
          </a:p>
          <a:p>
            <a:pPr lvl="1" eaLnBrk="1" hangingPunct="1"/>
            <a:r>
              <a:rPr lang="en-US" dirty="0" smtClean="0"/>
              <a:t>Retrieving complete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en-US" dirty="0" smtClean="0"/>
              <a:t>-dependency information without propagating entire </a:t>
            </a:r>
            <a:r>
              <a:rPr lang="en-US" dirty="0" err="1" smtClean="0"/>
              <a:t>readsets</a:t>
            </a:r>
            <a:r>
              <a:rPr lang="en-US" dirty="0" smtClean="0"/>
              <a:t>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BF9717-04FD-466A-A247-C85F8C21790F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Previous Work for 1-copy SR</a:t>
            </a:r>
            <a:br>
              <a:rPr lang="en-AU" dirty="0" smtClean="0"/>
            </a:br>
            <a:r>
              <a:rPr lang="en-AU" sz="2000" dirty="0" smtClean="0"/>
              <a:t>[</a:t>
            </a:r>
            <a:r>
              <a:rPr lang="en-AU" sz="2000" dirty="0" err="1" smtClean="0"/>
              <a:t>Bornea</a:t>
            </a:r>
            <a:r>
              <a:rPr lang="en-AU" sz="2000" dirty="0" smtClean="0"/>
              <a:t> et al., ICDE2011]</a:t>
            </a:r>
            <a:endParaRPr lang="en-AU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CD1E459-0369-4779-8657-22691A6D94FE}" type="slidenum">
              <a:rPr lang="en-AU"/>
              <a:pPr/>
              <a:t>14</a:t>
            </a:fld>
            <a:endParaRPr lang="en-AU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736142"/>
              </p:ext>
            </p:extLst>
          </p:nvPr>
        </p:nvGraphicFramePr>
        <p:xfrm>
          <a:off x="457200" y="2060848"/>
          <a:ext cx="8229600" cy="333860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743200"/>
                <a:gridCol w="2743200"/>
              </a:tblGrid>
              <a:tr h="604867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 smtClean="0">
                          <a:solidFill>
                            <a:schemeClr val="bg1"/>
                          </a:solidFill>
                        </a:rPr>
                        <a:t>Bornea</a:t>
                      </a:r>
                      <a:r>
                        <a:rPr lang="en-US" altLang="ko-KR" sz="2400" dirty="0" smtClean="0">
                          <a:solidFill>
                            <a:schemeClr val="bg1"/>
                          </a:solidFill>
                        </a:rPr>
                        <a:t> et al.</a:t>
                      </a:r>
                      <a:endParaRPr lang="ko-KR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chemeClr val="bg1"/>
                          </a:solidFill>
                        </a:rPr>
                        <a:t>This Work</a:t>
                      </a:r>
                      <a:endParaRPr lang="ko-KR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u="none" dirty="0" smtClean="0">
                          <a:solidFill>
                            <a:schemeClr val="accent6"/>
                          </a:solidFill>
                          <a:latin typeface="+mj-lt"/>
                          <a:cs typeface="Times New Roman" pitchFamily="18" charset="0"/>
                        </a:rPr>
                        <a:t>Architecture</a:t>
                      </a:r>
                      <a:endParaRPr lang="ko-KR" altLang="en-US" sz="2400" b="1" u="none" dirty="0">
                        <a:solidFill>
                          <a:schemeClr val="accent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Middleware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Kernel</a:t>
                      </a:r>
                      <a:endParaRPr lang="ko-KR" altLang="en-US" sz="2000" b="1" dirty="0"/>
                    </a:p>
                  </a:txBody>
                  <a:tcPr/>
                </a:tc>
              </a:tr>
              <a:tr h="604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u="none" dirty="0" err="1" smtClean="0">
                          <a:solidFill>
                            <a:schemeClr val="accent6"/>
                          </a:solidFill>
                          <a:latin typeface="+mj-lt"/>
                          <a:cs typeface="Times New Roman" pitchFamily="18" charset="0"/>
                        </a:rPr>
                        <a:t>Readset</a:t>
                      </a:r>
                      <a:endParaRPr lang="en-US" altLang="ko-KR" sz="2400" b="1" u="none" dirty="0" smtClean="0">
                        <a:solidFill>
                          <a:schemeClr val="accent6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ctr" latinLnBrk="1"/>
                      <a:r>
                        <a:rPr lang="en-US" altLang="ko-KR" sz="2400" b="1" u="none" dirty="0" smtClean="0">
                          <a:solidFill>
                            <a:schemeClr val="accent6"/>
                          </a:solidFill>
                          <a:latin typeface="+mj-lt"/>
                          <a:cs typeface="Times New Roman" pitchFamily="18" charset="0"/>
                        </a:rPr>
                        <a:t>Extraction</a:t>
                      </a:r>
                      <a:endParaRPr lang="ko-KR" altLang="en-US" sz="2400" b="1" u="none" dirty="0">
                        <a:solidFill>
                          <a:schemeClr val="accent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SQL parsing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Kernel interception</a:t>
                      </a:r>
                      <a:endParaRPr lang="ko-KR" altLang="en-US" sz="2000" b="1" dirty="0"/>
                    </a:p>
                  </a:txBody>
                  <a:tcPr/>
                </a:tc>
              </a:tr>
              <a:tr h="604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u="none" dirty="0" smtClean="0">
                          <a:solidFill>
                            <a:schemeClr val="accent6"/>
                          </a:solidFill>
                          <a:latin typeface="+mj-lt"/>
                          <a:cs typeface="Times New Roman" pitchFamily="18" charset="0"/>
                        </a:rPr>
                        <a:t>Certification</a:t>
                      </a:r>
                      <a:endParaRPr lang="ko-KR" altLang="en-US" sz="2400" b="1" u="none" dirty="0">
                        <a:solidFill>
                          <a:schemeClr val="accent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ww</a:t>
                      </a:r>
                      <a:r>
                        <a:rPr lang="en-US" altLang="ko-KR" sz="2000" b="1" dirty="0" smtClean="0"/>
                        <a:t>-conflict</a:t>
                      </a:r>
                    </a:p>
                    <a:p>
                      <a:pPr algn="ctr" latinLnBrk="1"/>
                      <a:r>
                        <a:rPr lang="en-US" altLang="ko-KR" sz="2000" b="1" dirty="0" smtClean="0"/>
                        <a:t>1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en-US" altLang="ko-KR" sz="2000" b="1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rw</a:t>
                      </a:r>
                      <a:r>
                        <a:rPr lang="en-US" altLang="ko-KR" sz="2000" b="1" baseline="0" dirty="0" smtClean="0"/>
                        <a:t>-edge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ww</a:t>
                      </a:r>
                      <a:r>
                        <a:rPr lang="en-US" altLang="ko-KR" sz="2000" b="1" dirty="0" smtClean="0"/>
                        <a:t>-conflict</a:t>
                      </a:r>
                    </a:p>
                    <a:p>
                      <a:pPr algn="ctr" latinLnBrk="1"/>
                      <a:r>
                        <a:rPr lang="en-US" altLang="ko-KR" sz="2000" b="1" dirty="0" smtClean="0"/>
                        <a:t>2 </a:t>
                      </a:r>
                      <a:r>
                        <a:rPr lang="en-US" altLang="ko-KR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rw</a:t>
                      </a:r>
                      <a:r>
                        <a:rPr lang="en-US" altLang="ko-KR" sz="2000" b="1" dirty="0" smtClean="0"/>
                        <a:t>-edges</a:t>
                      </a:r>
                      <a:endParaRPr lang="ko-KR" altLang="en-US" sz="2000" b="1" dirty="0"/>
                    </a:p>
                  </a:txBody>
                  <a:tcPr/>
                </a:tc>
              </a:tr>
              <a:tr h="6048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u="none" dirty="0" smtClean="0">
                          <a:solidFill>
                            <a:schemeClr val="accent6"/>
                          </a:solidFill>
                          <a:latin typeface="+mj-lt"/>
                          <a:cs typeface="Times New Roman" pitchFamily="18" charset="0"/>
                        </a:rPr>
                        <a:t>Optimized</a:t>
                      </a:r>
                      <a:r>
                        <a:rPr lang="en-US" altLang="ko-KR" sz="2400" b="1" u="none" baseline="0" dirty="0" smtClean="0">
                          <a:solidFill>
                            <a:schemeClr val="accent6"/>
                          </a:solidFill>
                          <a:latin typeface="+mj-lt"/>
                          <a:cs typeface="Times New Roman" pitchFamily="18" charset="0"/>
                        </a:rPr>
                        <a:t> for </a:t>
                      </a:r>
                      <a:endParaRPr lang="ko-KR" altLang="en-US" sz="2400" b="1" u="none" dirty="0">
                        <a:solidFill>
                          <a:schemeClr val="accent6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Read mostly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/>
                        <a:t>Update heavy</a:t>
                      </a:r>
                      <a:endParaRPr lang="ko-KR" alt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Descending Structure</a:t>
            </a:r>
          </a:p>
        </p:txBody>
      </p:sp>
      <p:sp>
        <p:nvSpPr>
          <p:cNvPr id="2662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87B535-0ED5-4B01-8148-A6FE03D0E2CA}" type="slidenum">
              <a:rPr lang="en-AU"/>
              <a:pPr/>
              <a:t>15</a:t>
            </a:fld>
            <a:endParaRPr lang="en-AU"/>
          </a:p>
        </p:txBody>
      </p:sp>
      <p:grpSp>
        <p:nvGrpSpPr>
          <p:cNvPr id="11" name="Group 10"/>
          <p:cNvGrpSpPr/>
          <p:nvPr/>
        </p:nvGrpSpPr>
        <p:grpSpPr>
          <a:xfrm>
            <a:off x="5436095" y="4397570"/>
            <a:ext cx="1872208" cy="216024"/>
            <a:chOff x="2195736" y="2924944"/>
            <a:chExt cx="1872208" cy="216024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053063" y="5161807"/>
            <a:ext cx="1872208" cy="216024"/>
            <a:chOff x="2195736" y="2924944"/>
            <a:chExt cx="1872208" cy="216024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62599" y="6025903"/>
            <a:ext cx="1872208" cy="216024"/>
            <a:chOff x="2195736" y="2924944"/>
            <a:chExt cx="1872208" cy="216024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868143" y="4301909"/>
            <a:ext cx="85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r1(x0)</a:t>
            </a:r>
            <a:endParaRPr lang="en-AU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97079" y="50758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r2(y0)w2(x0)</a:t>
            </a:r>
            <a:endParaRPr lang="en-AU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84303" y="5939988"/>
            <a:ext cx="98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w3(y0)</a:t>
            </a:r>
            <a:endParaRPr lang="en-AU" i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5837043" y="5445224"/>
            <a:ext cx="627381" cy="53493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2"/>
          </p:cNvCxnSpPr>
          <p:nvPr/>
        </p:nvCxnSpPr>
        <p:spPr>
          <a:xfrm rot="16200000" flipH="1">
            <a:off x="6556902" y="4409358"/>
            <a:ext cx="489521" cy="10132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61479" y="4310962"/>
            <a:ext cx="45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p</a:t>
            </a:r>
            <a:endParaRPr lang="en-AU" i="1" dirty="0"/>
          </a:p>
        </p:txBody>
      </p:sp>
      <p:sp>
        <p:nvSpPr>
          <p:cNvPr id="30" name="Rectangle 29"/>
          <p:cNvSpPr/>
          <p:nvPr/>
        </p:nvSpPr>
        <p:spPr>
          <a:xfrm>
            <a:off x="5673427" y="5075892"/>
            <a:ext cx="4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f</a:t>
            </a:r>
            <a:endParaRPr lang="en-AU" i="1" dirty="0"/>
          </a:p>
        </p:txBody>
      </p:sp>
      <p:sp>
        <p:nvSpPr>
          <p:cNvPr id="31" name="Rectangle 30"/>
          <p:cNvSpPr/>
          <p:nvPr/>
        </p:nvSpPr>
        <p:spPr>
          <a:xfrm>
            <a:off x="4572000" y="5939988"/>
            <a:ext cx="4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t</a:t>
            </a:r>
            <a:endParaRPr lang="en-AU" i="1" dirty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3065276" y="4504535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73288" y="4496321"/>
            <a:ext cx="1983828" cy="0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303748" y="5268772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11760" y="5260558"/>
            <a:ext cx="3377285" cy="0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025588" y="6133915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33600" y="6124654"/>
            <a:ext cx="2583709" cy="0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742721" y="3941630"/>
            <a:ext cx="83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200" i="1" dirty="0" err="1" smtClean="0">
                <a:latin typeface="Times New Roman"/>
              </a:rPr>
              <a:t>p</a:t>
            </a:r>
            <a:r>
              <a:rPr lang="en-US" i="1" dirty="0" smtClean="0"/>
              <a:t>)</a:t>
            </a:r>
            <a:endParaRPr lang="en-AU" dirty="0"/>
          </a:p>
        </p:txBody>
      </p:sp>
      <p:sp>
        <p:nvSpPr>
          <p:cNvPr id="48" name="Rectangle 47"/>
          <p:cNvSpPr/>
          <p:nvPr/>
        </p:nvSpPr>
        <p:spPr>
          <a:xfrm>
            <a:off x="1770590" y="4671241"/>
            <a:ext cx="81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200" i="1" dirty="0" err="1" smtClean="0">
                <a:latin typeface="Times New Roman"/>
              </a:rPr>
              <a:t>f</a:t>
            </a:r>
            <a:r>
              <a:rPr lang="en-US" i="1" dirty="0" smtClean="0"/>
              <a:t>)</a:t>
            </a:r>
            <a:endParaRPr lang="en-AU" dirty="0"/>
          </a:p>
        </p:txBody>
      </p:sp>
      <p:sp>
        <p:nvSpPr>
          <p:cNvPr id="49" name="Rectangle 48"/>
          <p:cNvSpPr/>
          <p:nvPr/>
        </p:nvSpPr>
        <p:spPr>
          <a:xfrm>
            <a:off x="1272467" y="6124654"/>
            <a:ext cx="81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200" i="1" dirty="0" err="1" smtClean="0">
                <a:latin typeface="Times New Roman"/>
              </a:rPr>
              <a:t>t</a:t>
            </a:r>
            <a:r>
              <a:rPr lang="en-US" i="1" dirty="0" smtClean="0"/>
              <a:t>)</a:t>
            </a:r>
            <a:endParaRPr lang="en-AU" dirty="0"/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2411763" y="4612546"/>
            <a:ext cx="761527" cy="54821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1982361" y="4834974"/>
            <a:ext cx="1413358" cy="96850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/>
          <a:lstStyle/>
          <a:p>
            <a:r>
              <a:rPr lang="en-US" dirty="0" smtClean="0"/>
              <a:t>There are three transactions </a:t>
            </a: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p</a:t>
            </a:r>
            <a:r>
              <a:rPr lang="en-US" i="1" dirty="0" smtClean="0"/>
              <a:t>, </a:t>
            </a: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f</a:t>
            </a:r>
            <a:r>
              <a:rPr lang="en-US" i="1" dirty="0" smtClean="0"/>
              <a:t> and </a:t>
            </a: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t</a:t>
            </a:r>
            <a:r>
              <a:rPr lang="en-US" i="1" dirty="0" smtClean="0"/>
              <a:t> </a:t>
            </a:r>
            <a:r>
              <a:rPr lang="en-US" dirty="0" smtClean="0"/>
              <a:t> with the following relationships: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p</a:t>
            </a:r>
            <a:r>
              <a:rPr lang="en-US" i="1" dirty="0" smtClean="0"/>
              <a:t>        </a:t>
            </a: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f</a:t>
            </a:r>
            <a:r>
              <a:rPr lang="en-US" i="1" dirty="0" smtClean="0"/>
              <a:t> and </a:t>
            </a: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f</a:t>
            </a:r>
            <a:r>
              <a:rPr lang="en-US" i="1" dirty="0" smtClean="0"/>
              <a:t>          </a:t>
            </a:r>
            <a:r>
              <a:rPr lang="en-US" i="1" dirty="0" err="1" smtClean="0"/>
              <a:t>T</a:t>
            </a:r>
            <a:r>
              <a:rPr lang="en-US" sz="1600" i="1" dirty="0" err="1" smtClean="0">
                <a:latin typeface="Times New Roman"/>
              </a:rPr>
              <a:t>t</a:t>
            </a:r>
            <a:endParaRPr lang="en-US" sz="1600" i="1" dirty="0" smtClean="0">
              <a:latin typeface="Times New Roman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400" i="1" dirty="0" err="1" smtClean="0">
                <a:latin typeface="Times New Roman"/>
              </a:rPr>
              <a:t>f</a:t>
            </a:r>
            <a:r>
              <a:rPr lang="en-US" i="1" dirty="0" smtClean="0"/>
              <a:t>)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400" i="1" dirty="0" err="1" smtClean="0">
                <a:latin typeface="Times New Roman"/>
              </a:rPr>
              <a:t>p</a:t>
            </a:r>
            <a:r>
              <a:rPr lang="en-US" i="1" dirty="0" smtClean="0"/>
              <a:t>)  &amp;&amp;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400" i="1" dirty="0" err="1" smtClean="0">
                <a:latin typeface="Times New Roman"/>
              </a:rPr>
              <a:t>t</a:t>
            </a:r>
            <a:r>
              <a:rPr lang="en-US" i="1" dirty="0" smtClean="0"/>
              <a:t>)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i="1" dirty="0" err="1" smtClean="0"/>
              <a:t>(T</a:t>
            </a:r>
            <a:r>
              <a:rPr lang="en-US" sz="1400" i="1" dirty="0" err="1" smtClean="0">
                <a:latin typeface="Times New Roman"/>
              </a:rPr>
              <a:t>p</a:t>
            </a:r>
            <a:r>
              <a:rPr lang="en-US" i="1" dirty="0" smtClean="0"/>
              <a:t>)</a:t>
            </a:r>
            <a:endParaRPr lang="en-AU" i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284" y="2583010"/>
            <a:ext cx="459505" cy="2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8138" y="2587487"/>
            <a:ext cx="459505" cy="2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3125" y="3110142"/>
            <a:ext cx="297085" cy="3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955" y="3101089"/>
            <a:ext cx="297085" cy="3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Oval 62"/>
          <p:cNvSpPr/>
          <p:nvPr/>
        </p:nvSpPr>
        <p:spPr>
          <a:xfrm rot="18427116">
            <a:off x="1302934" y="4899963"/>
            <a:ext cx="2657577" cy="877374"/>
          </a:xfrm>
          <a:prstGeom prst="ellipse">
            <a:avLst/>
          </a:prstGeom>
          <a:solidFill>
            <a:schemeClr val="bg2">
              <a:alpha val="31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/>
          <p:cNvSpPr/>
          <p:nvPr/>
        </p:nvSpPr>
        <p:spPr>
          <a:xfrm>
            <a:off x="4431585" y="3645024"/>
            <a:ext cx="2403222" cy="369332"/>
          </a:xfrm>
          <a:prstGeom prst="rect">
            <a:avLst/>
          </a:prstGeom>
          <a:solidFill>
            <a:schemeClr val="tx1">
              <a:lumMod val="50000"/>
              <a:lumOff val="50000"/>
              <a:alpha val="44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 smtClean="0"/>
              <a:t>Descending Structure</a:t>
            </a:r>
            <a:endParaRPr lang="en-AU" dirty="0"/>
          </a:p>
        </p:txBody>
      </p:sp>
      <p:sp>
        <p:nvSpPr>
          <p:cNvPr id="65" name="Down Arrow 64"/>
          <p:cNvSpPr/>
          <p:nvPr/>
        </p:nvSpPr>
        <p:spPr>
          <a:xfrm rot="3362755">
            <a:off x="3806758" y="3766894"/>
            <a:ext cx="474788" cy="7793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직사각형 50"/>
          <p:cNvSpPr/>
          <p:nvPr/>
        </p:nvSpPr>
        <p:spPr>
          <a:xfrm>
            <a:off x="5868143" y="2102030"/>
            <a:ext cx="3168353" cy="1008112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altLang="ko-KR" dirty="0" smtClean="0">
                <a:solidFill>
                  <a:schemeClr val="tx1"/>
                </a:solidFill>
              </a:rPr>
              <a:t> is a number we keep for each transaction: largest timestamp a transaction reads from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0" grpId="0"/>
      <p:bldP spid="31" grpId="0"/>
      <p:bldP spid="47" grpId="0"/>
      <p:bldP spid="48" grpId="0"/>
      <p:bldP spid="49" grpId="0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Main Theorem for 1-copy SR</a:t>
            </a:r>
          </a:p>
        </p:txBody>
      </p:sp>
      <p:sp>
        <p:nvSpPr>
          <p:cNvPr id="2662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87B535-0ED5-4B01-8148-A6FE03D0E2CA}" type="slidenum">
              <a:rPr lang="en-AU"/>
              <a:pPr/>
              <a:t>16</a:t>
            </a:fld>
            <a:endParaRPr lang="en-AU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2"/>
          </a:xfrm>
        </p:spPr>
        <p:txBody>
          <a:bodyPr/>
          <a:lstStyle/>
          <a:p>
            <a:r>
              <a:rPr lang="en-US" b="1" dirty="0" smtClean="0"/>
              <a:t>Central Theorem</a:t>
            </a:r>
            <a:r>
              <a:rPr lang="en-US" i="1" dirty="0" smtClean="0"/>
              <a:t>: </a:t>
            </a:r>
            <a:r>
              <a:rPr lang="en-AU" i="1" dirty="0" smtClean="0"/>
              <a:t>Let </a:t>
            </a:r>
            <a:r>
              <a:rPr lang="en-AU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AU" i="1" dirty="0" smtClean="0"/>
              <a:t> be a history over a set of transactions</a:t>
            </a:r>
            <a:r>
              <a:rPr lang="ko-KR" altLang="en-US" i="1" dirty="0" smtClean="0"/>
              <a:t> </a:t>
            </a:r>
            <a:r>
              <a:rPr lang="en-AU" i="1" dirty="0" smtClean="0"/>
              <a:t>obeying the following conditions</a:t>
            </a:r>
          </a:p>
          <a:p>
            <a:pPr lvl="1"/>
            <a:r>
              <a:rPr lang="en-AU" i="1" dirty="0" smtClean="0"/>
              <a:t>1-copy SI</a:t>
            </a:r>
          </a:p>
          <a:p>
            <a:pPr lvl="1"/>
            <a:r>
              <a:rPr lang="en-US" b="1" i="1" dirty="0" smtClean="0"/>
              <a:t>No descending structure</a:t>
            </a:r>
          </a:p>
          <a:p>
            <a:pPr>
              <a:buNone/>
            </a:pPr>
            <a:r>
              <a:rPr lang="en-US" i="1" dirty="0" smtClean="0"/>
              <a:t>    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/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1-copy </a:t>
            </a:r>
            <a:r>
              <a:rPr lang="en-US" i="1" dirty="0" err="1" smtClean="0">
                <a:solidFill>
                  <a:srgbClr val="FF0000"/>
                </a:solidFill>
              </a:rPr>
              <a:t>serializable</a:t>
            </a:r>
            <a:r>
              <a:rPr lang="en-US" i="1" dirty="0" smtClean="0"/>
              <a:t>.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Concurrency Control Algorithm</a:t>
            </a:r>
            <a:endParaRPr lang="en-AU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dirty="0" smtClean="0"/>
              <a:t>Replicated </a:t>
            </a:r>
            <a:r>
              <a:rPr lang="en-US" dirty="0" err="1" smtClean="0"/>
              <a:t>Serializable</a:t>
            </a:r>
            <a:r>
              <a:rPr lang="en-US" dirty="0" smtClean="0"/>
              <a:t> Snapshot Isolation (RSSI)</a:t>
            </a:r>
          </a:p>
          <a:p>
            <a:pPr lvl="1" eaLnBrk="1" hangingPunct="1">
              <a:spcAft>
                <a:spcPts val="1800"/>
              </a:spcAft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dirty="0" smtClean="0"/>
              <a:t>-conflicts are handled by 1-copy SI.</a:t>
            </a:r>
          </a:p>
          <a:p>
            <a:pPr lvl="1" eaLnBrk="1" hangingPunct="1">
              <a:spcAft>
                <a:spcPts val="1800"/>
              </a:spcAft>
            </a:pPr>
            <a:r>
              <a:rPr lang="en-US" dirty="0" smtClean="0"/>
              <a:t>When certification detects a “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descending structure</a:t>
            </a:r>
            <a:r>
              <a:rPr lang="en-US" dirty="0" smtClean="0"/>
              <a:t>”, we abort whichever completes last among the three transactions.</a:t>
            </a:r>
            <a:endParaRPr lang="en-AU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76B79B-3330-4FDA-80D1-E53D2E452157}" type="slidenum">
              <a:rPr lang="en-AU"/>
              <a:pPr/>
              <a:t>17</a:t>
            </a:fld>
            <a:endParaRPr lang="en-AU"/>
          </a:p>
        </p:txBody>
      </p:sp>
      <p:grpSp>
        <p:nvGrpSpPr>
          <p:cNvPr id="5" name="Group 4"/>
          <p:cNvGrpSpPr/>
          <p:nvPr/>
        </p:nvGrpSpPr>
        <p:grpSpPr>
          <a:xfrm>
            <a:off x="5436095" y="4397570"/>
            <a:ext cx="1872208" cy="216024"/>
            <a:chOff x="2195736" y="2924944"/>
            <a:chExt cx="1872208" cy="216024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053063" y="5161807"/>
            <a:ext cx="1872208" cy="216024"/>
            <a:chOff x="2195736" y="2924944"/>
            <a:chExt cx="1872208" cy="216024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962599" y="6025903"/>
            <a:ext cx="1872208" cy="216024"/>
            <a:chOff x="2195736" y="2924944"/>
            <a:chExt cx="1872208" cy="216024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868143" y="4301909"/>
            <a:ext cx="85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r1(x0)</a:t>
            </a:r>
            <a:endParaRPr lang="en-A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97079" y="50758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r2(y0)w2(x0)</a:t>
            </a:r>
            <a:endParaRPr lang="en-A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84303" y="5939988"/>
            <a:ext cx="98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w3(y0)</a:t>
            </a:r>
            <a:endParaRPr lang="en-AU" i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5837043" y="5445224"/>
            <a:ext cx="627381" cy="53493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 rot="16200000" flipH="1">
            <a:off x="6556902" y="4409358"/>
            <a:ext cx="489521" cy="101328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61479" y="4310962"/>
            <a:ext cx="45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p</a:t>
            </a:r>
            <a:endParaRPr lang="en-AU" i="1" dirty="0"/>
          </a:p>
        </p:txBody>
      </p:sp>
      <p:sp>
        <p:nvSpPr>
          <p:cNvPr id="23" name="Rectangle 22"/>
          <p:cNvSpPr/>
          <p:nvPr/>
        </p:nvSpPr>
        <p:spPr>
          <a:xfrm>
            <a:off x="5673427" y="5075892"/>
            <a:ext cx="4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f</a:t>
            </a:r>
            <a:endParaRPr lang="en-AU" i="1" dirty="0"/>
          </a:p>
        </p:txBody>
      </p:sp>
      <p:sp>
        <p:nvSpPr>
          <p:cNvPr id="24" name="Rectangle 23"/>
          <p:cNvSpPr/>
          <p:nvPr/>
        </p:nvSpPr>
        <p:spPr>
          <a:xfrm>
            <a:off x="4572000" y="5939988"/>
            <a:ext cx="4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t</a:t>
            </a:r>
            <a:endParaRPr lang="en-AU" i="1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065276" y="4504535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73288" y="4496321"/>
            <a:ext cx="1983828" cy="0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303748" y="5268772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11760" y="5260558"/>
            <a:ext cx="3377285" cy="0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43708" y="6133915"/>
            <a:ext cx="216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51720" y="6124654"/>
            <a:ext cx="2665589" cy="0"/>
          </a:xfrm>
          <a:prstGeom prst="line">
            <a:avLst/>
          </a:prstGeom>
          <a:ln>
            <a:solidFill>
              <a:srgbClr val="FF0000"/>
            </a:solidFill>
            <a:prstDash val="sysDot"/>
            <a:head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2721" y="3941630"/>
            <a:ext cx="94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lsv(</a:t>
            </a:r>
            <a:r>
              <a:rPr lang="en-US" i="1" dirty="0" smtClean="0"/>
              <a:t>T</a:t>
            </a:r>
            <a:r>
              <a:rPr lang="en-US" sz="1200" i="1" dirty="0" smtClean="0">
                <a:latin typeface="Times New Roman"/>
              </a:rPr>
              <a:t>p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70590" y="467124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lsv(</a:t>
            </a:r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5090" y="5980158"/>
            <a:ext cx="79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lsv(</a:t>
            </a:r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2411763" y="4612546"/>
            <a:ext cx="761527" cy="548213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906351" y="4758962"/>
            <a:ext cx="1412310" cy="112157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46493" y="3507742"/>
            <a:ext cx="1025805" cy="369332"/>
          </a:xfrm>
          <a:prstGeom prst="rect">
            <a:avLst/>
          </a:prstGeom>
          <a:solidFill>
            <a:schemeClr val="accent6">
              <a:alpha val="44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 smtClean="0"/>
              <a:t>Abort </a:t>
            </a:r>
            <a:r>
              <a:rPr lang="en-US" i="1" dirty="0" err="1" smtClean="0"/>
              <a:t>T</a:t>
            </a:r>
            <a:r>
              <a:rPr lang="en-US" i="1" baseline="-25000" dirty="0" err="1" smtClean="0">
                <a:latin typeface="Times New Roman"/>
              </a:rPr>
              <a:t>f</a:t>
            </a:r>
            <a:endParaRPr lang="en-AU" baseline="-25000" dirty="0">
              <a:latin typeface="Times New Roman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7543861" y="3877074"/>
            <a:ext cx="474788" cy="1284733"/>
          </a:xfrm>
          <a:prstGeom prst="downArrow">
            <a:avLst>
              <a:gd name="adj1" fmla="val 38559"/>
              <a:gd name="adj2" fmla="val 50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17" grpId="0"/>
      <p:bldP spid="18" grpId="0"/>
      <p:bldP spid="19" grpId="0"/>
      <p:bldP spid="22" grpId="0"/>
      <p:bldP spid="23" grpId="0"/>
      <p:bldP spid="24" grpId="0"/>
      <p:bldP spid="31" grpId="0"/>
      <p:bldP spid="32" grpId="0"/>
      <p:bldP spid="33" grpId="0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Technical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management of </a:t>
            </a:r>
            <a:r>
              <a:rPr lang="en-US" dirty="0" err="1" smtClean="0"/>
              <a:t>readset</a:t>
            </a:r>
            <a:r>
              <a:rPr lang="en-US" dirty="0" smtClean="0"/>
              <a:t> information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lsv</a:t>
            </a:r>
            <a:r>
              <a:rPr lang="en-US" dirty="0" smtClean="0"/>
              <a:t>-timestamps is pivotal to certification.</a:t>
            </a:r>
          </a:p>
          <a:p>
            <a:r>
              <a:rPr lang="en-US" dirty="0" smtClean="0"/>
              <a:t>We developed a global dependency checking protocol (GDCP) on top of LCR broadcast protocol [</a:t>
            </a:r>
            <a:r>
              <a:rPr lang="en-US" dirty="0" err="1" smtClean="0"/>
              <a:t>Guerraoui</a:t>
            </a:r>
            <a:r>
              <a:rPr lang="en-US" dirty="0" smtClean="0"/>
              <a:t> et al., ACM TOCS2010]. </a:t>
            </a:r>
          </a:p>
          <a:p>
            <a:pPr lvl="1"/>
            <a:r>
              <a:rPr lang="en-US" dirty="0" smtClean="0"/>
              <a:t>GDCP mainly performs two tasks at the same time:</a:t>
            </a:r>
          </a:p>
          <a:p>
            <a:pPr lvl="2"/>
            <a:r>
              <a:rPr lang="en-US" dirty="0" smtClean="0"/>
              <a:t>Total order generation using existing LCR protocol.</a:t>
            </a:r>
          </a:p>
          <a:p>
            <a:pPr lvl="2"/>
            <a:r>
              <a:rPr lang="en-US" dirty="0" smtClean="0"/>
              <a:t>Exchanging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en-US" dirty="0" smtClean="0"/>
              <a:t>-dependency information without sending the entire </a:t>
            </a:r>
            <a:r>
              <a:rPr lang="en-US" dirty="0" err="1" smtClean="0"/>
              <a:t>readset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36217-D20A-4E73-95DA-D3C55591D11C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AU" dirty="0" smtClean="0"/>
              <a:t>Each Participating Node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36217-D20A-4E73-95DA-D3C55591D11C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6" name="직사각형 5"/>
          <p:cNvSpPr/>
          <p:nvPr/>
        </p:nvSpPr>
        <p:spPr>
          <a:xfrm>
            <a:off x="323528" y="2636912"/>
            <a:ext cx="6624736" cy="3600400"/>
          </a:xfrm>
          <a:prstGeom prst="rect">
            <a:avLst/>
          </a:prstGeom>
          <a:solidFill>
            <a:schemeClr val="bg1">
              <a:lumMod val="95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1560" y="4797152"/>
            <a:ext cx="6120680" cy="1224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</a:rPr>
              <a:t>Storage</a:t>
            </a:r>
          </a:p>
          <a:p>
            <a:endParaRPr lang="en-US" altLang="ko-KR" b="1" dirty="0" smtClean="0">
              <a:solidFill>
                <a:schemeClr val="tx1"/>
              </a:solidFill>
            </a:endParaRPr>
          </a:p>
          <a:p>
            <a:endParaRPr lang="en-US" altLang="ko-KR" b="1" dirty="0" smtClean="0">
              <a:solidFill>
                <a:schemeClr val="tx1"/>
              </a:solidFill>
            </a:endParaRP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19872" y="5013176"/>
            <a:ext cx="3280062" cy="9361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 smtClean="0">
                <a:solidFill>
                  <a:schemeClr val="tx1"/>
                </a:solidFill>
              </a:rPr>
              <a:t>readset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&amp; </a:t>
            </a:r>
            <a:r>
              <a:rPr lang="en-US" altLang="ko-KR" sz="2000" b="1" dirty="0" err="1" smtClean="0">
                <a:solidFill>
                  <a:schemeClr val="tx1"/>
                </a:solidFill>
              </a:rPr>
              <a:t>writeset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extraction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420516" y="2924944"/>
            <a:ext cx="3311724" cy="17281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Certifier</a:t>
            </a:r>
          </a:p>
          <a:p>
            <a:pPr algn="ctr"/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Replication</a:t>
            </a: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Manager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11560" y="2898201"/>
            <a:ext cx="2664296" cy="17549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Query Processing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위쪽 화살표 10"/>
          <p:cNvSpPr/>
          <p:nvPr/>
        </p:nvSpPr>
        <p:spPr>
          <a:xfrm rot="10800000">
            <a:off x="611560" y="1628800"/>
            <a:ext cx="2376264" cy="93610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Client</a:t>
            </a:r>
            <a:endParaRPr lang="ko-KR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왼쪽/오른쪽 화살표 13"/>
          <p:cNvSpPr/>
          <p:nvPr/>
        </p:nvSpPr>
        <p:spPr>
          <a:xfrm>
            <a:off x="6444208" y="3212976"/>
            <a:ext cx="2520280" cy="108012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To other replicas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4168" y="1556792"/>
            <a:ext cx="2571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Implementation is </a:t>
            </a:r>
            <a:br>
              <a:rPr lang="en-AU" dirty="0" smtClean="0"/>
            </a:br>
            <a:r>
              <a:rPr lang="en-AU" dirty="0" smtClean="0"/>
              <a:t>based on </a:t>
            </a:r>
            <a:r>
              <a:rPr lang="en-AU" dirty="0" err="1" smtClean="0"/>
              <a:t>Postgres</a:t>
            </a:r>
            <a:r>
              <a:rPr lang="en-AU" dirty="0"/>
              <a:t>-RSI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37"/>
            <a:ext cx="8229600" cy="792163"/>
          </a:xfrm>
        </p:spPr>
        <p:txBody>
          <a:bodyPr/>
          <a:lstStyle/>
          <a:p>
            <a:r>
              <a:rPr lang="en-US" dirty="0" smtClean="0"/>
              <a:t>Data Replication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36217-D20A-4E73-95DA-D3C55591D11C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49154" name="Picture 2" descr="http://www.gadgetlite.com/wp-content/uploads/2011/04/Goog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05" y="2271042"/>
            <a:ext cx="1608113" cy="1135138"/>
          </a:xfrm>
          <a:prstGeom prst="rect">
            <a:avLst/>
          </a:prstGeom>
          <a:noFill/>
        </p:spPr>
      </p:pic>
      <p:pic>
        <p:nvPicPr>
          <p:cNvPr id="49156" name="Picture 4" descr="http://www.dailytechnician.info/wp-content/uploads/2011/05/amaz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2618" y="1844824"/>
            <a:ext cx="1656184" cy="1656184"/>
          </a:xfrm>
          <a:prstGeom prst="rect">
            <a:avLst/>
          </a:prstGeom>
          <a:noFill/>
        </p:spPr>
      </p:pic>
      <p:pic>
        <p:nvPicPr>
          <p:cNvPr id="49158" name="Picture 6" descr="http://oneforty.com/wp-content/uploads/2011/07/facebo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73" y="3360734"/>
            <a:ext cx="1488133" cy="559910"/>
          </a:xfrm>
          <a:prstGeom prst="rect">
            <a:avLst/>
          </a:prstGeom>
          <a:noFill/>
        </p:spPr>
      </p:pic>
      <p:pic>
        <p:nvPicPr>
          <p:cNvPr id="49160" name="Picture 8" descr="http://obieosobalu.files.wordpress.com/2010/11/microsoft-logo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7610" y="3360734"/>
            <a:ext cx="2134350" cy="514464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175234" y="2075148"/>
            <a:ext cx="4036726" cy="202205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9162" name="Picture 10" descr="http://www.topnews.in/files/Oracle45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4004" y="5250138"/>
            <a:ext cx="1716126" cy="1411914"/>
          </a:xfrm>
          <a:prstGeom prst="rect">
            <a:avLst/>
          </a:prstGeom>
          <a:noFill/>
        </p:spPr>
      </p:pic>
      <p:pic>
        <p:nvPicPr>
          <p:cNvPr id="49164" name="Picture 12" descr="http://spiralbound.net/files/2009/04/mysq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0998" y="4028030"/>
            <a:ext cx="1569132" cy="1569132"/>
          </a:xfrm>
          <a:prstGeom prst="rect">
            <a:avLst/>
          </a:prstGeom>
          <a:noFill/>
        </p:spPr>
      </p:pic>
      <p:pic>
        <p:nvPicPr>
          <p:cNvPr id="49166" name="Picture 14" descr="http://www.engineyard.com/blog/wp-content/uploads/PostgreSQL-9.0.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422" y="4476186"/>
            <a:ext cx="1496290" cy="1185062"/>
          </a:xfrm>
          <a:prstGeom prst="rect">
            <a:avLst/>
          </a:prstGeom>
          <a:noFill/>
        </p:spPr>
      </p:pic>
      <p:sp>
        <p:nvSpPr>
          <p:cNvPr id="21" name="Up Arrow Callout 20"/>
          <p:cNvSpPr/>
          <p:nvPr/>
        </p:nvSpPr>
        <p:spPr>
          <a:xfrm>
            <a:off x="257553" y="4221088"/>
            <a:ext cx="3846395" cy="1728192"/>
          </a:xfrm>
          <a:prstGeom prst="upArrowCallout">
            <a:avLst>
              <a:gd name="adj1" fmla="val 49098"/>
              <a:gd name="adj2" fmla="val 39144"/>
              <a:gd name="adj3" fmla="val 25000"/>
              <a:gd name="adj4" fmla="val 6497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Replication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Relaxed Consistency</a:t>
            </a:r>
            <a:endParaRPr lang="en-AU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5405022" y="2271042"/>
            <a:ext cx="3485108" cy="92180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Database Replication</a:t>
            </a:r>
          </a:p>
        </p:txBody>
      </p:sp>
      <p:sp>
        <p:nvSpPr>
          <p:cNvPr id="23" name="Up Arrow Callout 22"/>
          <p:cNvSpPr/>
          <p:nvPr/>
        </p:nvSpPr>
        <p:spPr>
          <a:xfrm>
            <a:off x="5436096" y="3312227"/>
            <a:ext cx="3454034" cy="3097348"/>
          </a:xfrm>
          <a:prstGeom prst="up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pic>
        <p:nvPicPr>
          <p:cNvPr id="49168" name="Picture 16" descr="http://www.techsummerfest.com/images/Microsoft_SQL_Server_Logo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422" y="5766791"/>
            <a:ext cx="1630438" cy="456523"/>
          </a:xfrm>
          <a:prstGeom prst="rect">
            <a:avLst/>
          </a:prstGeom>
          <a:noFill/>
        </p:spPr>
      </p:pic>
      <p:sp>
        <p:nvSpPr>
          <p:cNvPr id="17" name="가로로 말린 두루마리 모양 16"/>
          <p:cNvSpPr/>
          <p:nvPr/>
        </p:nvSpPr>
        <p:spPr>
          <a:xfrm>
            <a:off x="1403648" y="2360974"/>
            <a:ext cx="5917350" cy="3028447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Simple replication does not guarantee “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consistency</a:t>
            </a:r>
            <a:r>
              <a:rPr lang="en-US" altLang="ko-KR" sz="2800" dirty="0" smtClean="0">
                <a:solidFill>
                  <a:srgbClr val="000000"/>
                </a:solidFill>
              </a:rPr>
              <a:t>”</a:t>
            </a:r>
            <a:endParaRPr lang="ko-KR" altLang="en-US" sz="2800" dirty="0">
              <a:solidFill>
                <a:srgbClr val="000000"/>
              </a:solidFill>
            </a:endParaRPr>
          </a:p>
        </p:txBody>
      </p:sp>
      <p:sp>
        <p:nvSpPr>
          <p:cNvPr id="18" name="가로로 말린 두루마리 모양 17"/>
          <p:cNvSpPr/>
          <p:nvPr/>
        </p:nvSpPr>
        <p:spPr>
          <a:xfrm>
            <a:off x="1403648" y="2348880"/>
            <a:ext cx="5917350" cy="3028447"/>
          </a:xfrm>
          <a:prstGeom prst="horizontalScroll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You could use locking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for</a:t>
            </a:r>
            <a:r>
              <a:rPr lang="en-US" altLang="ko-KR" sz="2800" dirty="0" smtClean="0"/>
              <a:t> 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consistency</a:t>
            </a:r>
            <a:r>
              <a:rPr lang="en-US" altLang="ko-KR" sz="28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</a:rPr>
              <a:t>...</a:t>
            </a:r>
            <a:endParaRPr lang="ko-KR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1" grpId="0" animBg="1"/>
      <p:bldP spid="22" grpId="0" animBg="1"/>
      <p:bldP spid="23" grpId="0" animBg="1"/>
      <p:bldP spid="17" grpId="0" animBg="1"/>
      <p:bldP spid="17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65175"/>
            <a:ext cx="8928992" cy="792163"/>
          </a:xfrm>
        </p:spPr>
        <p:txBody>
          <a:bodyPr/>
          <a:lstStyle/>
          <a:p>
            <a:r>
              <a:rPr lang="en-AU" dirty="0" smtClean="0"/>
              <a:t>Propagating </a:t>
            </a:r>
            <a:r>
              <a:rPr lang="en-AU" i="1" dirty="0" err="1" smtClean="0"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en-AU" dirty="0" smtClean="0"/>
              <a:t>-dependency Information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36217-D20A-4E73-95DA-D3C55591D11C}" type="slidenum">
              <a:rPr lang="en-AU" smtClean="0"/>
              <a:pPr/>
              <a:t>20</a:t>
            </a:fld>
            <a:endParaRPr lang="en-A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4616821"/>
            <a:ext cx="1066953" cy="146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720" y="2370583"/>
            <a:ext cx="509233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926" y="2241302"/>
            <a:ext cx="509233" cy="6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오른쪽으로 구부러진 화살표 11"/>
          <p:cNvSpPr/>
          <p:nvPr/>
        </p:nvSpPr>
        <p:spPr>
          <a:xfrm rot="5400000">
            <a:off x="3707904" y="44624"/>
            <a:ext cx="792088" cy="381642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오른쪽으로 구부러진 화살표 12"/>
          <p:cNvSpPr/>
          <p:nvPr/>
        </p:nvSpPr>
        <p:spPr>
          <a:xfrm rot="19746911">
            <a:off x="1401778" y="2851438"/>
            <a:ext cx="1274853" cy="366034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오른쪽으로 구부러진 화살표 13"/>
          <p:cNvSpPr/>
          <p:nvPr/>
        </p:nvSpPr>
        <p:spPr>
          <a:xfrm rot="12663031">
            <a:off x="5414359" y="2987285"/>
            <a:ext cx="1030545" cy="304517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0002" y="3212976"/>
            <a:ext cx="1059871" cy="3646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WS1</a:t>
            </a:r>
            <a:endParaRPr lang="ko-KR" altLang="en-US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545183" y="3212976"/>
            <a:ext cx="1360278" cy="3646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rw-edges1</a:t>
            </a:r>
            <a:endParaRPr lang="ko-KR" alt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오른쪽 화살표 20"/>
          <p:cNvSpPr/>
          <p:nvPr/>
        </p:nvSpPr>
        <p:spPr>
          <a:xfrm rot="5400000">
            <a:off x="4077607" y="4720346"/>
            <a:ext cx="1184096" cy="56711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Update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38671" y="6214850"/>
            <a:ext cx="1075181" cy="36461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writeset2</a:t>
            </a:r>
            <a:endParaRPr lang="ko-KR" alt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45565" y="6214850"/>
            <a:ext cx="4221698" cy="364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readset2</a:t>
            </a:r>
            <a:endParaRPr lang="ko-KR" alt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359683" y="2520719"/>
            <a:ext cx="604302" cy="26303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WS1</a:t>
            </a:r>
            <a:endParaRPr lang="ko-KR" alt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63985" y="2520719"/>
            <a:ext cx="1066953" cy="2630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RS1</a:t>
            </a:r>
            <a:endParaRPr lang="ko-KR" altLang="en-US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왼쪽 화살표 22"/>
          <p:cNvSpPr/>
          <p:nvPr/>
        </p:nvSpPr>
        <p:spPr>
          <a:xfrm rot="2034121">
            <a:off x="2856155" y="5046312"/>
            <a:ext cx="2971867" cy="671661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Check </a:t>
            </a:r>
            <a:r>
              <a:rPr lang="en-US" altLang="ko-KR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rw</a:t>
            </a:r>
            <a:r>
              <a:rPr lang="en-US" altLang="ko-KR" dirty="0" smtClean="0">
                <a:solidFill>
                  <a:schemeClr val="tx1"/>
                </a:solidFill>
              </a:rPr>
              <a:t>-edges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0.01388 0.00799 0.0266 0.0158 0.03678 C 0.01806 0.03955 0.01945 0.04464 0.02171 0.04742 C 0.02344 0.0495 0.02587 0.05043 0.02761 0.05274 C 0.03733 0.06546 0.03264 0.06269 0.03959 0.06592 C 0.04358 0.07032 0.04792 0.07564 0.05244 0.07911 C 0.06112 0.08605 0.04827 0.0731 0.05938 0.08304 C 0.06754 0.09021 0.06077 0.08721 0.06823 0.08975 C 0.07553 0.096 0.08264 0.10155 0.09011 0.10687 C 0.09653 0.11149 0.09966 0.1152 0.10678 0.11728 C 0.11355 0.12329 0.11945 0.12561 0.12761 0.12653 C 0.15834 0.14342 0.19341 0.13972 0.2257 0.13972 " pathEditMode="relative" ptsTypes="fffffffffff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0.01388 0.00799 0.0266 0.0158 0.03678 C 0.01806 0.03955 0.01945 0.04464 0.02171 0.04742 C 0.02344 0.0495 0.02587 0.05043 0.02761 0.05274 C 0.03733 0.06546 0.03264 0.06269 0.03959 0.06592 C 0.04358 0.07032 0.04792 0.07564 0.05244 0.07911 C 0.06112 0.08605 0.04827 0.0731 0.05938 0.08304 C 0.06754 0.09021 0.06077 0.08721 0.06823 0.08975 C 0.07553 0.096 0.08264 0.10155 0.09011 0.10687 C 0.09653 0.11149 0.09966 0.1152 0.10678 0.11728 C 0.11355 0.12329 0.11945 0.12561 0.12761 0.12653 C 0.15834 0.14342 0.19341 0.13972 0.2257 0.13972 " pathEditMode="relative" ptsTypes="fffffffffff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1" grpId="2" animBg="1"/>
      <p:bldP spid="22" grpId="0" animBg="1"/>
      <p:bldP spid="24" grpId="0" animBg="1"/>
      <p:bldP spid="27" grpId="0" animBg="1"/>
      <p:bldP spid="28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Discussion</a:t>
            </a:r>
          </a:p>
        </p:txBody>
      </p:sp>
      <p:sp>
        <p:nvSpPr>
          <p:cNvPr id="31747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10BFA0-2B86-4063-8311-9F1DFED7755A}" type="slidenum">
              <a:rPr lang="en-AU"/>
              <a:pPr/>
              <a:t>21</a:t>
            </a:fld>
            <a:endParaRPr lang="en-AU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/>
          <a:lstStyle/>
          <a:p>
            <a:r>
              <a:rPr lang="en-US" dirty="0" smtClean="0"/>
              <a:t>RSSI has overhead in read mostly scenarios due to full certification on all types of transactions.</a:t>
            </a:r>
          </a:p>
          <a:p>
            <a:r>
              <a:rPr lang="en-US" dirty="0" smtClean="0"/>
              <a:t>RSSI still has some false positives: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08032" y="3876867"/>
            <a:ext cx="955856" cy="216024"/>
            <a:chOff x="2195736" y="2924944"/>
            <a:chExt cx="955856" cy="216024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95736" y="3023695"/>
              <a:ext cx="955856" cy="103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043580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139952" y="4656824"/>
            <a:ext cx="1872208" cy="216024"/>
            <a:chOff x="2195736" y="2924944"/>
            <a:chExt cx="1872208" cy="216024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050831" y="5505407"/>
            <a:ext cx="1872208" cy="216024"/>
            <a:chOff x="2195736" y="2924944"/>
            <a:chExt cx="1872208" cy="216024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2087724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195736" y="3023695"/>
              <a:ext cx="18722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59932" y="3032956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658532" y="3781205"/>
            <a:ext cx="85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r1(x0)</a:t>
            </a:r>
            <a:endParaRPr lang="en-AU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283968" y="45709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r2(y0)w2(x0)</a:t>
            </a:r>
            <a:endParaRPr lang="en-AU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472535" y="5419492"/>
            <a:ext cx="98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w3(y0)</a:t>
            </a:r>
            <a:endParaRPr lang="en-AU" i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788024" y="4911449"/>
            <a:ext cx="3024336" cy="54821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</p:cNvCxnSpPr>
          <p:nvPr/>
        </p:nvCxnSpPr>
        <p:spPr>
          <a:xfrm rot="16200000" flipH="1">
            <a:off x="3942554" y="3293391"/>
            <a:ext cx="420372" cy="21346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65268" y="3801260"/>
            <a:ext cx="50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p</a:t>
            </a:r>
            <a:endParaRPr lang="en-AU" i="1" dirty="0"/>
          </a:p>
        </p:txBody>
      </p:sp>
      <p:sp>
        <p:nvSpPr>
          <p:cNvPr id="33" name="Rectangle 32"/>
          <p:cNvSpPr/>
          <p:nvPr/>
        </p:nvSpPr>
        <p:spPr>
          <a:xfrm>
            <a:off x="3760316" y="4570909"/>
            <a:ext cx="437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f</a:t>
            </a:r>
            <a:endParaRPr lang="en-AU" i="1" dirty="0"/>
          </a:p>
        </p:txBody>
      </p:sp>
      <p:sp>
        <p:nvSpPr>
          <p:cNvPr id="34" name="Rectangle 33"/>
          <p:cNvSpPr/>
          <p:nvPr/>
        </p:nvSpPr>
        <p:spPr>
          <a:xfrm>
            <a:off x="6660232" y="5419492"/>
            <a:ext cx="42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T</a:t>
            </a:r>
            <a:r>
              <a:rPr lang="en-US" sz="1200" i="1" dirty="0" err="1" smtClean="0">
                <a:latin typeface="Times New Roman"/>
              </a:rPr>
              <a:t>t</a:t>
            </a:r>
            <a:endParaRPr lang="en-AU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1309578" y="3422181"/>
            <a:ext cx="1102182" cy="670917"/>
            <a:chOff x="2368105" y="3421134"/>
            <a:chExt cx="1102182" cy="67091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690660" y="3984039"/>
              <a:ext cx="2160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798672" y="3974571"/>
              <a:ext cx="671615" cy="125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  <a:head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368105" y="3421134"/>
              <a:ext cx="861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/>
                </a:rPr>
                <a:t>lsv</a:t>
              </a:r>
              <a:r>
                <a:rPr lang="en-US" i="1" dirty="0" err="1" smtClean="0"/>
                <a:t>(T</a:t>
              </a:r>
              <a:r>
                <a:rPr lang="en-US" sz="1200" i="1" dirty="0" err="1" smtClean="0">
                  <a:latin typeface="Times New Roman"/>
                </a:rPr>
                <a:t>p</a:t>
              </a:r>
              <a:r>
                <a:rPr lang="en-US" i="1" dirty="0" smtClean="0"/>
                <a:t>)</a:t>
              </a:r>
              <a:endParaRPr lang="en-AU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8408" y="4167305"/>
            <a:ext cx="3183512" cy="705543"/>
            <a:chOff x="1395974" y="4150745"/>
            <a:chExt cx="3183512" cy="705543"/>
          </a:xfrm>
        </p:grpSpPr>
        <p:cxnSp>
          <p:nvCxnSpPr>
            <p:cNvPr id="37" name="Straight Connector 36"/>
            <p:cNvCxnSpPr/>
            <p:nvPr/>
          </p:nvCxnSpPr>
          <p:spPr>
            <a:xfrm rot="5400000">
              <a:off x="1929132" y="4748276"/>
              <a:ext cx="2160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37144" y="4740062"/>
              <a:ext cx="2542342" cy="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  <a:head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395974" y="4150745"/>
              <a:ext cx="811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/>
                </a:rPr>
                <a:t>lsv</a:t>
              </a:r>
              <a:r>
                <a:rPr lang="en-US" i="1" dirty="0" err="1" smtClean="0"/>
                <a:t>(T</a:t>
              </a:r>
              <a:r>
                <a:rPr lang="en-US" sz="1200" i="1" dirty="0" err="1" smtClean="0">
                  <a:latin typeface="Times New Roman"/>
                </a:rPr>
                <a:t>f</a:t>
              </a:r>
              <a:r>
                <a:rPr lang="en-US" i="1" dirty="0" smtClean="0"/>
                <a:t>)</a:t>
              </a:r>
              <a:endParaRPr lang="en-AU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4275" y="5166985"/>
            <a:ext cx="6555957" cy="585356"/>
            <a:chOff x="104275" y="5135028"/>
            <a:chExt cx="6555957" cy="585356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857396" y="5612372"/>
              <a:ext cx="21602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4" idx="1"/>
            </p:cNvCxnSpPr>
            <p:nvPr/>
          </p:nvCxnSpPr>
          <p:spPr>
            <a:xfrm flipV="1">
              <a:off x="965408" y="5572201"/>
              <a:ext cx="5694824" cy="3195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  <a:headEnd type="stealth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04275" y="5135028"/>
              <a:ext cx="7972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/>
                </a:rPr>
                <a:t>lsv</a:t>
              </a:r>
              <a:r>
                <a:rPr lang="en-US" i="1" dirty="0" err="1" smtClean="0"/>
                <a:t>(T</a:t>
              </a:r>
              <a:r>
                <a:rPr lang="en-US" sz="1200" i="1" dirty="0" err="1" smtClean="0">
                  <a:latin typeface="Times New Roman"/>
                </a:rPr>
                <a:t>t</a:t>
              </a:r>
              <a:r>
                <a:rPr lang="en-US" i="1" dirty="0" smtClean="0"/>
                <a:t>)</a:t>
              </a:r>
              <a:endParaRPr lang="en-AU" dirty="0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rot="5400000">
            <a:off x="1218244" y="4183388"/>
            <a:ext cx="564774" cy="38209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668971" y="4388490"/>
            <a:ext cx="1367612" cy="77473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472535" y="3722718"/>
            <a:ext cx="1031051" cy="369332"/>
          </a:xfrm>
          <a:prstGeom prst="rect">
            <a:avLst/>
          </a:prstGeom>
          <a:solidFill>
            <a:schemeClr val="accent6">
              <a:alpha val="44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 smtClean="0"/>
              <a:t>Abort </a:t>
            </a:r>
            <a:r>
              <a:rPr lang="en-US" i="1" dirty="0" err="1" smtClean="0">
                <a:latin typeface="Times New Roman"/>
              </a:rPr>
              <a:t>Tt</a:t>
            </a:r>
            <a:endParaRPr lang="en-AU" dirty="0">
              <a:latin typeface="Times New Roman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7769903" y="4092050"/>
            <a:ext cx="474788" cy="1284733"/>
          </a:xfrm>
          <a:prstGeom prst="downArrow">
            <a:avLst>
              <a:gd name="adj1" fmla="val 38559"/>
              <a:gd name="adj2" fmla="val 50000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2320156" y="4755575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32040" y="4656824"/>
            <a:ext cx="2880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3" grpId="0"/>
      <p:bldP spid="34" grpId="0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Experimental Setup</a:t>
            </a:r>
            <a:endParaRPr lang="en-AU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435280" cy="49196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AU" sz="2200" dirty="0" smtClean="0"/>
              <a:t>Comparing</a:t>
            </a:r>
          </a:p>
          <a:p>
            <a:pPr lvl="1" eaLnBrk="1" hangingPunct="1">
              <a:spcAft>
                <a:spcPts val="600"/>
              </a:spcAft>
            </a:pPr>
            <a:r>
              <a:rPr lang="en-AU" altLang="ko-KR" dirty="0" smtClean="0"/>
              <a:t>RSSI (</a:t>
            </a:r>
            <a:r>
              <a:rPr lang="en-AU" altLang="ko-KR" dirty="0" err="1" smtClean="0"/>
              <a:t>Postgres</a:t>
            </a:r>
            <a:r>
              <a:rPr lang="en-AU" altLang="ko-KR" dirty="0" smtClean="0"/>
              <a:t>-RSSI) : our proposal (</a:t>
            </a:r>
            <a:r>
              <a:rPr lang="en-AU" altLang="ko-KR" dirty="0" smtClean="0">
                <a:solidFill>
                  <a:srgbClr val="FF0000"/>
                </a:solidFill>
              </a:rPr>
              <a:t>1SR</a:t>
            </a:r>
            <a:r>
              <a:rPr lang="en-AU" altLang="ko-KR" dirty="0" smtClean="0"/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AU" dirty="0" smtClean="0"/>
              <a:t>CP-ROO – conflict-management  of </a:t>
            </a:r>
            <a:r>
              <a:rPr lang="en-AU" dirty="0" err="1" smtClean="0"/>
              <a:t>Bornea</a:t>
            </a:r>
            <a:r>
              <a:rPr lang="en-AU" dirty="0" smtClean="0"/>
              <a:t> et al. with our architecture (</a:t>
            </a:r>
            <a:r>
              <a:rPr lang="en-AU" dirty="0" smtClean="0">
                <a:solidFill>
                  <a:srgbClr val="FF0000"/>
                </a:solidFill>
              </a:rPr>
              <a:t>1SR</a:t>
            </a:r>
            <a:r>
              <a:rPr lang="en-AU" dirty="0" smtClean="0"/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AU" dirty="0" smtClean="0"/>
              <a:t>RSI : certification algorithm of Lin et al.</a:t>
            </a:r>
            <a:r>
              <a:rPr lang="ko-KR" altLang="en-US" dirty="0" smtClean="0"/>
              <a:t> </a:t>
            </a:r>
            <a:r>
              <a:rPr lang="en-US" altLang="ko-KR" dirty="0" smtClean="0"/>
              <a:t>with our architecture</a:t>
            </a:r>
          </a:p>
          <a:p>
            <a:pPr lvl="2" eaLnBrk="1" hangingPunct="1">
              <a:spcAft>
                <a:spcPts val="600"/>
              </a:spcAft>
            </a:pPr>
            <a:r>
              <a:rPr lang="en-AU" dirty="0" smtClean="0">
                <a:solidFill>
                  <a:srgbClr val="FF0000"/>
                </a:solidFill>
              </a:rPr>
              <a:t>1-SI, but not 1SR !!</a:t>
            </a:r>
            <a:endParaRPr lang="en-AU" dirty="0" smtClean="0"/>
          </a:p>
          <a:p>
            <a:pPr eaLnBrk="1" hangingPunct="1">
              <a:spcAft>
                <a:spcPts val="600"/>
              </a:spcAft>
            </a:pPr>
            <a:r>
              <a:rPr lang="en-AU" sz="2200" dirty="0" smtClean="0"/>
              <a:t>Synthetic micro-benchmark</a:t>
            </a:r>
          </a:p>
          <a:p>
            <a:pPr lvl="1" eaLnBrk="1" hangingPunct="1">
              <a:spcAft>
                <a:spcPts val="600"/>
              </a:spcAft>
            </a:pPr>
            <a:r>
              <a:rPr lang="en-AU" sz="1800" dirty="0" smtClean="0"/>
              <a:t>Update transactions read from a table, update records in a different table.</a:t>
            </a:r>
          </a:p>
          <a:p>
            <a:pPr lvl="1" eaLnBrk="1" hangingPunct="1">
              <a:spcAft>
                <a:spcPts val="600"/>
              </a:spcAft>
            </a:pPr>
            <a:r>
              <a:rPr lang="en-AU" sz="1800" dirty="0" smtClean="0"/>
              <a:t>Read-only transactions read from a table.</a:t>
            </a:r>
          </a:p>
          <a:p>
            <a:pPr eaLnBrk="1" hangingPunct="1">
              <a:spcAft>
                <a:spcPts val="600"/>
              </a:spcAft>
            </a:pPr>
            <a:r>
              <a:rPr lang="en-AU" sz="2200" dirty="0" smtClean="0"/>
              <a:t>TPC-C++ </a:t>
            </a:r>
            <a:r>
              <a:rPr lang="en-AU" sz="2000" dirty="0" smtClean="0"/>
              <a:t>[Cahill et al.,TODS2009]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ko-KR" dirty="0" smtClean="0"/>
              <a:t>No evident difference in performance between the three algorithms (details in the paper)</a:t>
            </a:r>
            <a:endParaRPr lang="en-AU" sz="18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E474F6-4405-45B8-9CD4-C70A83CFE303}" type="slidenum">
              <a:rPr lang="en-AU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6"/>
          <p:cNvSpPr>
            <a:spLocks noGrp="1"/>
          </p:cNvSpPr>
          <p:nvPr>
            <p:ph type="title"/>
          </p:nvPr>
        </p:nvSpPr>
        <p:spPr>
          <a:xfrm>
            <a:off x="0" y="765175"/>
            <a:ext cx="9036496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3400" dirty="0" smtClean="0"/>
              <a:t>Micro-benchmark, 75%Updates: </a:t>
            </a:r>
            <a:br>
              <a:rPr lang="en-AU" sz="3400" dirty="0" smtClean="0"/>
            </a:br>
            <a:r>
              <a:rPr lang="en-AU" sz="3400" dirty="0" smtClean="0"/>
              <a:t>Throughput (8 Replicas)</a:t>
            </a:r>
          </a:p>
        </p:txBody>
      </p:sp>
      <p:sp>
        <p:nvSpPr>
          <p:cNvPr id="3584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BCB623-C046-4819-A9C5-661F1D1559F0}" type="slidenum">
              <a:rPr lang="en-AU"/>
              <a:pPr/>
              <a:t>23</a:t>
            </a:fld>
            <a:endParaRPr lang="en-AU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774058"/>
            <a:ext cx="5903144" cy="462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6"/>
          <p:cNvSpPr>
            <a:spLocks noGrp="1"/>
          </p:cNvSpPr>
          <p:nvPr>
            <p:ph type="title"/>
          </p:nvPr>
        </p:nvSpPr>
        <p:spPr>
          <a:xfrm>
            <a:off x="0" y="765175"/>
            <a:ext cx="9036496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3400" dirty="0" smtClean="0"/>
              <a:t>Micro-benchmark, 75%Updates: </a:t>
            </a:r>
            <a:br>
              <a:rPr lang="en-AU" sz="3400" dirty="0" smtClean="0"/>
            </a:br>
            <a:r>
              <a:rPr lang="en-AU" sz="3400" dirty="0" smtClean="0"/>
              <a:t>Throughput &amp; Aborts (8 Replicas)</a:t>
            </a:r>
          </a:p>
        </p:txBody>
      </p:sp>
      <p:sp>
        <p:nvSpPr>
          <p:cNvPr id="3584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BCB623-C046-4819-A9C5-661F1D1559F0}" type="slidenum">
              <a:rPr lang="en-AU"/>
              <a:pPr/>
              <a:t>24</a:t>
            </a:fld>
            <a:endParaRPr lang="en-A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89675"/>
            <a:ext cx="6120680" cy="47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6"/>
          <p:cNvSpPr>
            <a:spLocks noGrp="1"/>
          </p:cNvSpPr>
          <p:nvPr>
            <p:ph type="title"/>
          </p:nvPr>
        </p:nvSpPr>
        <p:spPr>
          <a:xfrm>
            <a:off x="0" y="765175"/>
            <a:ext cx="9036496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sz="3400" dirty="0" smtClean="0"/>
              <a:t>Micro-benchmark: Performance Spectrum</a:t>
            </a:r>
            <a:br>
              <a:rPr lang="en-AU" sz="3400" dirty="0" smtClean="0"/>
            </a:br>
            <a:r>
              <a:rPr lang="en-AU" sz="3400" dirty="0" smtClean="0"/>
              <a:t>(8 Replicas, MPL=640)</a:t>
            </a:r>
          </a:p>
        </p:txBody>
      </p:sp>
      <p:sp>
        <p:nvSpPr>
          <p:cNvPr id="3584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BCB623-C046-4819-A9C5-661F1D1559F0}" type="slidenum">
              <a:rPr lang="en-AU"/>
              <a:pPr/>
              <a:t>25</a:t>
            </a:fld>
            <a:endParaRPr lang="en-A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772816"/>
            <a:ext cx="7508932" cy="44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981200" y="3912432"/>
            <a:ext cx="6283308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Summary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AU" dirty="0" smtClean="0"/>
              <a:t>Update anywhere-anytime-anyway transactional replication</a:t>
            </a:r>
          </a:p>
          <a:p>
            <a:pPr eaLnBrk="1" hangingPunct="1"/>
            <a:r>
              <a:rPr lang="en-AU" dirty="0" smtClean="0"/>
              <a:t>1 SR over SI replicas</a:t>
            </a:r>
          </a:p>
          <a:p>
            <a:pPr eaLnBrk="1" hangingPunct="1"/>
            <a:r>
              <a:rPr lang="en-AU" dirty="0" smtClean="0"/>
              <a:t>New theorem &amp; Prototype implementation</a:t>
            </a:r>
          </a:p>
          <a:p>
            <a:pPr eaLnBrk="1" hangingPunct="1"/>
            <a:r>
              <a:rPr lang="en-AU" dirty="0" smtClean="0"/>
              <a:t>Optimized for </a:t>
            </a:r>
            <a:r>
              <a:rPr lang="en-AU" smtClean="0"/>
              <a:t>update heavy</a:t>
            </a:r>
            <a:endParaRPr lang="en-AU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409F9F-2D06-4F90-8610-2A53D8B84B6A}" type="slidenum">
              <a:rPr lang="en-AU"/>
              <a:pPr/>
              <a:t>26</a:t>
            </a:fld>
            <a:endParaRPr lang="en-AU"/>
          </a:p>
        </p:txBody>
      </p:sp>
      <p:sp>
        <p:nvSpPr>
          <p:cNvPr id="5" name="텍스트 개체 틀 2"/>
          <p:cNvSpPr txBox="1">
            <a:spLocks/>
          </p:cNvSpPr>
          <p:nvPr/>
        </p:nvSpPr>
        <p:spPr bwMode="auto">
          <a:xfrm>
            <a:off x="722313" y="4606305"/>
            <a:ext cx="7772400" cy="205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Thank You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Q&amp;A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637"/>
            <a:ext cx="8229600" cy="792163"/>
          </a:xfrm>
        </p:spPr>
        <p:txBody>
          <a:bodyPr/>
          <a:lstStyle/>
          <a:p>
            <a:r>
              <a:rPr lang="en-US" dirty="0" smtClean="0"/>
              <a:t>“The Dangers of Replication …”</a:t>
            </a:r>
            <a:br>
              <a:rPr lang="en-US" dirty="0" smtClean="0"/>
            </a:br>
            <a:r>
              <a:rPr lang="en-US" dirty="0" smtClean="0"/>
              <a:t>[Jim Gray et al., SIGMOD’96]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736217-D20A-4E73-95DA-D3C55591D11C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48130" name="Picture 2" descr="C:\Documents and Settings\hyungsoo\Desktop\Jim_Gray_portrait,_19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2924944"/>
            <a:ext cx="1800200" cy="3015335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4067944" y="2132856"/>
            <a:ext cx="4104456" cy="2664296"/>
          </a:xfrm>
          <a:prstGeom prst="wedgeRoundRectCallout">
            <a:avLst>
              <a:gd name="adj1" fmla="val -67299"/>
              <a:gd name="adj2" fmla="val 4407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“Update anywhere-anytime-anyway transactional replication has unstable behaviors…”</a:t>
            </a:r>
            <a:endParaRPr lang="en-A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위쪽 화살표 설명선 13"/>
          <p:cNvSpPr/>
          <p:nvPr/>
        </p:nvSpPr>
        <p:spPr>
          <a:xfrm>
            <a:off x="4068588" y="4941168"/>
            <a:ext cx="4391200" cy="1296144"/>
          </a:xfrm>
          <a:prstGeom prst="upArrowCallout">
            <a:avLst>
              <a:gd name="adj1" fmla="val 31839"/>
              <a:gd name="adj2" fmla="val 25000"/>
              <a:gd name="adj3" fmla="val 25000"/>
              <a:gd name="adj4" fmla="val 64977"/>
            </a:avLst>
          </a:prstGeom>
          <a:solidFill>
            <a:srgbClr val="D1D1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</a:rPr>
              <a:t>This is especially true to all the then-known locking-based replication.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5" name="가로로 말린 두루마리 모양 14"/>
          <p:cNvSpPr/>
          <p:nvPr/>
        </p:nvSpPr>
        <p:spPr>
          <a:xfrm>
            <a:off x="1403648" y="2348880"/>
            <a:ext cx="5917350" cy="3028447"/>
          </a:xfrm>
          <a:prstGeom prst="horizontalScroll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So use Snapshot Isolation (SI) in each replica, then build replicated snapshot DBs.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836637"/>
            <a:ext cx="8229600" cy="792163"/>
          </a:xfrm>
        </p:spPr>
        <p:txBody>
          <a:bodyPr/>
          <a:lstStyle/>
          <a:p>
            <a:pPr eaLnBrk="1" hangingPunct="1"/>
            <a:r>
              <a:rPr lang="en-AU" altLang="ko-KR" dirty="0" smtClean="0"/>
              <a:t>Snapshot Isolation </a:t>
            </a:r>
            <a:br>
              <a:rPr lang="en-AU" altLang="ko-KR" dirty="0" smtClean="0"/>
            </a:br>
            <a:r>
              <a:rPr lang="en-AU" altLang="ko-KR" dirty="0" smtClean="0"/>
              <a:t>[Berenson et al., SIGMOD’95]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384376"/>
          </a:xfrm>
        </p:spPr>
        <p:txBody>
          <a:bodyPr/>
          <a:lstStyle/>
          <a:p>
            <a:pPr eaLnBrk="1" hangingPunct="1"/>
            <a:r>
              <a:rPr lang="en-AU" altLang="ko-KR" dirty="0" smtClean="0"/>
              <a:t>Snapshot Isolation (SI):</a:t>
            </a:r>
          </a:p>
          <a:p>
            <a:pPr lvl="1" eaLnBrk="1" hangingPunct="1"/>
            <a:r>
              <a:rPr lang="en-AU" altLang="ko-KR" dirty="0" smtClean="0"/>
              <a:t>Transactions read a consistent snapshot of data</a:t>
            </a:r>
          </a:p>
          <a:p>
            <a:pPr lvl="2" eaLnBrk="1" hangingPunct="1"/>
            <a:r>
              <a:rPr lang="en-AU" altLang="ko-KR" dirty="0" smtClean="0"/>
              <a:t>DBMS maintains multiple versions of data items to avoid locking for reads</a:t>
            </a:r>
          </a:p>
          <a:p>
            <a:pPr lvl="1" eaLnBrk="1" hangingPunct="1"/>
            <a:r>
              <a:rPr lang="en-AU" altLang="ko-KR" dirty="0" smtClean="0"/>
              <a:t>Only one transaction among many updating the same data concurrently can commit by the First-Committer-Wins (FCW) rule.</a:t>
            </a:r>
          </a:p>
          <a:p>
            <a:pPr lvl="1" eaLnBrk="1" hangingPunct="1"/>
            <a:r>
              <a:rPr lang="en-AU" altLang="ko-KR" dirty="0" smtClean="0"/>
              <a:t>1-copy SI is for replicated databases</a:t>
            </a:r>
          </a:p>
        </p:txBody>
      </p:sp>
      <p:sp>
        <p:nvSpPr>
          <p:cNvPr id="717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E08E43-F59A-4729-BAC0-A7EDAF7BFCD0}" type="slidenum">
              <a:rPr lang="en-AU" altLang="ko-KR"/>
              <a:pPr/>
              <a:t>4</a:t>
            </a:fld>
            <a:endParaRPr lang="en-AU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 31"/>
          <p:cNvSpPr/>
          <p:nvPr/>
        </p:nvSpPr>
        <p:spPr>
          <a:xfrm>
            <a:off x="169168" y="1675546"/>
            <a:ext cx="2098576" cy="33843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ounded Rectangle 10"/>
          <p:cNvSpPr/>
          <p:nvPr/>
        </p:nvSpPr>
        <p:spPr>
          <a:xfrm>
            <a:off x="5724128" y="1819562"/>
            <a:ext cx="3024336" cy="312160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51520" y="765175"/>
            <a:ext cx="8686800" cy="792163"/>
          </a:xfrm>
        </p:spPr>
        <p:txBody>
          <a:bodyPr/>
          <a:lstStyle/>
          <a:p>
            <a:pPr eaLnBrk="1" hangingPunct="1"/>
            <a:r>
              <a:rPr lang="en-AU" dirty="0" smtClean="0"/>
              <a:t>Problems in Replicated Snapshot DB</a:t>
            </a:r>
          </a:p>
        </p:txBody>
      </p:sp>
      <p:sp>
        <p:nvSpPr>
          <p:cNvPr id="17412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0C667E-7468-4943-922E-BA1B551D454C}" type="slidenum">
              <a:rPr lang="en-AU"/>
              <a:pPr/>
              <a:t>5</a:t>
            </a:fld>
            <a:endParaRPr lang="en-AU"/>
          </a:p>
        </p:txBody>
      </p:sp>
      <p:sp>
        <p:nvSpPr>
          <p:cNvPr id="5" name="Can 4"/>
          <p:cNvSpPr/>
          <p:nvPr/>
        </p:nvSpPr>
        <p:spPr>
          <a:xfrm>
            <a:off x="5907906" y="2071591"/>
            <a:ext cx="1440160" cy="5040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DB under SI</a:t>
            </a:r>
            <a:endParaRPr lang="en-A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5907906" y="3115707"/>
            <a:ext cx="1440160" cy="5040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DB under SI</a:t>
            </a:r>
            <a:endParaRPr lang="en-A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n 12"/>
          <p:cNvSpPr/>
          <p:nvPr/>
        </p:nvSpPr>
        <p:spPr>
          <a:xfrm>
            <a:off x="5907906" y="4123819"/>
            <a:ext cx="1440160" cy="50405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DB under SI</a:t>
            </a:r>
            <a:endParaRPr lang="en-A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357956" y="2845677"/>
            <a:ext cx="54006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357956" y="3889793"/>
            <a:ext cx="54006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03455" y="1713001"/>
            <a:ext cx="1000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Replica 1</a:t>
            </a:r>
            <a:endParaRPr lang="en-AU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6127688" y="4602614"/>
            <a:ext cx="1045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Replica N</a:t>
            </a:r>
            <a:endParaRPr lang="en-AU" sz="1600" b="1" dirty="0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7236296" y="3356991"/>
            <a:ext cx="216024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348066" y="2304030"/>
            <a:ext cx="968350" cy="0"/>
          </a:xfrm>
          <a:prstGeom prst="line">
            <a:avLst/>
          </a:prstGeom>
          <a:ln w="508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7348066" y="4409952"/>
            <a:ext cx="968350" cy="0"/>
          </a:xfrm>
          <a:prstGeom prst="line">
            <a:avLst/>
          </a:prstGeom>
          <a:ln w="508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2" idx="4"/>
          </p:cNvCxnSpPr>
          <p:nvPr/>
        </p:nvCxnSpPr>
        <p:spPr>
          <a:xfrm rot="10800000" flipV="1">
            <a:off x="7348066" y="3356991"/>
            <a:ext cx="968350" cy="10744"/>
          </a:xfrm>
          <a:prstGeom prst="line">
            <a:avLst/>
          </a:prstGeom>
          <a:ln w="508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5400000">
            <a:off x="7283543" y="3260223"/>
            <a:ext cx="252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Update Propagation</a:t>
            </a:r>
            <a:endParaRPr lang="en-AU" sz="2000" b="1" dirty="0"/>
          </a:p>
        </p:txBody>
      </p:sp>
      <p:pic>
        <p:nvPicPr>
          <p:cNvPr id="52226" name="Picture 2" descr="C:\Documents and Settings\hyungsoo\Desktop\Us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28" y="2743337"/>
            <a:ext cx="655331" cy="655331"/>
          </a:xfrm>
          <a:prstGeom prst="rect">
            <a:avLst/>
          </a:prstGeom>
          <a:noFill/>
        </p:spPr>
      </p:pic>
      <p:pic>
        <p:nvPicPr>
          <p:cNvPr id="52227" name="Picture 3" descr="C:\Documents and Settings\hyungsoo\Desktop\dagobert83_female_user_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456" y="3256238"/>
            <a:ext cx="802832" cy="802832"/>
          </a:xfrm>
          <a:prstGeom prst="rect">
            <a:avLst/>
          </a:prstGeom>
          <a:noFill/>
        </p:spPr>
      </p:pic>
      <p:pic>
        <p:nvPicPr>
          <p:cNvPr id="30" name="Picture 2" descr="C:\Documents and Settings\hyungsoo\Desktop\Us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28" y="3807042"/>
            <a:ext cx="655331" cy="655331"/>
          </a:xfrm>
          <a:prstGeom prst="rect">
            <a:avLst/>
          </a:prstGeom>
          <a:noFill/>
        </p:spPr>
      </p:pic>
      <p:pic>
        <p:nvPicPr>
          <p:cNvPr id="31" name="Picture 3" descr="C:\Documents and Settings\hyungsoo\Desktop\dagobert83_female_user_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456" y="2106069"/>
            <a:ext cx="809657" cy="809657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73409" y="446237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Users</a:t>
            </a:r>
            <a:endParaRPr lang="en-AU" dirty="0"/>
          </a:p>
        </p:txBody>
      </p:sp>
      <p:grpSp>
        <p:nvGrpSpPr>
          <p:cNvPr id="37" name="그룹 36"/>
          <p:cNvGrpSpPr/>
          <p:nvPr/>
        </p:nvGrpSpPr>
        <p:grpSpPr>
          <a:xfrm>
            <a:off x="3024188" y="4377565"/>
            <a:ext cx="1979860" cy="908279"/>
            <a:chOff x="2509788" y="4392929"/>
            <a:chExt cx="1979860" cy="908279"/>
          </a:xfrm>
        </p:grpSpPr>
        <p:sp>
          <p:nvSpPr>
            <p:cNvPr id="52" name="Up Arrow Callout 51"/>
            <p:cNvSpPr/>
            <p:nvPr/>
          </p:nvSpPr>
          <p:spPr>
            <a:xfrm>
              <a:off x="2509788" y="4392929"/>
              <a:ext cx="1979860" cy="908279"/>
            </a:xfrm>
            <a:prstGeom prst="upArrowCallou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24219" y="4762498"/>
              <a:ext cx="18533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Transactions may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see different values</a:t>
              </a:r>
              <a:endParaRPr lang="en-AU" sz="14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46856" y="5301208"/>
            <a:ext cx="8229600" cy="14401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/>
              <a:t>Replicated DB under Snapshot Isolation </a:t>
            </a:r>
            <a:r>
              <a:rPr lang="en-AU" sz="1800" dirty="0" smtClean="0"/>
              <a:t>does </a:t>
            </a:r>
            <a:r>
              <a:rPr lang="en-AU" sz="1800" b="1" dirty="0" smtClean="0">
                <a:solidFill>
                  <a:srgbClr val="FF0000"/>
                </a:solidFill>
              </a:rPr>
              <a:t>not</a:t>
            </a:r>
            <a:r>
              <a:rPr lang="en-AU" sz="1800" dirty="0" smtClean="0"/>
              <a:t> prevent </a:t>
            </a:r>
            <a:r>
              <a:rPr lang="en-A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corruption </a:t>
            </a:r>
            <a:r>
              <a:rPr lang="en-AU" sz="1800" dirty="0" smtClean="0">
                <a:latin typeface="+mj-lt"/>
                <a:cs typeface="Times New Roman" pitchFamily="18" charset="0"/>
              </a:rPr>
              <a:t>and </a:t>
            </a:r>
            <a:r>
              <a:rPr lang="en-A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violation of integrity constraints (ICs)</a:t>
            </a:r>
            <a:r>
              <a:rPr lang="en-AU" sz="1800" b="1" dirty="0" smtClean="0"/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sz="1800" dirty="0" smtClean="0"/>
              <a:t>1-copy </a:t>
            </a:r>
            <a:r>
              <a:rPr lang="en-AU" sz="1800" dirty="0" err="1" smtClean="0"/>
              <a:t>serializability</a:t>
            </a:r>
            <a:r>
              <a:rPr lang="en-AU" sz="1800" dirty="0" smtClean="0"/>
              <a:t> (1-copy SR) is </a:t>
            </a:r>
            <a:r>
              <a:rPr lang="en-AU" sz="1800" b="1" dirty="0" smtClean="0">
                <a:solidFill>
                  <a:srgbClr val="FF0000"/>
                </a:solidFill>
              </a:rPr>
              <a:t>the only condition </a:t>
            </a:r>
            <a:r>
              <a:rPr lang="en-AU" sz="1800" dirty="0" smtClean="0"/>
              <a:t>that preserves the truth of all ICs. </a:t>
            </a:r>
          </a:p>
        </p:txBody>
      </p:sp>
      <p:sp>
        <p:nvSpPr>
          <p:cNvPr id="34" name="왼쪽/오른쪽 화살표 33"/>
          <p:cNvSpPr/>
          <p:nvPr/>
        </p:nvSpPr>
        <p:spPr>
          <a:xfrm>
            <a:off x="2267744" y="2122612"/>
            <a:ext cx="3456384" cy="2480002"/>
          </a:xfrm>
          <a:prstGeom prst="leftRightArrow">
            <a:avLst>
              <a:gd name="adj1" fmla="val 70443"/>
              <a:gd name="adj2" fmla="val 2386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Update anywhere-anytime-anyway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transactional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1" grpId="0" animBg="1"/>
      <p:bldP spid="5" grpId="0" animBg="1"/>
      <p:bldP spid="12" grpId="0" animBg="1"/>
      <p:bldP spid="13" grpId="0" animBg="1"/>
      <p:bldP spid="17" grpId="0"/>
      <p:bldP spid="18" grpId="0"/>
      <p:bldP spid="28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Anomaly under 1-copy SI</a:t>
            </a:r>
            <a:endParaRPr lang="en-AU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EBFEFB-D881-4337-A393-6714D106D67A}" type="slidenum">
              <a:rPr lang="en-AU"/>
              <a:pPr/>
              <a:t>6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068960"/>
          <a:ext cx="3733800" cy="1280160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90864" y="4406161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90864" y="1700808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Bent Arrow 9"/>
          <p:cNvSpPr/>
          <p:nvPr/>
        </p:nvSpPr>
        <p:spPr bwMode="auto">
          <a:xfrm>
            <a:off x="2819400" y="1844825"/>
            <a:ext cx="2209800" cy="1224136"/>
          </a:xfrm>
          <a:prstGeom prst="bentArrow">
            <a:avLst>
              <a:gd name="adj1" fmla="val 18173"/>
              <a:gd name="adj2" fmla="val 26142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AU" dirty="0">
              <a:solidFill>
                <a:schemeClr val="tx1"/>
              </a:solidFill>
              <a:ea typeface="ＭＳ Ｐゴシック" charset="-128"/>
            </a:endParaRPr>
          </a:p>
          <a:p>
            <a:pPr algn="ctr"/>
            <a:r>
              <a:rPr lang="en-AU" sz="2200" dirty="0" smtClean="0">
                <a:solidFill>
                  <a:schemeClr val="tx1"/>
                </a:solidFill>
                <a:ea typeface="ＭＳ Ｐゴシック" charset="-128"/>
              </a:rPr>
              <a:t>Replicated</a:t>
            </a:r>
            <a:endParaRPr lang="en-AU" sz="2200" dirty="0">
              <a:solidFill>
                <a:schemeClr val="tx1"/>
              </a:solidFill>
              <a:ea typeface="ＭＳ Ｐゴシック" charset="-128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19400" y="4349120"/>
            <a:ext cx="2372439" cy="952088"/>
            <a:chOff x="3048000" y="4253580"/>
            <a:chExt cx="2372439" cy="1051479"/>
          </a:xfrm>
        </p:grpSpPr>
        <p:sp>
          <p:nvSpPr>
            <p:cNvPr id="11" name="Bent Arrow 10"/>
            <p:cNvSpPr/>
            <p:nvPr/>
          </p:nvSpPr>
          <p:spPr bwMode="auto">
            <a:xfrm flipV="1">
              <a:off x="3048000" y="4253580"/>
              <a:ext cx="2209800" cy="1051479"/>
            </a:xfrm>
            <a:prstGeom prst="bentArrow">
              <a:avLst>
                <a:gd name="adj1" fmla="val 17641"/>
                <a:gd name="adj2" fmla="val 19192"/>
                <a:gd name="adj3" fmla="val 14622"/>
                <a:gd name="adj4" fmla="val 4375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tx1"/>
                </a:solidFill>
                <a:ea typeface="ＭＳ Ｐゴシック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32448" y="4515260"/>
              <a:ext cx="1987991" cy="475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2200" dirty="0" smtClean="0"/>
                <a:t>Replicated</a:t>
              </a:r>
              <a:endParaRPr lang="en-AU" sz="2200" dirty="0"/>
            </a:p>
          </p:txBody>
        </p:sp>
      </p:grpSp>
      <p:sp>
        <p:nvSpPr>
          <p:cNvPr id="12" name="Flowchart: Magnetic Disk 11"/>
          <p:cNvSpPr/>
          <p:nvPr/>
        </p:nvSpPr>
        <p:spPr>
          <a:xfrm>
            <a:off x="5796136" y="307445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5796136" y="587727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B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16" y="6374654"/>
            <a:ext cx="394691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Example by courtesy of Cahill et al. [SIGMOD’08]</a:t>
            </a:r>
            <a:endParaRPr lang="en-A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EBFEFB-D881-4337-A393-6714D106D67A}" type="slidenum">
              <a:rPr lang="en-AU"/>
              <a:pPr/>
              <a:t>7</a:t>
            </a:fld>
            <a:endParaRPr lang="en-AU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90864" y="4406161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  <a:endParaRPr kumimoji="0" lang="en-A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90864" y="1700808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  <a:endParaRPr kumimoji="0" lang="en-A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Magnetic Disk 11"/>
          <p:cNvSpPr/>
          <p:nvPr/>
        </p:nvSpPr>
        <p:spPr>
          <a:xfrm>
            <a:off x="5796136" y="307445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5796136" y="587727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B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0179" name="Picture 3" descr="C:\Documents and Settings\hyungsoo\Local Settings\Temporary Internet Files\Content.IE5\QYJKTUWX\MC9003474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89" y="1340768"/>
            <a:ext cx="1118311" cy="1831543"/>
          </a:xfrm>
          <a:prstGeom prst="rect">
            <a:avLst/>
          </a:prstGeom>
          <a:noFill/>
        </p:spPr>
      </p:pic>
      <p:pic>
        <p:nvPicPr>
          <p:cNvPr id="50180" name="Picture 4" descr="C:\Documents and Settings\hyungsoo\Local Settings\Temporary Internet Files\Content.IE5\O3JL1SVS\MC9003340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586" y="4221088"/>
            <a:ext cx="1143914" cy="1813255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3203848" y="2060848"/>
            <a:ext cx="180020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1 (Update Jones)</a:t>
            </a:r>
            <a:endParaRPr lang="en-AU" b="1" dirty="0">
              <a:solidFill>
                <a:srgbClr val="08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03848" y="5182265"/>
            <a:ext cx="180020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2 (Update Smith)</a:t>
            </a:r>
            <a:endParaRPr lang="en-AU" b="1" dirty="0">
              <a:solidFill>
                <a:srgbClr val="08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Anomaly under 1-copy SI</a:t>
            </a:r>
            <a:endParaRPr lang="en-AU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-716" y="6374654"/>
            <a:ext cx="394691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Example by courtesy of Cahill et al. [SIGMOD’08]</a:t>
            </a:r>
            <a:endParaRPr lang="en-A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세로로 말린 두루마리 모양 12"/>
          <p:cNvSpPr/>
          <p:nvPr/>
        </p:nvSpPr>
        <p:spPr>
          <a:xfrm>
            <a:off x="-717" y="2420888"/>
            <a:ext cx="1889905" cy="223224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Integrity Constraint</a:t>
            </a:r>
          </a:p>
          <a:p>
            <a:pPr algn="ctr"/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One doctor must be “on duty” in every shift.</a:t>
            </a:r>
            <a:endParaRPr lang="ko-KR" altLang="en-US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EBFEFB-D881-4337-A393-6714D106D67A}" type="slidenum">
              <a:rPr lang="en-AU"/>
              <a:pPr/>
              <a:t>8</a:t>
            </a:fld>
            <a:endParaRPr lang="en-AU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90864" y="4406161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</a:t>
                      </a:r>
                      <a:endParaRPr kumimoji="0" lang="en-A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90864" y="1700808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</a:t>
                      </a:r>
                      <a:endParaRPr kumimoji="0" lang="en-A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Magnetic Disk 11"/>
          <p:cNvSpPr/>
          <p:nvPr/>
        </p:nvSpPr>
        <p:spPr>
          <a:xfrm>
            <a:off x="5796136" y="307445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5796136" y="587727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B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0179" name="Picture 3" descr="C:\Documents and Settings\hyungsoo\Local Settings\Temporary Internet Files\Content.IE5\QYJKTUWX\MC9003474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89" y="1340768"/>
            <a:ext cx="1118311" cy="1831543"/>
          </a:xfrm>
          <a:prstGeom prst="rect">
            <a:avLst/>
          </a:prstGeom>
          <a:noFill/>
        </p:spPr>
      </p:pic>
      <p:pic>
        <p:nvPicPr>
          <p:cNvPr id="50180" name="Picture 4" descr="C:\Documents and Settings\hyungsoo\Local Settings\Temporary Internet Files\Content.IE5\O3JL1SVS\MC90033402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586" y="4221088"/>
            <a:ext cx="1143914" cy="1813255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>
            <a:off x="3203848" y="2060848"/>
            <a:ext cx="180020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Commit T</a:t>
            </a:r>
            <a:r>
              <a:rPr lang="en-US" sz="1400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AU" b="1" dirty="0">
              <a:solidFill>
                <a:srgbClr val="08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03848" y="5182265"/>
            <a:ext cx="180020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Commit T</a:t>
            </a:r>
            <a:r>
              <a:rPr lang="en-US" sz="1400" b="1" dirty="0" smtClean="0">
                <a:solidFill>
                  <a:srgbClr val="0860A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AU" b="1" dirty="0">
              <a:solidFill>
                <a:srgbClr val="0860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Anomaly under 1-copy SI</a:t>
            </a:r>
            <a:endParaRPr lang="en-AU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-716" y="6374654"/>
            <a:ext cx="402706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Example by courtesy of Cahill et al. [SIGMOD’08]</a:t>
            </a:r>
            <a:endParaRPr lang="en-A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세로로 말린 두루마리 모양 14"/>
          <p:cNvSpPr/>
          <p:nvPr/>
        </p:nvSpPr>
        <p:spPr>
          <a:xfrm>
            <a:off x="-717" y="2420888"/>
            <a:ext cx="1889905" cy="223224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Integrity Constraint</a:t>
            </a:r>
          </a:p>
          <a:p>
            <a:pPr algn="ctr"/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One doctor must be “on duty” in every shift.</a:t>
            </a:r>
            <a:endParaRPr lang="ko-KR" altLang="en-US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세로로 말린 두루마리 모양 18"/>
          <p:cNvSpPr/>
          <p:nvPr/>
        </p:nvSpPr>
        <p:spPr>
          <a:xfrm>
            <a:off x="-717" y="2420888"/>
            <a:ext cx="1889905" cy="223224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Integrity Constraint</a:t>
            </a:r>
          </a:p>
          <a:p>
            <a:pPr algn="ctr"/>
            <a:r>
              <a:rPr lang="en-US" altLang="ko-KR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One doctor must be “on duty” in every shift.</a:t>
            </a:r>
            <a:endParaRPr lang="ko-KR" altLang="en-US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EBFEFB-D881-4337-A393-6714D106D67A}" type="slidenum">
              <a:rPr lang="en-AU"/>
              <a:pPr/>
              <a:t>9</a:t>
            </a:fld>
            <a:endParaRPr lang="en-AU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90864" y="4406161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</a:t>
                      </a:r>
                      <a:endParaRPr kumimoji="0" lang="en-A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</a:t>
                      </a:r>
                      <a:endParaRPr kumimoji="0" lang="en-A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90864" y="1700808"/>
          <a:ext cx="3657600" cy="128016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Shift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</a:t>
                      </a:r>
                      <a:endParaRPr kumimoji="0" lang="en-A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AUG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reserve</a:t>
                      </a:r>
                      <a:endParaRPr kumimoji="0" lang="en-AU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Magnetic Disk 11"/>
          <p:cNvSpPr/>
          <p:nvPr/>
        </p:nvSpPr>
        <p:spPr>
          <a:xfrm>
            <a:off x="5796136" y="307445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5796136" y="5877272"/>
            <a:ext cx="1944216" cy="66909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 B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Anomaly under 1-copy SI</a:t>
            </a:r>
            <a:endParaRPr lang="en-AU" dirty="0" smtClean="0"/>
          </a:p>
        </p:txBody>
      </p:sp>
      <p:pic>
        <p:nvPicPr>
          <p:cNvPr id="51202" name="Picture 2" descr="C:\Documents and Settings\hyungsoo\Local Settings\Temporary Internet Files\Content.IE5\RBLGB8T1\MC90038355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90" y="1412776"/>
            <a:ext cx="937250" cy="2063922"/>
          </a:xfrm>
          <a:prstGeom prst="rect">
            <a:avLst/>
          </a:prstGeom>
          <a:noFill/>
        </p:spPr>
      </p:pic>
      <p:pic>
        <p:nvPicPr>
          <p:cNvPr id="51203" name="Picture 3" descr="C:\Documents and Settings\hyungsoo\Local Settings\Temporary Internet Files\Content.IE5\RBLGB8T1\MC9000786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90" y="4095427"/>
            <a:ext cx="828271" cy="178184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-716" y="6374654"/>
            <a:ext cx="394691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Example by courtesy of Cahill et al. [SIGMOD’08]</a:t>
            </a:r>
            <a:endParaRPr lang="en-A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폭발 1 12"/>
          <p:cNvSpPr/>
          <p:nvPr/>
        </p:nvSpPr>
        <p:spPr>
          <a:xfrm>
            <a:off x="2699792" y="2276872"/>
            <a:ext cx="2917291" cy="2592288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Violation of IC</a:t>
            </a:r>
            <a:endParaRPr lang="ko-KR" altLang="en-US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번개 17"/>
          <p:cNvSpPr/>
          <p:nvPr/>
        </p:nvSpPr>
        <p:spPr>
          <a:xfrm>
            <a:off x="-716" y="1988840"/>
            <a:ext cx="1871062" cy="2417321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6254</TotalTime>
  <Words>1416</Words>
  <Application>Microsoft Macintosh PowerPoint</Application>
  <PresentationFormat>On-screen Show (4:3)</PresentationFormat>
  <Paragraphs>332</Paragraphs>
  <Slides>26</Slides>
  <Notes>14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Image</vt:lpstr>
      <vt:lpstr>Serializable Snapshot Isolation for Replicated Databases in High-Update Scenarios</vt:lpstr>
      <vt:lpstr>Data Replication in the 21st Century</vt:lpstr>
      <vt:lpstr>“The Dangers of Replication …” [Jim Gray et al., SIGMOD’96]</vt:lpstr>
      <vt:lpstr>Snapshot Isolation  [Berenson et al., SIGMOD’95]</vt:lpstr>
      <vt:lpstr>Problems in Replicated Snapshot DB</vt:lpstr>
      <vt:lpstr>Anomaly under 1-copy SI</vt:lpstr>
      <vt:lpstr>Anomaly under 1-copy SI</vt:lpstr>
      <vt:lpstr>Anomaly under 1-copy SI</vt:lpstr>
      <vt:lpstr>Anomaly under 1-copy SI</vt:lpstr>
      <vt:lpstr>Why 1-Copy SI ≠ 1-Copy SR ?</vt:lpstr>
      <vt:lpstr>The Goal of Concurrency Control</vt:lpstr>
      <vt:lpstr>Our Contributions</vt:lpstr>
      <vt:lpstr>Our Approach</vt:lpstr>
      <vt:lpstr>Previous Work for 1-copy SR [Bornea et al., ICDE2011]</vt:lpstr>
      <vt:lpstr>Descending Structure</vt:lpstr>
      <vt:lpstr>Main Theorem for 1-copy SR</vt:lpstr>
      <vt:lpstr>Concurrency Control Algorithm</vt:lpstr>
      <vt:lpstr>Technical Challenges</vt:lpstr>
      <vt:lpstr>In Each Participating Node</vt:lpstr>
      <vt:lpstr>Propagating rw-dependency Information</vt:lpstr>
      <vt:lpstr>Discussion</vt:lpstr>
      <vt:lpstr>Experimental Setup</vt:lpstr>
      <vt:lpstr>Micro-benchmark, 75%Updates:  Throughput (8 Replicas)</vt:lpstr>
      <vt:lpstr>Micro-benchmark, 75%Updates:  Throughput &amp; Aborts (8 Replicas)</vt:lpstr>
      <vt:lpstr>Micro-benchmark: Performance Spectrum (8 Replicas, MPL=640)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Serializable Isolation for Snapshot Databases</dc:title>
  <dc:creator>Michael Cahill</dc:creator>
  <cp:lastModifiedBy>Hyungsoo Jung</cp:lastModifiedBy>
  <cp:revision>280</cp:revision>
  <dcterms:created xsi:type="dcterms:W3CDTF">2011-08-31T06:38:53Z</dcterms:created>
  <dcterms:modified xsi:type="dcterms:W3CDTF">2011-08-31T06:44:27Z</dcterms:modified>
</cp:coreProperties>
</file>