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61" r:id="rId9"/>
    <p:sldId id="262" r:id="rId10"/>
    <p:sldId id="263" r:id="rId11"/>
    <p:sldId id="264" r:id="rId12"/>
    <p:sldId id="287" r:id="rId13"/>
    <p:sldId id="296" r:id="rId14"/>
    <p:sldId id="283" r:id="rId15"/>
    <p:sldId id="284" r:id="rId16"/>
    <p:sldId id="292" r:id="rId17"/>
    <p:sldId id="286" r:id="rId18"/>
    <p:sldId id="291" r:id="rId19"/>
    <p:sldId id="288" r:id="rId20"/>
    <p:sldId id="289" r:id="rId21"/>
    <p:sldId id="294" r:id="rId22"/>
    <p:sldId id="290" r:id="rId23"/>
    <p:sldId id="275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8" autoAdjust="0"/>
    <p:restoredTop sz="87209" autoAdjust="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5684"/>
    </p:cViewPr>
  </p:outlineViewPr>
  <p:notesTextViewPr>
    <p:cViewPr>
      <p:scale>
        <a:sx n="1" d="1"/>
        <a:sy n="1" d="1"/>
      </p:scale>
      <p:origin x="0" y="714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71A5-728E-452C-8888-FEB58E2EDF9A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584F1-BF92-4788-B94C-FD9B0681B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 has been used in may applications, where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 streams are observed in many applications, …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 has the expertise of detecting complex event patterns.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patterns of events often capture exceptions, threats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opportunities occurring across application space and time.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Complex Event Processing (CEP) technology has thus increasingly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gained popularity for efficiently detecting such event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patterns in real-time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59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introduce our notion of correctness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simultaneous execution of pattern queries and active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in the stream context.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smtClean="0"/>
              <a:t>define the correctness, let us</a:t>
            </a:r>
            <a:r>
              <a:rPr lang="en-US" baseline="0" dirty="0" smtClean="0"/>
              <a:t> first look at the distinguishing features of ….</a:t>
            </a:r>
          </a:p>
          <a:p>
            <a:endParaRPr lang="en-US" baseline="0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Distinguishing Features of our notion of application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correctness include: First, it targets ACEP applications,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such as the motivating healthcare system, which apply real-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 external world, and thus do not tolerate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undo or redo of any externally visible output or action.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Second, in our target applications, a Write operation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real-time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e.g., changing a HCW's badge color.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Hence the order of executing Writes must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conrm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their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timestamp order. In our formal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below, let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Readk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 operations on a shared table.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79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I just have described our motivating application and the major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requreimetns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from the application.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to allow the specification of a pattern query’s real-time action, let’s first look at the ACEP model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1Named after the concept of “active databases” which refers to static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 databases extended with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Traditionally a database transaction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responds to a user program that is invoked when a user ex-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plicitly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requests so, while our stream query processing is trig-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incoming streaming events. Moreover, a database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corresponds to the execution of a sequence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one-time queries [2, 19], while in our stream system the pat-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tern queries are continuously running. Therefore we must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dene the notion of a transaction in the stream context.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definition also accords to our intuition, right? All these operations should happen as a whole or none.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Assumptions: in-order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3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first solution, called Single-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Event-Initiated (SEI) scheduler, requires minimum change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existing CEP engine and hence is easy to use.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we assume that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initially assume events are fed into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system in strictly increasing application time order.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Later we relax this assumption and extend the schedulers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function also over disordered streams in Appendix F.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current ACEP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 uses the no-cascading-trigger assumption. That is,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are triggered by the stream output of queries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rules do not produce any stream output. Hence cycles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triggering will not arise. We also assume every single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s-transaction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Consequently, all s-transactions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ACEP are guaranteed to terminate. This model, while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simple, has practical utility as demonstrated by our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vating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applications. Similarly, most DBMSs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litera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[6, 10] or in practice (e.g., Oracle) either require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they place a hard-coded threshold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number of cascading trigger calls allowed.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solution adapts a general-purpose concurrency control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mechanism, namely the Strict Two-phase Locking (S2PL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[2]), to the ACEP context, demonstrating that our proposed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notion of s-transactions allows us to leverage existing con-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currency control approaches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Mimicking the classical S2PL [2], 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S2PL inserts locks into an s-transaction ahead of all query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rule processing (known as Phase I).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 we need to analyze continuous queries and rules registered in the system and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what locks are possibly needed.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All locks applied by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s-transaction Ti are released after the s-transaction has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successfully ended (known as Phase II).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71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contrast to the mechanism employed by classical Multi-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version Concurrency Control protocol (MVCC) or Time-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stamp Concurrency Control (TSCC). The later generates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timestamps using the system counter in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-come-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served manner [2, 19].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 abort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transaction, representing an undo of externally visible out-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or action, is not acceptable in ACEP applications,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stated in Section 4.1. Second, restarting a transaction with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dierent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timestamp is equally unacceptable. In LWM,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s-transaction's timestamp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reects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application time when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issued operations should take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Hence if a restart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 to occur, the newly set timestamp would lead the s-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to read and write the wrong version thus incur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erroneous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82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scheduling strategy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(LWM) customized for stream-transaction execution. The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pseudocode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LWM and a formal proof of its correctness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in Appendix 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14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Referring to the hand hygiene regulations applied in 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hospitals [3], we have created ACEP queries and active rules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the following methodology: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2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evaluate the throughput while varying the average number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Read operations per s-transaction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from 1 to 6.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average number of Write operations per s-transaction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 set to 0.25 by selecting the corresponding query-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pairs from the pool. S2PL and LWM perform locks at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 level. Figure 5 shows that LWM scales more gracefully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 S2PL. This is mainly because LWM is capable to grant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signicantly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more locks concurrently.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4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consider the throughput while varying the average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Write operations per s-transaction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0.125 to 1.0. The average Reads per s-transaction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set to 1. The lock granularity is set to be at tuple level. Fig-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 shows that the throughputs drop as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increases.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 main reason is that the average processing complexity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s-transaction rises. The increasing cost also comes from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write-locks being requested. LWM beats S2PL due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allowing more overlaps among s-transactions.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 we set the lock granularity to be at table level.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Figure 8, the throughput of S2PL and LWM become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sensitive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 to Figure 7. Especially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1, S2PL performs similar to SEI, because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average one table-level write lock is held for every s-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and S2PL in fact serializes every s-transaction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synchronizing very few (if any) concurrent executions.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3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shown in Figure 1, every HCW wears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RFID badge which has a three-color light for indicating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(hygiene) status: \safe", \warning" or \violation". Pat-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tern queries continuously monitor each HCW's behaviors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by sensors. The status of each HCW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ously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changed upon detecting certain event patterns. For ex-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ample, a detected hygiene violation pattern will change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HCW's status to \violation" (henceforth his badge light).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urge a HCW to perform precautions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upon the detected hygiene violation, it is critical for 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such real-time reactions for the pattern queries.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 status of each HCW is also used as a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pattern queries, e.g., a pattern query may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HCWs in \safe" status. Clearly the reactions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queries that update HCWs' status will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query results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turn. It is absolutely vital to control such concurrent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and accesses so as to assure the correct execution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logic. Otherwise we risk for a potentially highly contagious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to be transmitted to vulnerable patients - thus in-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creasing patient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even causing deaths.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89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we have chosen the active rule model as foundation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our solution, alternate formalizations to express the re-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actions for pattern queries are also possible. By describing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alternate models below, we show that no matter which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computational model is employed, the issues of concurrent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accesses and updates during stream execution would still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be tackled. For this, our core innovation, including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correctness notion, stream-transactions and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schedul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strategies (Sections 4, 5) could continue to be an elegant</a:t>
            </a:r>
          </a:p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solution for executing other models.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8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me explain the requirement in further depth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Healthcare-associated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tions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hit 1.7 million people a year in the United States,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caus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 estimated 99,000 deaths [18].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HyReminder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 is a hospital infection control system developed by WPI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UMass Medical School to continuously track healthcare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workers (HCWs) for hygiene compliance (for example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tizing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hands and wearing masks), and to remind HCWs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hygiene precautions - thus preventing the spread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infections [11]. As shown in Figure 1, every HCW wears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RFID badge which has a three-color light for indicating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(hygiene) status: \safe", \warning" or \violation". Pat-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tern queries continuously monitor each HCW's behaviors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observed by sensors. The status of each HCW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continu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ously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changed upon detecting certain event patterns. For ex-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ample, a detected hygiene violation pattern will change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HCW's status to \violation" (henceforth his badge light).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order to urge a HCW to perform precautions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immedi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ately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upon the detected hygiene violation, it is critical for 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support such real-time reactions for the pattern queries.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 status of each HCW is also used as a con-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pattern queries, e.g., a pattern query may only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HCWs in \safe" status. Clearly the reactions for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queries that update HCWs' status will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query results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turn. It is absolutely vital to control such concurrent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updates and accesses so as to assure the correct execution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logic. Otherwise we risk for a potentially highly contagious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disease to be transmitted to vulnerable patients - thus in-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creasing patient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suering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even causing deaths.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7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Unfortunately, cur-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rent CEP systems support \read-only" query processing.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Pattern queries only contain in-place conditions, i.e.,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either based on the attributes of events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matched in the input stream [8, 12, 16, 17] or on static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pre-loaded once yet not updated during query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execu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Moreover, reactions for event detections are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to \side-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-free" actions like sending a message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 logging events that do not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aect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event detection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turn [22].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briefly</a:t>
            </a:r>
            <a:r>
              <a:rPr lang="en-US" baseline="0" dirty="0" smtClean="0"/>
              <a:t> describe what is continuous queries</a:t>
            </a:r>
          </a:p>
          <a:p>
            <a:endParaRPr lang="en-US" baseline="0" dirty="0" smtClean="0"/>
          </a:p>
          <a:p>
            <a:r>
              <a:rPr lang="en-US" dirty="0" smtClean="0"/>
              <a:t>A critical technical challenge is to handle the real-time</a:t>
            </a:r>
          </a:p>
          <a:p>
            <a:r>
              <a:rPr lang="en-US" dirty="0" smtClean="0"/>
              <a:t>mutual effects between queries and reactions for queries in</a:t>
            </a:r>
          </a:p>
          <a:p>
            <a:r>
              <a:rPr lang="en-US" dirty="0" smtClean="0"/>
              <a:t>the high-volume stream execution. In ACEP we abstract</a:t>
            </a:r>
          </a:p>
          <a:p>
            <a:r>
              <a:rPr lang="en-US" dirty="0" smtClean="0"/>
              <a:t>such effects as interactions among continuous queries and</a:t>
            </a:r>
          </a:p>
          <a:p>
            <a:r>
              <a:rPr lang="en-US" dirty="0" smtClean="0"/>
              <a:t>active rules.</a:t>
            </a:r>
          </a:p>
          <a:p>
            <a:endParaRPr lang="en-US" dirty="0" smtClean="0"/>
          </a:p>
          <a:p>
            <a:r>
              <a:rPr lang="en-US" dirty="0" smtClean="0"/>
              <a:t>We illustrate the problems with three examples</a:t>
            </a:r>
          </a:p>
          <a:p>
            <a:r>
              <a:rPr lang="en-US" dirty="0" smtClean="0"/>
              <a:t>drawn from the </a:t>
            </a:r>
            <a:r>
              <a:rPr lang="en-US" dirty="0" err="1" smtClean="0"/>
              <a:t>HyReminder</a:t>
            </a:r>
            <a:r>
              <a:rPr lang="en-US" dirty="0" smtClean="0"/>
              <a:t> application1</a:t>
            </a:r>
          </a:p>
          <a:p>
            <a:endParaRPr lang="en-US" dirty="0" smtClean="0"/>
          </a:p>
          <a:p>
            <a:r>
              <a:rPr lang="en-US" dirty="0" smtClean="0"/>
              <a:t>In the commonly-employed push-based stream execution</a:t>
            </a:r>
          </a:p>
          <a:p>
            <a:r>
              <a:rPr lang="en-US" dirty="0" smtClean="0"/>
              <a:t>paradigm [4, 7, 8, 12, 16, 17], new events are evaluated</a:t>
            </a:r>
          </a:p>
          <a:p>
            <a:r>
              <a:rPr lang="en-US" dirty="0" smtClean="0"/>
              <a:t>by continuous queries immediately upon event arrival with-</a:t>
            </a:r>
          </a:p>
          <a:p>
            <a:r>
              <a:rPr lang="en-US" dirty="0" smtClean="0"/>
              <a:t>out any safeguard mechanism to synchronize the concurrent</a:t>
            </a:r>
          </a:p>
          <a:p>
            <a:r>
              <a:rPr lang="en-US" dirty="0" smtClean="0"/>
              <a:t>accesses and updates during stream execution. </a:t>
            </a:r>
          </a:p>
          <a:p>
            <a:endParaRPr lang="en-US" dirty="0" smtClean="0"/>
          </a:p>
          <a:p>
            <a:r>
              <a:rPr lang="en-US" dirty="0" smtClean="0"/>
              <a:t>Since continuous queries may vary in their complexities and event</a:t>
            </a:r>
          </a:p>
          <a:p>
            <a:r>
              <a:rPr lang="en-US" dirty="0" smtClean="0"/>
              <a:t>consumption, they may exhibit different processing delays.</a:t>
            </a:r>
          </a:p>
          <a:p>
            <a:r>
              <a:rPr lang="en-US" dirty="0" smtClean="0"/>
              <a:t>As a result, events with different timestamps tend to co-exist</a:t>
            </a:r>
          </a:p>
          <a:p>
            <a:r>
              <a:rPr lang="en-US" dirty="0" smtClean="0"/>
              <a:t>and be simultaneously executed in the system. </a:t>
            </a:r>
          </a:p>
          <a:p>
            <a:endParaRPr lang="en-US" dirty="0" smtClean="0"/>
          </a:p>
          <a:p>
            <a:r>
              <a:rPr lang="en-US" dirty="0" smtClean="0"/>
              <a:t>Using this</a:t>
            </a:r>
            <a:r>
              <a:rPr lang="en-US" baseline="0" dirty="0" smtClean="0"/>
              <a:t> </a:t>
            </a:r>
            <a:r>
              <a:rPr lang="en-US" dirty="0" smtClean="0"/>
              <a:t>push-based execution for pattern queries and reactions for</a:t>
            </a:r>
          </a:p>
          <a:p>
            <a:r>
              <a:rPr lang="en-US" dirty="0" smtClean="0"/>
              <a:t>queries (represented as active rules) may raise unexpected</a:t>
            </a:r>
          </a:p>
          <a:p>
            <a:r>
              <a:rPr lang="en-US" dirty="0" smtClean="0"/>
              <a:t>anomalies..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the challenge…</a:t>
            </a:r>
          </a:p>
          <a:p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implies that we can-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\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nish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the current query as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-scoped operation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processing another query. In short, the concept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has not been established for stream processing.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work, we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ll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void by introducing the notion of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transaction in the stream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7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 I just have described our motivating application and the major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requreimetns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derived from the application.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Now, to allow the specification of a pattern query’s real-time action, let’s first look at the ACEP model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1Named after the concept of “active databases” which refers to static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relational databases extended with rules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38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real-world event-based applications,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raw event data is augmented with semantically richer information.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a typical RFID reading is simply a triple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(object-ID, sensor-ID, timestamp). In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HyReminder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application,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object-ID is bound with the HCW identification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sensor-ID is interpreted based on the location of sensors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the physical layout of the hospital. Semantic information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regarding the application hence needs to be maintained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system - referred to shared store through this paper.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ACEP system, a shared store can be both readable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updatable by multiple queries and active rules.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Using such shared store is crucial to express business logic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applications - the pattern queries can read the shared store,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the action of active rules (introduced below) can update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shared store, both in real-time, hence the newly updated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store will affect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succesive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query execution in turn.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3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CEP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query, q, is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dened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function that takes as argument 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instance of  on the input stream, i.e., an arrival of input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event, and returns an instance of  on the input stream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zero or more instances of  on the output stream.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ACEP query can be viewed as a combination of shared store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accesses (e.g., to check the HCW's hygiene status) and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CEP query (e.g., to detect the pattern SEQ(EXIT, !SANITIZE,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ENTER)).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ACEP active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rule is triggered by the output of an ACEP query.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 of an active rule is a logical test that, if evaluates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true, causes the action of the active rule to be carried out.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qualication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a pattern query (Appendix B),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logical test can be based on the attributes of the trigger-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event or on the content of the shared store. The action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an active rule supported in the current ACEP model 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Write operation on the shared store. Such active rules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of great use and ubiquitous in ACEP applications as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demonstrated by our motivating examples. Namely, pat-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tern queries read the shared store, while the active rules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 write the shared store, both in real-time. Hence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newly updated value of the shared store will in turn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aect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subsequent query execution.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584F1-BF92-4788-B94C-FD9B0681BF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7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1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04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4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4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0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9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8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76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6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936CE-4110-4DA8-9E07-59911D0B47E6}" type="datetimeFigureOut">
              <a:rPr lang="en-US" smtClean="0"/>
              <a:t>8/29/2011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4A83D-D729-45FD-A898-5FE0CA71C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23.wmf"/><Relationship Id="rId1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microsoft.com/office/2007/relationships/hdphoto" Target="../media/hdphoto1.wdp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1.png"/><Relationship Id="rId21" Type="http://schemas.openxmlformats.org/officeDocument/2006/relationships/image" Target="../media/image58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24" Type="http://schemas.openxmlformats.org/officeDocument/2006/relationships/image" Target="../media/image61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8.png"/><Relationship Id="rId19" Type="http://schemas.openxmlformats.org/officeDocument/2006/relationships/image" Target="../media/image56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wangdi@cs.wpi.edu" TargetMode="External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is.wpi.edu:8180/DS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4582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Active Complex Event </a:t>
            </a:r>
            <a:r>
              <a:rPr lang="en-US" sz="3200" b="1" dirty="0" smtClean="0"/>
              <a:t>Processing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2667000"/>
            <a:ext cx="64008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 Wang</a:t>
            </a:r>
            <a:endParaRPr lang="en-US" baseline="30000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Elke</a:t>
            </a:r>
            <a:r>
              <a:rPr lang="en-US" dirty="0" smtClean="0">
                <a:solidFill>
                  <a:schemeClr val="tx1"/>
                </a:solidFill>
              </a:rPr>
              <a:t> A. </a:t>
            </a:r>
            <a:r>
              <a:rPr lang="en-US" dirty="0" err="1" smtClean="0">
                <a:solidFill>
                  <a:schemeClr val="tx1"/>
                </a:solidFill>
              </a:rPr>
              <a:t>Rundensteiner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200" i="1" dirty="0">
                <a:solidFill>
                  <a:schemeClr val="tx1"/>
                </a:solidFill>
              </a:rPr>
              <a:t>Worcester Polytechnic Institute</a:t>
            </a:r>
          </a:p>
          <a:p>
            <a:endParaRPr lang="en-US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Richard Ellison III</a:t>
            </a:r>
            <a:endParaRPr lang="en-US" baseline="30000" dirty="0">
              <a:solidFill>
                <a:schemeClr val="tx1"/>
              </a:solidFill>
            </a:endParaRPr>
          </a:p>
          <a:p>
            <a:r>
              <a:rPr lang="en-US" sz="2200" i="1" dirty="0" smtClean="0">
                <a:solidFill>
                  <a:schemeClr val="tx1"/>
                </a:solidFill>
              </a:rPr>
              <a:t>Univ. of Massachusetts Medical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0E74E-BEC6-496B-8DFE-3CCB788E948B}" type="datetime1">
              <a:rPr lang="en-US" smtClean="0"/>
              <a:t>8/29/2011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57912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This work is supported </a:t>
            </a:r>
            <a:r>
              <a:rPr lang="en-US" dirty="0" smtClean="0">
                <a:solidFill>
                  <a:schemeClr val="accent1"/>
                </a:solidFill>
              </a:rPr>
              <a:t>by </a:t>
            </a:r>
            <a:r>
              <a:rPr lang="en-US" dirty="0">
                <a:solidFill>
                  <a:schemeClr val="accent1"/>
                </a:solidFill>
              </a:rPr>
              <a:t>NSF grant IIS-1018443 and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UMMS-WPI CCTS Collaborative </a:t>
            </a:r>
            <a:r>
              <a:rPr lang="en-US" dirty="0" smtClean="0">
                <a:solidFill>
                  <a:schemeClr val="accent1"/>
                </a:solidFill>
              </a:rPr>
              <a:t>grant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28600"/>
            <a:ext cx="2574551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PVLDB 2011, Seattle, USA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Active CEP Query/Rule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</p:spPr>
            <p:txBody>
              <a:bodyPr/>
              <a:lstStyle/>
              <a:p>
                <a:r>
                  <a:rPr lang="en-US" dirty="0" smtClean="0"/>
                  <a:t>Operations in ACEP</a:t>
                </a:r>
              </a:p>
              <a:p>
                <a:pPr lvl="1"/>
                <a:r>
                  <a:rPr lang="en-US" dirty="0" smtClean="0"/>
                  <a:t>On event stream: </a:t>
                </a:r>
                <a:r>
                  <a:rPr lang="en-US" dirty="0" err="1" smtClean="0"/>
                  <a:t>dequeue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ϕ</m:t>
                    </m:r>
                  </m:oMath>
                </a14:m>
                <a:r>
                  <a:rPr lang="en-US" dirty="0" smtClean="0"/>
                  <a:t>), </a:t>
                </a:r>
                <a:r>
                  <a:rPr lang="en-US" dirty="0" err="1" smtClean="0"/>
                  <a:t>enqueue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/>
                      </a:rPr>
                      <m:t>ψ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 shared store: read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𝑅𝑑</m:t>
                    </m:r>
                  </m:oMath>
                </a14:m>
                <a:r>
                  <a:rPr lang="en-US" dirty="0" smtClean="0"/>
                  <a:t>), write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𝑊𝑟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CEP query: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ACEP query: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57150" indent="-457200"/>
                <a:r>
                  <a:rPr lang="en-US" dirty="0" smtClean="0"/>
                  <a:t>ACEP active rule: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334000"/>
              </a:xfrm>
              <a:blipFill rotWithShape="1">
                <a:blip r:embed="rId3"/>
                <a:stretch>
                  <a:fillRect l="-1630" t="-1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93307"/>
            <a:ext cx="5334000" cy="53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26"/>
          <a:stretch/>
        </p:blipFill>
        <p:spPr bwMode="auto">
          <a:xfrm>
            <a:off x="1219200" y="4763068"/>
            <a:ext cx="7440930" cy="4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65" y="5836862"/>
            <a:ext cx="7543800" cy="51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6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8" y="1410692"/>
            <a:ext cx="6191970" cy="439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ACEP Rule Example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6248400" y="1410692"/>
            <a:ext cx="2466975" cy="457200"/>
          </a:xfrm>
          <a:prstGeom prst="wedgeRectCallout">
            <a:avLst>
              <a:gd name="adj1" fmla="val -96776"/>
              <a:gd name="adj2" fmla="val -40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Sequence pattern query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6248399" y="2325092"/>
            <a:ext cx="2466975" cy="457200"/>
          </a:xfrm>
          <a:prstGeom prst="wedgeRectCallout">
            <a:avLst>
              <a:gd name="adj1" fmla="val -72250"/>
              <a:gd name="adj2" fmla="val 489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Access the shared store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248400" y="3488134"/>
            <a:ext cx="2466975" cy="589558"/>
          </a:xfrm>
          <a:prstGeom prst="wedgeRectCallout">
            <a:avLst>
              <a:gd name="adj1" fmla="val -97589"/>
              <a:gd name="adj2" fmla="val 416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Triggered by query output</a:t>
            </a:r>
            <a:endParaRPr lang="en-US" dirty="0"/>
          </a:p>
        </p:txBody>
      </p:sp>
      <p:sp>
        <p:nvSpPr>
          <p:cNvPr id="9" name="Rectangular Callout 8"/>
          <p:cNvSpPr/>
          <p:nvPr/>
        </p:nvSpPr>
        <p:spPr>
          <a:xfrm>
            <a:off x="6296024" y="5449292"/>
            <a:ext cx="2466976" cy="494308"/>
          </a:xfrm>
          <a:prstGeom prst="wedgeRectCallout">
            <a:avLst>
              <a:gd name="adj1" fmla="val -65467"/>
              <a:gd name="adj2" fmla="val 11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 the shared store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0" y="2782292"/>
            <a:ext cx="4191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14400" y="5220692"/>
            <a:ext cx="43434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9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Notion of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486400" cy="5486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Features of </a:t>
            </a:r>
            <a:r>
              <a:rPr lang="en-US" i="1" dirty="0" smtClean="0"/>
              <a:t>simultaneous</a:t>
            </a:r>
            <a:r>
              <a:rPr lang="en-US" dirty="0" smtClean="0"/>
              <a:t> execution of queries and active rules in stream context:</a:t>
            </a:r>
          </a:p>
          <a:p>
            <a:pPr lvl="1"/>
            <a:r>
              <a:rPr lang="en-US" dirty="0" smtClean="0"/>
              <a:t>When triggering </a:t>
            </a:r>
            <a:r>
              <a:rPr lang="en-US" dirty="0"/>
              <a:t>event occurs, </a:t>
            </a:r>
            <a:r>
              <a:rPr lang="en-US" dirty="0" smtClean="0"/>
              <a:t>rule action should take effect </a:t>
            </a:r>
            <a:r>
              <a:rPr lang="en-US" i="1" dirty="0" smtClean="0">
                <a:solidFill>
                  <a:schemeClr val="tx2"/>
                </a:solidFill>
              </a:rPr>
              <a:t>instantaneously</a:t>
            </a:r>
          </a:p>
          <a:p>
            <a:pPr lvl="1"/>
            <a:r>
              <a:rPr lang="en-US" dirty="0" smtClean="0"/>
              <a:t>Each Read has </a:t>
            </a:r>
            <a:r>
              <a:rPr lang="en-US" i="1" dirty="0" smtClean="0">
                <a:solidFill>
                  <a:schemeClr val="tx2"/>
                </a:solidFill>
              </a:rPr>
              <a:t>implicit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timestamp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i="1" dirty="0">
                <a:solidFill>
                  <a:schemeClr val="tx2"/>
                </a:solidFill>
              </a:rPr>
              <a:t>not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2"/>
                </a:solidFill>
              </a:rPr>
              <a:t>tolerate the </a:t>
            </a:r>
            <a:r>
              <a:rPr lang="en-US" i="1" dirty="0">
                <a:solidFill>
                  <a:schemeClr val="tx2"/>
                </a:solidFill>
              </a:rPr>
              <a:t>undo</a:t>
            </a:r>
            <a:r>
              <a:rPr lang="en-US" dirty="0">
                <a:solidFill>
                  <a:schemeClr val="tx2"/>
                </a:solidFill>
              </a:rPr>
              <a:t> or </a:t>
            </a:r>
            <a:r>
              <a:rPr lang="en-US" i="1" dirty="0">
                <a:solidFill>
                  <a:schemeClr val="tx2"/>
                </a:solidFill>
              </a:rPr>
              <a:t>redo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of any externally visible output or </a:t>
            </a:r>
            <a:r>
              <a:rPr lang="en-US" dirty="0" smtClean="0"/>
              <a:t>action</a:t>
            </a:r>
            <a:endParaRPr lang="en-US" i="1" dirty="0">
              <a:solidFill>
                <a:schemeClr val="tx2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10200" y="1447800"/>
            <a:ext cx="3581400" cy="1752600"/>
            <a:chOff x="5410200" y="1447800"/>
            <a:chExt cx="3581400" cy="1752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5943600" y="1447800"/>
                  <a:ext cx="3048000" cy="12598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342900" indent="-342900">
                    <a:buFontTx/>
                    <a:buChar char="-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𝑡𝑠</m:t>
                      </m:r>
                    </m:oMath>
                  </a14:m>
                  <a:r>
                    <a:rPr lang="en-US" sz="2400" dirty="0" smtClean="0"/>
                    <a:t> = triggering event’s timestamp </a:t>
                  </a:r>
                </a:p>
                <a:p>
                  <a:pPr marL="342900" indent="-342900">
                    <a:buFontTx/>
                    <a:buChar char="-"/>
                  </a:pP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𝑊𝑟𝑖𝑡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𝑡𝑠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.</m:t>
                      </m:r>
                      <m:r>
                        <a:rPr lang="en-US" sz="2400" b="0" i="1" smtClean="0">
                          <a:latin typeface="Cambria Math"/>
                        </a:rPr>
                        <m:t>𝑡𝑠</m:t>
                      </m:r>
                    </m:oMath>
                  </a14:m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3600" y="1447800"/>
                  <a:ext cx="3048000" cy="12598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381" t="-2381" b="-52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V="1">
              <a:off x="5410200" y="2707632"/>
              <a:ext cx="762000" cy="492768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953000" y="3200400"/>
            <a:ext cx="4038600" cy="1200329"/>
            <a:chOff x="4953000" y="3200400"/>
            <a:chExt cx="4038600" cy="1200329"/>
          </a:xfrm>
        </p:grpSpPr>
        <p:sp>
          <p:nvSpPr>
            <p:cNvPr id="5" name="TextBox 4"/>
            <p:cNvSpPr txBox="1"/>
            <p:nvPr/>
          </p:nvSpPr>
          <p:spPr>
            <a:xfrm>
              <a:off x="6019800" y="3200400"/>
              <a:ext cx="2971800" cy="120032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Each operation on shared store has </a:t>
              </a:r>
              <a:r>
                <a:rPr lang="en-US" sz="2400" i="1" dirty="0" smtClean="0">
                  <a:solidFill>
                    <a:schemeClr val="tx2"/>
                  </a:solidFill>
                </a:rPr>
                <a:t>app. based</a:t>
              </a:r>
              <a:r>
                <a:rPr lang="en-US" sz="2400" dirty="0" smtClean="0">
                  <a:solidFill>
                    <a:schemeClr val="tx2"/>
                  </a:solidFill>
                </a:rPr>
                <a:t> </a:t>
              </a:r>
              <a:r>
                <a:rPr lang="en-US" sz="2400" dirty="0" smtClean="0"/>
                <a:t>timestamp</a:t>
              </a:r>
              <a:endParaRPr lang="en-US" sz="2400" dirty="0"/>
            </a:p>
          </p:txBody>
        </p:sp>
        <p:cxnSp>
          <p:nvCxnSpPr>
            <p:cNvPr id="9" name="Straight Arrow Connector 8"/>
            <p:cNvCxnSpPr>
              <a:endCxn id="5" idx="1"/>
            </p:cNvCxnSpPr>
            <p:nvPr/>
          </p:nvCxnSpPr>
          <p:spPr>
            <a:xfrm flipV="1">
              <a:off x="4953000" y="3800565"/>
              <a:ext cx="1066800" cy="600164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410200" y="4400729"/>
            <a:ext cx="3581400" cy="2045731"/>
            <a:chOff x="5410200" y="4400729"/>
            <a:chExt cx="3581400" cy="2045731"/>
          </a:xfrm>
        </p:grpSpPr>
        <p:grpSp>
          <p:nvGrpSpPr>
            <p:cNvPr id="20" name="Group 19"/>
            <p:cNvGrpSpPr/>
            <p:nvPr/>
          </p:nvGrpSpPr>
          <p:grpSpPr>
            <a:xfrm>
              <a:off x="5410200" y="4876800"/>
              <a:ext cx="3581400" cy="1569660"/>
              <a:chOff x="5410200" y="4876800"/>
              <a:chExt cx="3581400" cy="156966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019800" y="4876800"/>
                <a:ext cx="2971800" cy="15696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Correct execution should correspond to operations’  app. timestamps</a:t>
                </a:r>
                <a:endParaRPr lang="en-US" sz="2400" dirty="0"/>
              </a:p>
            </p:txBody>
          </p:sp>
          <p:cxnSp>
            <p:nvCxnSpPr>
              <p:cNvPr id="13" name="Straight Arrow Connector 12"/>
              <p:cNvCxnSpPr>
                <a:endCxn id="12" idx="1"/>
              </p:cNvCxnSpPr>
              <p:nvPr/>
            </p:nvCxnSpPr>
            <p:spPr>
              <a:xfrm flipV="1">
                <a:off x="5410200" y="5661630"/>
                <a:ext cx="609600" cy="281971"/>
              </a:xfrm>
              <a:prstGeom prst="straightConnector1">
                <a:avLst/>
              </a:prstGeom>
              <a:ln w="317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>
              <a:stCxn id="5" idx="2"/>
              <a:endCxn id="12" idx="0"/>
            </p:cNvCxnSpPr>
            <p:nvPr/>
          </p:nvCxnSpPr>
          <p:spPr>
            <a:xfrm>
              <a:off x="7505700" y="4400729"/>
              <a:ext cx="0" cy="476071"/>
            </a:xfrm>
            <a:prstGeom prst="straightConnector1">
              <a:avLst/>
            </a:prstGeom>
            <a:ln w="317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032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Need for supporting active rules in CEP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Identifying stream-concurrency problem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Active CEP Model</a:t>
            </a:r>
          </a:p>
          <a:p>
            <a:r>
              <a:rPr lang="en-US" dirty="0" smtClean="0"/>
              <a:t>Stream-Transaction  </a:t>
            </a:r>
          </a:p>
          <a:p>
            <a:pPr lvl="1"/>
            <a:r>
              <a:rPr lang="en-US" dirty="0" smtClean="0"/>
              <a:t>New Model</a:t>
            </a:r>
          </a:p>
          <a:p>
            <a:pPr lvl="1"/>
            <a:r>
              <a:rPr lang="en-US" dirty="0" smtClean="0"/>
              <a:t>Scheduling Algorithms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6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10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Definition: A </a:t>
            </a:r>
            <a:r>
              <a:rPr lang="en-US" b="1" i="1" dirty="0" smtClean="0"/>
              <a:t>stream-transaction</a:t>
            </a:r>
            <a:r>
              <a:rPr lang="en-US" dirty="0" smtClean="0"/>
              <a:t> </a:t>
            </a:r>
            <a:r>
              <a:rPr lang="en-US" dirty="0"/>
              <a:t>is a sequence of ACEP system state changes </a:t>
            </a:r>
            <a:r>
              <a:rPr lang="en-US" dirty="0" smtClean="0"/>
              <a:t>that </a:t>
            </a:r>
            <a:r>
              <a:rPr lang="en-US" dirty="0"/>
              <a:t>are triggered by a single input </a:t>
            </a:r>
            <a:r>
              <a:rPr lang="en-US" dirty="0" smtClean="0"/>
              <a:t>event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lvl="1" algn="just"/>
            <a:r>
              <a:rPr lang="en-US" dirty="0" smtClean="0"/>
              <a:t>Very different from traditional transaction</a:t>
            </a:r>
          </a:p>
          <a:p>
            <a:pPr lvl="1" algn="just"/>
            <a:r>
              <a:rPr lang="en-US" dirty="0" smtClean="0"/>
              <a:t>Stream-ACID properties – see paper</a:t>
            </a:r>
          </a:p>
          <a:p>
            <a:pPr lvl="1" algn="just"/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7239000" y="2438400"/>
            <a:ext cx="1447800" cy="1585415"/>
          </a:xfrm>
          <a:prstGeom prst="wedgeRoundRectCallout">
            <a:avLst>
              <a:gd name="adj1" fmla="val -165060"/>
              <a:gd name="adj2" fmla="val -6932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Dequeue</a:t>
            </a:r>
            <a:r>
              <a:rPr lang="en-US" sz="2000" dirty="0" smtClean="0"/>
              <a:t>, </a:t>
            </a:r>
            <a:r>
              <a:rPr lang="en-US" sz="2000" dirty="0" err="1" smtClean="0"/>
              <a:t>Enqueue</a:t>
            </a:r>
            <a:r>
              <a:rPr lang="en-US" sz="2000" dirty="0" smtClean="0"/>
              <a:t>, Read,</a:t>
            </a:r>
          </a:p>
          <a:p>
            <a:pPr algn="ctr"/>
            <a:r>
              <a:rPr lang="en-US" sz="2000" dirty="0" smtClean="0"/>
              <a:t>Write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Stream Transaction Model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240242" y="2133600"/>
            <a:ext cx="33985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762000" y="2905616"/>
            <a:ext cx="6477000" cy="2123584"/>
            <a:chOff x="1111070" y="2411596"/>
            <a:chExt cx="6302353" cy="1818784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2088117" y="2874424"/>
              <a:ext cx="459330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555776" y="278092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6156176" y="3306470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47864" y="3306145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33" idx="3"/>
            </p:cNvCxnSpPr>
            <p:nvPr/>
          </p:nvCxnSpPr>
          <p:spPr>
            <a:xfrm>
              <a:off x="2060104" y="3360767"/>
              <a:ext cx="4621318" cy="20804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4"/>
            </p:cNvCxnSpPr>
            <p:nvPr/>
          </p:nvCxnSpPr>
          <p:spPr>
            <a:xfrm>
              <a:off x="2627784" y="2924944"/>
              <a:ext cx="720080" cy="46400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6" idx="5"/>
            </p:cNvCxnSpPr>
            <p:nvPr/>
          </p:nvCxnSpPr>
          <p:spPr>
            <a:xfrm>
              <a:off x="2678701" y="2903853"/>
              <a:ext cx="3477475" cy="48509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111070" y="2658398"/>
              <a:ext cx="12286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App time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24000" y="3191490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Sys time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979712" y="3388948"/>
                  <a:ext cx="2522870" cy="356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𝑅𝑒𝑎𝑑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𝑡𝑠</m:t>
                          </m:r>
                        </m:sup>
                      </m:sSup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/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𝑊𝑟𝑖𝑡𝑒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𝑡𝑠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388948"/>
                  <a:ext cx="2522870" cy="356829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860032" y="3356992"/>
                  <a:ext cx="2553391" cy="3568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𝑅𝑒𝑎𝑑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𝑡𝑠</m:t>
                          </m:r>
                        </m:sup>
                      </m:sSup>
                      <m:sSub>
                        <m:sSubPr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1600" dirty="0" smtClean="0"/>
                    <a:t>/</a:t>
                  </a:r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1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𝑊𝑟𝑖𝑡𝑒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1600" i="1">
                              <a:latin typeface="Cambria Math"/>
                            </a:rPr>
                            <m:t>𝑡𝑠</m:t>
                          </m:r>
                        </m:sup>
                      </m:sSup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(</m:t>
                          </m:r>
                          <m:r>
                            <a:rPr lang="en-US" sz="1600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latin typeface="Cambria Math"/>
                        </a:rPr>
                        <m:t>)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0032" y="3356992"/>
                  <a:ext cx="2553391" cy="356829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 b="-224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3570565" y="303047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 …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27984" y="3347700"/>
              <a:ext cx="5693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 …</a:t>
              </a:r>
              <a:endParaRPr lang="en-US" dirty="0"/>
            </a:p>
          </p:txBody>
        </p:sp>
        <p:sp>
          <p:nvSpPr>
            <p:cNvPr id="38" name="Left Brace 37"/>
            <p:cNvSpPr/>
            <p:nvPr/>
          </p:nvSpPr>
          <p:spPr>
            <a:xfrm rot="16200000">
              <a:off x="4627819" y="2433867"/>
              <a:ext cx="248403" cy="280831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384806" y="2411596"/>
                  <a:ext cx="58778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𝑡𝑠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4806" y="2411596"/>
                  <a:ext cx="587789" cy="369332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727045" y="3861048"/>
                  <a:ext cx="209942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Times" pitchFamily="18" charset="0"/>
                    </a:rPr>
                    <a:t>s</a:t>
                  </a:r>
                  <a:r>
                    <a:rPr lang="en-US" dirty="0" smtClean="0">
                      <a:latin typeface="Times" pitchFamily="18" charset="0"/>
                    </a:rPr>
                    <a:t>-transaction for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𝑡𝑠</m:t>
                          </m:r>
                        </m:sup>
                      </m:sSup>
                    </m:oMath>
                  </a14:m>
                  <a:endParaRPr lang="en-US" dirty="0">
                    <a:latin typeface="Times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7045" y="3861048"/>
                  <a:ext cx="2099421" cy="369332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 l="-2319" t="-6557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16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S-Transaction Scheduling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10600" cy="55626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Goals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What is an intuitive solution?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Can we adapt conventional transaction algorithms?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How to achieve high system responsiveness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dirty="0" smtClean="0"/>
          </a:p>
          <a:p>
            <a:pPr algn="just"/>
            <a:r>
              <a:rPr lang="en-US" dirty="0" smtClean="0"/>
              <a:t>Proposed Schedulers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n-US" dirty="0" smtClean="0">
                <a:solidFill>
                  <a:srgbClr val="00B050"/>
                </a:solidFill>
              </a:rPr>
              <a:t>Single-event-initiated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n-US" dirty="0" smtClean="0">
                <a:solidFill>
                  <a:schemeClr val="accent6"/>
                </a:solidFill>
              </a:rPr>
              <a:t>Strict-two-phase-lock</a:t>
            </a:r>
          </a:p>
          <a:p>
            <a:pPr marL="971550" lvl="1" indent="-514350" algn="just">
              <a:buFont typeface="+mj-lt"/>
              <a:buAutoNum type="arabicParenR"/>
            </a:pPr>
            <a:r>
              <a:rPr lang="en-US" b="1" i="1" dirty="0" smtClean="0">
                <a:solidFill>
                  <a:schemeClr val="tx2"/>
                </a:solidFill>
              </a:rPr>
              <a:t>Low-water-mark</a:t>
            </a:r>
          </a:p>
          <a:p>
            <a:pPr marL="457200" lvl="1" indent="0" algn="just">
              <a:buNone/>
            </a:pPr>
            <a:endParaRPr lang="en-US" b="1" i="1" dirty="0" smtClean="0">
              <a:solidFill>
                <a:schemeClr val="tx2"/>
              </a:solidFill>
            </a:endParaRPr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09600" y="1828800"/>
            <a:ext cx="381000" cy="3962400"/>
            <a:chOff x="1143000" y="1828800"/>
            <a:chExt cx="381000" cy="2743200"/>
          </a:xfrm>
        </p:grpSpPr>
        <p:sp>
          <p:nvSpPr>
            <p:cNvPr id="5" name="Curved Right Arrow 4"/>
            <p:cNvSpPr/>
            <p:nvPr/>
          </p:nvSpPr>
          <p:spPr>
            <a:xfrm>
              <a:off x="1219200" y="1828800"/>
              <a:ext cx="304800" cy="1828800"/>
            </a:xfrm>
            <a:prstGeom prst="curvedRight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Curved Right Arrow 5"/>
            <p:cNvSpPr/>
            <p:nvPr/>
          </p:nvSpPr>
          <p:spPr>
            <a:xfrm>
              <a:off x="1143000" y="2286000"/>
              <a:ext cx="304800" cy="1828800"/>
            </a:xfrm>
            <a:prstGeom prst="curvedRigh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Curved Right Arrow 6"/>
            <p:cNvSpPr/>
            <p:nvPr/>
          </p:nvSpPr>
          <p:spPr>
            <a:xfrm>
              <a:off x="1219200" y="2743200"/>
              <a:ext cx="304800" cy="1828800"/>
            </a:xfrm>
            <a:prstGeom prst="curved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2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68362"/>
          </a:xfrm>
        </p:spPr>
        <p:txBody>
          <a:bodyPr>
            <a:noAutofit/>
          </a:bodyPr>
          <a:lstStyle/>
          <a:p>
            <a:r>
              <a:rPr lang="en-US" sz="3600" dirty="0"/>
              <a:t>S-Transaction Scheduling </a:t>
            </a:r>
            <a:r>
              <a:rPr lang="en-US" sz="3600" dirty="0" smtClean="0"/>
              <a:t>Algorithms 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9831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Single-event-initiated</a:t>
            </a:r>
          </a:p>
          <a:p>
            <a:pPr lvl="1"/>
            <a:r>
              <a:rPr lang="en-US" dirty="0"/>
              <a:t>take a single input event at a time and </a:t>
            </a:r>
            <a:r>
              <a:rPr lang="en-US" dirty="0" smtClean="0"/>
              <a:t>to execute </a:t>
            </a:r>
            <a:r>
              <a:rPr lang="en-US" dirty="0"/>
              <a:t>all </a:t>
            </a:r>
            <a:r>
              <a:rPr lang="en-US" dirty="0" smtClean="0"/>
              <a:t>affected </a:t>
            </a:r>
            <a:r>
              <a:rPr lang="en-US" dirty="0"/>
              <a:t>queries and </a:t>
            </a:r>
            <a:r>
              <a:rPr lang="en-US" dirty="0" smtClean="0"/>
              <a:t>rules </a:t>
            </a:r>
            <a:r>
              <a:rPr lang="en-US" dirty="0"/>
              <a:t>to </a:t>
            </a:r>
            <a:r>
              <a:rPr lang="en-US" dirty="0" smtClean="0"/>
              <a:t>converge</a:t>
            </a:r>
          </a:p>
          <a:p>
            <a:pPr lvl="1"/>
            <a:r>
              <a:rPr lang="en-US" i="1" dirty="0" smtClean="0"/>
              <a:t>Pros</a:t>
            </a:r>
            <a:r>
              <a:rPr lang="en-US" dirty="0" smtClean="0"/>
              <a:t>: easy to adopt	 </a:t>
            </a:r>
            <a:r>
              <a:rPr lang="en-US" i="1" dirty="0" smtClean="0"/>
              <a:t>Cons</a:t>
            </a:r>
            <a:r>
              <a:rPr lang="en-US" dirty="0" smtClean="0"/>
              <a:t>:  causing large delay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Strict-two-phase-lock</a:t>
            </a:r>
          </a:p>
          <a:p>
            <a:pPr lvl="1"/>
            <a:r>
              <a:rPr lang="en-US" dirty="0"/>
              <a:t>Mimicking </a:t>
            </a:r>
            <a:r>
              <a:rPr lang="en-US" dirty="0" smtClean="0"/>
              <a:t>classical S2PL for s-transactions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16304" y="838200"/>
            <a:ext cx="3227696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>
                <a:latin typeface="Times" pitchFamily="18" charset="0"/>
                <a:cs typeface="Times" pitchFamily="18" charset="0"/>
              </a:rPr>
              <a:t>Keep in mind the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correctness</a:t>
            </a:r>
            <a:r>
              <a:rPr lang="en-US" dirty="0" smtClean="0">
                <a:latin typeface="Times" pitchFamily="18" charset="0"/>
                <a:cs typeface="Times" pitchFamily="18" charset="0"/>
              </a:rPr>
              <a:t>: execution should correspond to operations’  app. timestamps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15694" y="5327407"/>
            <a:ext cx="424690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81000" y="5067958"/>
            <a:ext cx="937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application time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318779" y="5683181"/>
            <a:ext cx="4243821" cy="0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8489" y="5526293"/>
            <a:ext cx="790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system time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996949" y="5356836"/>
            <a:ext cx="1813051" cy="967764"/>
            <a:chOff x="371923" y="5356836"/>
            <a:chExt cx="1813051" cy="967764"/>
          </a:xfrm>
        </p:grpSpPr>
        <p:cxnSp>
          <p:nvCxnSpPr>
            <p:cNvPr id="17" name="Straight Connector 16"/>
            <p:cNvCxnSpPr>
              <a:stCxn id="7" idx="5"/>
              <a:endCxn id="19" idx="0"/>
            </p:cNvCxnSpPr>
            <p:nvPr/>
          </p:nvCxnSpPr>
          <p:spPr>
            <a:xfrm>
              <a:off x="371923" y="5356836"/>
              <a:ext cx="1271942" cy="29528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02755" y="5652124"/>
                  <a:ext cx="10822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𝑊𝑟𝑖𝑡𝑒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2755" y="5652124"/>
                  <a:ext cx="1082219" cy="27699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ight Brace 24"/>
            <p:cNvSpPr/>
            <p:nvPr/>
          </p:nvSpPr>
          <p:spPr>
            <a:xfrm rot="5400000">
              <a:off x="1476401" y="5630416"/>
              <a:ext cx="144016" cy="74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324459" y="6016823"/>
                  <a:ext cx="391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4459" y="6016823"/>
                  <a:ext cx="391454" cy="30777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70482"/>
              </p:ext>
            </p:extLst>
          </p:nvPr>
        </p:nvGraphicFramePr>
        <p:xfrm>
          <a:off x="6773416" y="5257800"/>
          <a:ext cx="1456184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3423"/>
                <a:gridCol w="882761"/>
              </a:tblGrid>
              <a:tr h="263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warning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safe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29400" y="4876800"/>
                <a:ext cx="16794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400" dirty="0" smtClean="0"/>
                  <a:t>: HCW007’s status</a:t>
                </a:r>
                <a:endParaRPr lang="en-US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4876800"/>
                <a:ext cx="1679499" cy="307777"/>
              </a:xfrm>
              <a:prstGeom prst="rect">
                <a:avLst/>
              </a:prstGeom>
              <a:blipFill rotWithShape="1">
                <a:blip r:embed="rId5"/>
                <a:stretch>
                  <a:fillRect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2148118" y="4888123"/>
            <a:ext cx="738728" cy="487963"/>
            <a:chOff x="2148118" y="4888123"/>
            <a:chExt cx="738728" cy="487963"/>
          </a:xfrm>
        </p:grpSpPr>
        <p:sp>
          <p:nvSpPr>
            <p:cNvPr id="8" name="Oval 7"/>
            <p:cNvSpPr/>
            <p:nvPr/>
          </p:nvSpPr>
          <p:spPr>
            <a:xfrm>
              <a:off x="2286000" y="523207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148118" y="4888123"/>
                  <a:ext cx="738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𝑒𝑛𝑡𝑒𝑟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8118" y="4888123"/>
                  <a:ext cx="738728" cy="27699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1484640" y="4904601"/>
            <a:ext cx="648960" cy="473326"/>
            <a:chOff x="1219200" y="4904601"/>
            <a:chExt cx="648960" cy="473326"/>
          </a:xfrm>
        </p:grpSpPr>
        <p:sp>
          <p:nvSpPr>
            <p:cNvPr id="7" name="Oval 6"/>
            <p:cNvSpPr/>
            <p:nvPr/>
          </p:nvSpPr>
          <p:spPr>
            <a:xfrm>
              <a:off x="1608584" y="5233911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219200" y="4904601"/>
                  <a:ext cx="6489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𝑤𝑎𝑠h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200" y="4904601"/>
                  <a:ext cx="648960" cy="27699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3822950" y="4888123"/>
            <a:ext cx="630877" cy="795058"/>
            <a:chOff x="3822950" y="4888123"/>
            <a:chExt cx="630877" cy="795058"/>
          </a:xfrm>
        </p:grpSpPr>
        <p:sp>
          <p:nvSpPr>
            <p:cNvPr id="9" name="Oval 8"/>
            <p:cNvSpPr/>
            <p:nvPr/>
          </p:nvSpPr>
          <p:spPr>
            <a:xfrm>
              <a:off x="3886200" y="522678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4" name="Straight Connector 23"/>
            <p:cNvCxnSpPr>
              <a:stCxn id="9" idx="5"/>
            </p:cNvCxnSpPr>
            <p:nvPr/>
          </p:nvCxnSpPr>
          <p:spPr>
            <a:xfrm>
              <a:off x="4009125" y="5349707"/>
              <a:ext cx="0" cy="33347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822950" y="4888123"/>
                  <a:ext cx="630877" cy="279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𝑒𝑥𝑖𝑡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2950" y="4888123"/>
                  <a:ext cx="630877" cy="27911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 descr="C:\Users\Di\AppData\Local\Microsoft\Windows\Temporary Internet Files\Content.IE5\H1RAWEWT\MC900290039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112569"/>
            <a:ext cx="436161" cy="5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Group 49"/>
          <p:cNvGrpSpPr/>
          <p:nvPr/>
        </p:nvGrpSpPr>
        <p:grpSpPr>
          <a:xfrm>
            <a:off x="1726498" y="5376086"/>
            <a:ext cx="1035412" cy="599866"/>
            <a:chOff x="1112706" y="5376086"/>
            <a:chExt cx="1035412" cy="59986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748408" y="5376086"/>
              <a:ext cx="0" cy="31500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1112706" y="5685873"/>
                  <a:ext cx="1035412" cy="290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𝑅𝑒𝑎𝑑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706" y="5685873"/>
                  <a:ext cx="1035412" cy="290079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8" name="Picture 4" descr="Cross Hand Drawn Clip Art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37" y="5929123"/>
            <a:ext cx="418445" cy="4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 54"/>
          <p:cNvSpPr/>
          <p:nvPr/>
        </p:nvSpPr>
        <p:spPr>
          <a:xfrm>
            <a:off x="6705600" y="55626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430016" y="5304078"/>
            <a:ext cx="2980184" cy="1020522"/>
            <a:chOff x="1789028" y="5304078"/>
            <a:chExt cx="2980184" cy="10205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733800" y="5691091"/>
                  <a:ext cx="1035412" cy="290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𝑅𝑒𝑎𝑑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5691091"/>
                  <a:ext cx="1035412" cy="29007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Right Brace 26"/>
            <p:cNvSpPr/>
            <p:nvPr/>
          </p:nvSpPr>
          <p:spPr>
            <a:xfrm rot="5400000">
              <a:off x="4152242" y="5630416"/>
              <a:ext cx="144016" cy="74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79346" y="6016823"/>
                  <a:ext cx="3956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346" y="6016823"/>
                  <a:ext cx="395621" cy="307777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Straight Connector 57"/>
            <p:cNvCxnSpPr>
              <a:stCxn id="8" idx="6"/>
              <a:endCxn id="23" idx="0"/>
            </p:cNvCxnSpPr>
            <p:nvPr/>
          </p:nvCxnSpPr>
          <p:spPr>
            <a:xfrm>
              <a:off x="1789028" y="5304078"/>
              <a:ext cx="2462478" cy="38701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C:\Users\Di\AppData\Local\Microsoft\Windows\Temporary Internet Files\Content.IE5\KWN1D3MN\MC900330947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849" y="5578920"/>
            <a:ext cx="353262" cy="5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ross Hand Drawn Clip Art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55" y="5791200"/>
            <a:ext cx="418445" cy="446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705600" y="5105400"/>
            <a:ext cx="16764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36" grpId="0"/>
      <p:bldP spid="5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Low-Water-Mark Scheduler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Correctness is about application time  based constraints 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timestamp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an s-transaction </a:t>
            </a:r>
            <a:r>
              <a:rPr lang="en-US" dirty="0" smtClean="0"/>
              <a:t>based on the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</a:t>
            </a:r>
            <a:r>
              <a:rPr lang="en-US" dirty="0"/>
              <a:t>of </a:t>
            </a:r>
            <a:r>
              <a:rPr lang="en-US" dirty="0" smtClean="0"/>
              <a:t> </a:t>
            </a:r>
            <a:r>
              <a:rPr lang="en-US" dirty="0"/>
              <a:t>triggering input </a:t>
            </a:r>
            <a:r>
              <a:rPr lang="en-US" dirty="0" smtClean="0"/>
              <a:t>event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aintain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multi-versions</a:t>
            </a:r>
            <a:r>
              <a:rPr lang="en-US" dirty="0" smtClean="0"/>
              <a:t> </a:t>
            </a:r>
            <a:r>
              <a:rPr lang="en-US" dirty="0"/>
              <a:t>of each shared </a:t>
            </a:r>
            <a:r>
              <a:rPr lang="en-US" dirty="0" smtClean="0"/>
              <a:t>table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Integrate with locking </a:t>
            </a:r>
            <a:r>
              <a:rPr lang="en-US" dirty="0" smtClean="0">
                <a:sym typeface="Wingdings" pitchFamily="2" charset="2"/>
              </a:rPr>
              <a:t> key idea: </a:t>
            </a:r>
            <a:r>
              <a:rPr lang="en-US" i="1" dirty="0" smtClean="0">
                <a:solidFill>
                  <a:schemeClr val="tx2"/>
                </a:solidFill>
              </a:rPr>
              <a:t>consistently render synchronization </a:t>
            </a:r>
            <a:r>
              <a:rPr lang="en-US" i="1" dirty="0">
                <a:solidFill>
                  <a:schemeClr val="tx2"/>
                </a:solidFill>
              </a:rPr>
              <a:t>order of both locking and </a:t>
            </a:r>
            <a:r>
              <a:rPr lang="en-US" i="1" dirty="0" smtClean="0">
                <a:solidFill>
                  <a:schemeClr val="tx2"/>
                </a:solidFill>
              </a:rPr>
              <a:t>time-stamping</a:t>
            </a:r>
            <a:endParaRPr lang="en-US" i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212" y="3532647"/>
            <a:ext cx="3552161" cy="1104945"/>
            <a:chOff x="306212" y="3532647"/>
            <a:chExt cx="3552161" cy="1104945"/>
          </a:xfrm>
        </p:grpSpPr>
        <p:pic>
          <p:nvPicPr>
            <p:cNvPr id="3074" name="Picture 2" descr="C:\Users\Di\AppData\Local\Microsoft\Windows\Temporary Internet Files\Content.IE5\H1RAWEWT\MC90030431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26545">
              <a:off x="306212" y="3532647"/>
              <a:ext cx="653480" cy="1104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990600" y="3810000"/>
              <a:ext cx="28677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Directly apply MVCC?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14800" y="3690797"/>
            <a:ext cx="4953000" cy="1819177"/>
            <a:chOff x="4114800" y="3690797"/>
            <a:chExt cx="4953000" cy="1819177"/>
          </a:xfrm>
        </p:grpSpPr>
        <p:pic>
          <p:nvPicPr>
            <p:cNvPr id="3076" name="Picture 4" descr="http://pic12.nipic.com/20101217/6349214_161753039192_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690797"/>
              <a:ext cx="838200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876800" y="3817203"/>
              <a:ext cx="4191000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No… fail to achieve correctness</a:t>
              </a:r>
            </a:p>
            <a:p>
              <a:pPr marL="457200" indent="-457200">
                <a:buAutoNum type="arabicParenBoth"/>
              </a:pPr>
              <a:r>
                <a:rPr lang="en-US" sz="2000" dirty="0" smtClean="0"/>
                <a:t>Abort is not acceptable</a:t>
              </a:r>
            </a:p>
            <a:p>
              <a:pPr marL="457200" indent="-457200">
                <a:buAutoNum type="arabicParenBoth"/>
              </a:pPr>
              <a:r>
                <a:rPr lang="en-US" sz="2000" dirty="0" smtClean="0"/>
                <a:t>Restarting transaction with newer timestamp leads to erroneous 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0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Low-Water-Mark </a:t>
            </a:r>
            <a:r>
              <a:rPr lang="en-US" dirty="0" smtClean="0"/>
              <a:t>Scheduler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991600" cy="284948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Timestamp locks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𝑙𝑜𝑐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𝑖𝑛𝑝𝑢𝑡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𝑒𝑣𝑒𝑛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𝑎𝑝𝑝</m:t>
                    </m:r>
                    <m:r>
                      <a:rPr lang="en-US" b="0" i="1" smtClean="0">
                        <a:latin typeface="Cambria Math"/>
                      </a:rPr>
                      <m:t>. </m:t>
                    </m:r>
                    <m:r>
                      <a:rPr lang="en-US" b="0" i="1" smtClean="0">
                        <a:latin typeface="Cambria Math"/>
                      </a:rPr>
                      <m:t>𝑡𝑖𝑚𝑒𝑠𝑡𝑎𝑚𝑝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Introduce </a:t>
                </a:r>
                <a:r>
                  <a:rPr lang="en-US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low-water-mark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𝑙𝑤𝑚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Oldest timestamp of all </a:t>
                </a:r>
                <a:r>
                  <a:rPr lang="en-US" dirty="0" err="1"/>
                  <a:t>timstamps</a:t>
                </a:r>
                <a:r>
                  <a:rPr lang="en-US" dirty="0"/>
                  <a:t> of </a:t>
                </a:r>
                <a:r>
                  <a:rPr lang="en-US" dirty="0" smtClean="0"/>
                  <a:t>write locks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Synchronize operations based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𝑙𝑤𝑚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A read lock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𝑡𝑠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granted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  <m:r>
                      <a:rPr lang="en-US" b="0" i="1" smtClean="0">
                        <a:latin typeface="Cambria Math"/>
                      </a:rPr>
                      <m:t>𝑡𝑠</m:t>
                    </m:r>
                    <m:r>
                      <a:rPr lang="en-US" b="0" i="1" smtClean="0">
                        <a:latin typeface="Cambria Math"/>
                      </a:rPr>
                      <m:t>&lt;</m:t>
                    </m:r>
                    <m:r>
                      <a:rPr lang="en-US" b="0" i="1" smtClean="0">
                        <a:latin typeface="Cambria Math"/>
                      </a:rPr>
                      <m:t>𝑙𝑤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A </a:t>
                </a:r>
                <a:r>
                  <a:rPr lang="en-US" dirty="0" smtClean="0"/>
                  <a:t>write lock x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𝑡𝑠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granted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.</m:t>
                    </m:r>
                    <m:r>
                      <a:rPr lang="en-US" i="1">
                        <a:latin typeface="Cambria Math"/>
                      </a:rPr>
                      <m:t>𝑡𝑠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𝑙𝑤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991600" cy="2849487"/>
              </a:xfrm>
              <a:blipFill rotWithShape="1">
                <a:blip r:embed="rId3"/>
                <a:stretch>
                  <a:fillRect l="-1153" t="-4283" b="-4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897056"/>
              </p:ext>
            </p:extLst>
          </p:nvPr>
        </p:nvGraphicFramePr>
        <p:xfrm>
          <a:off x="2844123" y="5620152"/>
          <a:ext cx="1192510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592"/>
                <a:gridCol w="722918"/>
              </a:tblGrid>
              <a:tr h="2632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safe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3240"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62683" y="6240800"/>
                <a:ext cx="1680717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XL =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{</m:t>
                    </m:r>
                    <m:sSubSup>
                      <m:sSubSupPr>
                        <m:ctrlPr>
                          <a:rPr lang="en-US" sz="14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4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  <a:cs typeface="Times New Roman" pitchFamily="18" charset="0"/>
                              </a:rPr>
                              <m:t>𝑥𝑙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4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sup>
                    </m:sSubSup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,</m:t>
                    </m:r>
                    <m:sSubSup>
                      <m:sSubSupPr>
                        <m:ctrlPr>
                          <a:rPr lang="en-US" sz="14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cs typeface="Times New Roman" pitchFamily="18" charset="0"/>
                              </a:rPr>
                              <m:t>𝑥𝑙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4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14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bSup>
                    <m:r>
                      <a:rPr lang="en-US" sz="1400" b="0" i="1" smtClean="0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1400" i="1" dirty="0" err="1" smtClean="0">
                    <a:latin typeface="Times New Roman" pitchFamily="18" charset="0"/>
                    <a:cs typeface="Times New Roman" pitchFamily="18" charset="0"/>
                  </a:rPr>
                  <a:t>lwm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= 10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683" y="6240800"/>
                <a:ext cx="1680717" cy="566694"/>
              </a:xfrm>
              <a:prstGeom prst="rect">
                <a:avLst/>
              </a:prstGeom>
              <a:blipFill rotWithShape="1">
                <a:blip r:embed="rId4"/>
                <a:stretch>
                  <a:fillRect l="-1087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204872"/>
              </p:ext>
            </p:extLst>
          </p:nvPr>
        </p:nvGraphicFramePr>
        <p:xfrm>
          <a:off x="6764233" y="5646440"/>
          <a:ext cx="1224136" cy="60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8045"/>
                <a:gridCol w="816091"/>
              </a:tblGrid>
              <a:tr h="1839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safe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396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warning</a:t>
                      </a:r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719271" y="6284815"/>
                <a:ext cx="1224566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XL =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/>
                        <a:cs typeface="Times New Roman" pitchFamily="18" charset="0"/>
                      </a:rPr>
                      <m:t>{</m:t>
                    </m:r>
                    <m:sSubSup>
                      <m:sSubSupPr>
                        <m:ctrlPr>
                          <a:rPr lang="en-US" sz="14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1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/>
                                <a:cs typeface="Times New Roman" pitchFamily="18" charset="0"/>
                              </a:rPr>
                              <m:t>𝑥𝑙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e>
                      <m:sub/>
                      <m:sup>
                        <m:r>
                          <a:rPr lang="en-US" sz="1400" i="1">
                            <a:latin typeface="Cambria Math"/>
                            <a:cs typeface="Times New Roman" pitchFamily="18" charset="0"/>
                          </a:rPr>
                          <m:t>18</m:t>
                        </m:r>
                      </m:sup>
                    </m:sSubSup>
                    <m:r>
                      <a:rPr lang="en-US" sz="1400" i="1">
                        <a:latin typeface="Cambria Math"/>
                        <a:cs typeface="Times New Roman" pitchFamily="18" charset="0"/>
                      </a:rPr>
                      <m:t>}</m:t>
                    </m:r>
                  </m:oMath>
                </a14:m>
                <a:r>
                  <a:rPr lang="en-US" sz="1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1400" i="1" dirty="0" err="1" smtClean="0">
                    <a:latin typeface="Times New Roman" pitchFamily="18" charset="0"/>
                    <a:cs typeface="Times New Roman" pitchFamily="18" charset="0"/>
                  </a:rPr>
                  <a:t>lwm</a:t>
                </a:r>
                <a:r>
                  <a:rPr lang="en-US" sz="1400" dirty="0" smtClean="0">
                    <a:latin typeface="Times New Roman" pitchFamily="18" charset="0"/>
                    <a:cs typeface="Times New Roman" pitchFamily="18" charset="0"/>
                  </a:rPr>
                  <a:t> = 18</a:t>
                </a:r>
                <a:endParaRPr lang="en-US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271" y="6284815"/>
                <a:ext cx="1224566" cy="566694"/>
              </a:xfrm>
              <a:prstGeom prst="rect">
                <a:avLst/>
              </a:prstGeom>
              <a:blipFill rotWithShape="1">
                <a:blip r:embed="rId5"/>
                <a:stretch>
                  <a:fillRect l="-995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30658" y="5549385"/>
                <a:ext cx="525592" cy="351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𝑠𝑙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658" y="5549385"/>
                <a:ext cx="525592" cy="35125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64003" y="5837417"/>
                <a:ext cx="601254" cy="355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𝑠𝑙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003" y="5837417"/>
                <a:ext cx="601254" cy="3554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700107" y="5395496"/>
            <a:ext cx="1410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HCW007’s status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67006" y="5410671"/>
            <a:ext cx="14101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HCW007’s status</a:t>
            </a:r>
            <a:endParaRPr 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802910" y="5622842"/>
                <a:ext cx="505395" cy="352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𝑠𝑙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910" y="5622842"/>
                <a:ext cx="505395" cy="3524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777720" y="5936461"/>
                <a:ext cx="601254" cy="355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i="1" smtClean="0">
                              <a:latin typeface="Cambria Math"/>
                              <a:cs typeface="Times New Roman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sz="1400" i="1"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𝑠𝑙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sub/>
                        <m:sup>
                          <m:r>
                            <a:rPr lang="en-US" sz="1400" b="0" i="1" smtClean="0">
                              <a:latin typeface="Cambria Math"/>
                              <a:cs typeface="Times New Roman" pitchFamily="18" charset="0"/>
                            </a:rPr>
                            <m:t>15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720" y="5936461"/>
                <a:ext cx="601254" cy="35541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2400" y="5703273"/>
                <a:ext cx="16684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" pitchFamily="18" charset="0"/>
                  </a:rPr>
                  <a:t>(a) 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400" b="1" dirty="0" smtClean="0">
                    <a:latin typeface="Times" pitchFamily="18" charset="0"/>
                  </a:rPr>
                  <a:t> ends </a:t>
                </a:r>
                <a:endParaRPr lang="en-US" sz="1400" b="1" dirty="0"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03273"/>
                <a:ext cx="1668405" cy="307777"/>
              </a:xfrm>
              <a:prstGeom prst="rect">
                <a:avLst/>
              </a:prstGeom>
              <a:blipFill rotWithShape="1">
                <a:blip r:embed="rId10"/>
                <a:stretch>
                  <a:fillRect l="-730" t="-2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76058" y="5796227"/>
                <a:ext cx="155754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Times" pitchFamily="18" charset="0"/>
                  </a:rPr>
                  <a:t>(b) 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latin typeface="Cambria Math"/>
                          </a:rPr>
                          <m:t>𝑻</m:t>
                        </m:r>
                      </m:e>
                      <m:sub>
                        <m:r>
                          <a:rPr lang="en-US" sz="1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400" b="1" dirty="0" smtClean="0">
                    <a:latin typeface="Times" pitchFamily="18" charset="0"/>
                  </a:rPr>
                  <a:t> ends </a:t>
                </a:r>
                <a:endParaRPr lang="en-US" sz="1400" b="1" dirty="0">
                  <a:latin typeface="Times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58" y="5796227"/>
                <a:ext cx="1557542" cy="307777"/>
              </a:xfrm>
              <a:prstGeom prst="rect">
                <a:avLst/>
              </a:prstGeom>
              <a:blipFill rotWithShape="1">
                <a:blip r:embed="rId11"/>
                <a:stretch>
                  <a:fillRect l="-1176" t="-2000" r="-1176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ight Arrow 48"/>
          <p:cNvSpPr/>
          <p:nvPr/>
        </p:nvSpPr>
        <p:spPr>
          <a:xfrm>
            <a:off x="2365257" y="5703273"/>
            <a:ext cx="444377" cy="11183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6306966" y="5759188"/>
            <a:ext cx="444377" cy="11183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6306966" y="6038666"/>
            <a:ext cx="444377" cy="111830"/>
          </a:xfrm>
          <a:prstGeom prst="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6" descr="C:\Users\Di\AppData\Local\Microsoft\Windows\Temporary Internet Files\Content.IE5\8CZKTYN0\MC900432546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75" y="5862464"/>
            <a:ext cx="330371" cy="33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oup 56"/>
          <p:cNvGrpSpPr/>
          <p:nvPr/>
        </p:nvGrpSpPr>
        <p:grpSpPr>
          <a:xfrm>
            <a:off x="1113941" y="3935416"/>
            <a:ext cx="5620398" cy="1370730"/>
            <a:chOff x="1113941" y="3935416"/>
            <a:chExt cx="5620398" cy="1370730"/>
          </a:xfrm>
        </p:grpSpPr>
        <p:sp>
          <p:nvSpPr>
            <p:cNvPr id="6" name="Rectangle 5"/>
            <p:cNvSpPr/>
            <p:nvPr/>
          </p:nvSpPr>
          <p:spPr>
            <a:xfrm>
              <a:off x="1200218" y="3935416"/>
              <a:ext cx="5534121" cy="137073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2048635" y="4321713"/>
              <a:ext cx="461159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13941" y="4062264"/>
              <a:ext cx="937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application time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123728" y="4228217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969176" y="3964880"/>
                  <a:ext cx="73872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𝑒𝑛𝑡𝑒𝑟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9176" y="3964880"/>
                  <a:ext cx="738728" cy="276999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2987824" y="422637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2" name="Oval 21"/>
            <p:cNvSpPr/>
            <p:nvPr/>
          </p:nvSpPr>
          <p:spPr>
            <a:xfrm>
              <a:off x="4955882" y="42210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3776882" y="4587090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040258" y="3981358"/>
                  <a:ext cx="56842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𝑒𝑥𝑖𝑡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0258" y="3981358"/>
                  <a:ext cx="568425" cy="276999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2051720" y="4677487"/>
              <a:ext cx="4608512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261430" y="4520599"/>
              <a:ext cx="790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system time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Straight Connector 26"/>
            <p:cNvCxnSpPr>
              <a:stCxn id="21" idx="4"/>
            </p:cNvCxnSpPr>
            <p:nvPr/>
          </p:nvCxnSpPr>
          <p:spPr>
            <a:xfrm>
              <a:off x="3059832" y="4370392"/>
              <a:ext cx="701866" cy="30709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707904" y="4710212"/>
                  <a:ext cx="10822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𝑊𝑟𝑖𝑡𝑒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7904" y="4710212"/>
                  <a:ext cx="1082219" cy="276999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4644008" y="3964880"/>
                  <a:ext cx="630877" cy="2791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𝑒𝑥𝑖𝑡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15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4008" y="3964880"/>
                  <a:ext cx="630877" cy="27911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/>
            <p:cNvSpPr/>
            <p:nvPr/>
          </p:nvSpPr>
          <p:spPr>
            <a:xfrm>
              <a:off x="5679420" y="4249705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5417347" y="3981358"/>
                  <a:ext cx="71141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𝑤𝑎𝑠h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18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7347" y="3981358"/>
                  <a:ext cx="711413" cy="276999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/>
            <p:nvPr/>
          </p:nvCxnSpPr>
          <p:spPr>
            <a:xfrm>
              <a:off x="5229424" y="4573226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123728" y="4998368"/>
                  <a:ext cx="39145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4998368"/>
                  <a:ext cx="391454" cy="307777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563888" y="4998368"/>
                  <a:ext cx="3956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4998368"/>
                  <a:ext cx="395621" cy="307777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Connector 36"/>
            <p:cNvCxnSpPr>
              <a:stCxn id="19" idx="4"/>
            </p:cNvCxnSpPr>
            <p:nvPr/>
          </p:nvCxnSpPr>
          <p:spPr>
            <a:xfrm>
              <a:off x="2195736" y="4372233"/>
              <a:ext cx="133596" cy="30525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1" idx="4"/>
            </p:cNvCxnSpPr>
            <p:nvPr/>
          </p:nvCxnSpPr>
          <p:spPr>
            <a:xfrm>
              <a:off x="3059832" y="4370392"/>
              <a:ext cx="127146" cy="31763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835696" y="4646430"/>
                  <a:ext cx="1035412" cy="290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𝑅𝑒𝑎𝑑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5696" y="4646430"/>
                  <a:ext cx="1035412" cy="290079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/>
            <p:cNvCxnSpPr/>
            <p:nvPr/>
          </p:nvCxnSpPr>
          <p:spPr>
            <a:xfrm>
              <a:off x="3203848" y="4580532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39752" y="4566320"/>
              <a:ext cx="0" cy="1440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843808" y="4688027"/>
                  <a:ext cx="1035412" cy="290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𝑅𝑒𝑎𝑑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4688027"/>
                  <a:ext cx="1035412" cy="290079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 b="-4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716016" y="4685397"/>
                  <a:ext cx="1035412" cy="290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𝑅𝑒𝑎𝑑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𝑄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4685397"/>
                  <a:ext cx="1035412" cy="290079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>
              <a:stCxn id="22" idx="5"/>
              <a:endCxn id="43" idx="0"/>
            </p:cNvCxnSpPr>
            <p:nvPr/>
          </p:nvCxnSpPr>
          <p:spPr>
            <a:xfrm>
              <a:off x="5078807" y="4344013"/>
              <a:ext cx="154915" cy="34138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ight Brace 44"/>
            <p:cNvSpPr/>
            <p:nvPr/>
          </p:nvSpPr>
          <p:spPr>
            <a:xfrm rot="5400000">
              <a:off x="2209342" y="4624722"/>
              <a:ext cx="144016" cy="74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Brace 45"/>
            <p:cNvSpPr/>
            <p:nvPr/>
          </p:nvSpPr>
          <p:spPr>
            <a:xfrm rot="5400000">
              <a:off x="3660435" y="4322810"/>
              <a:ext cx="144016" cy="138502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Brace 46"/>
            <p:cNvSpPr/>
            <p:nvPr/>
          </p:nvSpPr>
          <p:spPr>
            <a:xfrm rot="5400000">
              <a:off x="5134458" y="4624722"/>
              <a:ext cx="144016" cy="74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027890" y="4998368"/>
                  <a:ext cx="39562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890" y="4998368"/>
                  <a:ext cx="395621" cy="307777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Connector 52"/>
            <p:cNvCxnSpPr>
              <a:stCxn id="30" idx="5"/>
            </p:cNvCxnSpPr>
            <p:nvPr/>
          </p:nvCxnSpPr>
          <p:spPr>
            <a:xfrm>
              <a:off x="5802345" y="4372630"/>
              <a:ext cx="262510" cy="31539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5652120" y="4680794"/>
                  <a:ext cx="108221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12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𝑊𝑟𝑖𝑡𝑒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𝑅</m:t>
                                </m:r>
                                <m:r>
                                  <a:rPr lang="en-US" sz="1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1200" b="0" i="1" smtClean="0"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sSub>
                          <m:sSubPr>
                            <m:ctrlPr>
                              <a:rPr lang="en-US" sz="1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12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en-US" sz="1200" b="0" i="1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4680794"/>
                  <a:ext cx="1082219" cy="276999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Right Brace 54"/>
            <p:cNvSpPr/>
            <p:nvPr/>
          </p:nvSpPr>
          <p:spPr>
            <a:xfrm rot="5400000">
              <a:off x="6106643" y="4624722"/>
              <a:ext cx="144016" cy="74729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5976579" y="4998368"/>
                  <a:ext cx="39036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6579" y="4998368"/>
                  <a:ext cx="390363" cy="307777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8145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35" grpId="0"/>
      <p:bldP spid="36" grpId="0"/>
      <p:bldP spid="49" grpId="0" animBg="1"/>
      <p:bldP spid="50" grpId="0" animBg="1"/>
      <p:bldP spid="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05800" cy="5715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Implementation</a:t>
            </a:r>
          </a:p>
          <a:p>
            <a:pPr lvl="2"/>
            <a:r>
              <a:rPr lang="en-US" dirty="0" smtClean="0"/>
              <a:t>within </a:t>
            </a:r>
            <a:r>
              <a:rPr lang="en-US" dirty="0"/>
              <a:t>HP CHAOS CEP </a:t>
            </a:r>
            <a:r>
              <a:rPr lang="en-US" dirty="0" smtClean="0"/>
              <a:t>engine </a:t>
            </a:r>
          </a:p>
          <a:p>
            <a:r>
              <a:rPr lang="en-US" dirty="0" smtClean="0"/>
              <a:t>Data</a:t>
            </a:r>
            <a:r>
              <a:rPr lang="en-US" dirty="0" smtClean="0"/>
              <a:t>: real-world workload </a:t>
            </a:r>
          </a:p>
          <a:p>
            <a:pPr lvl="2"/>
            <a:r>
              <a:rPr lang="en-US" dirty="0" smtClean="0"/>
              <a:t>from Univ. of Massachusetts  Memorial Hospital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Pattern queries and active rules</a:t>
            </a:r>
          </a:p>
          <a:p>
            <a:pPr lvl="1"/>
            <a:r>
              <a:rPr lang="en-US" dirty="0"/>
              <a:t> Referring to the hand hygiene </a:t>
            </a:r>
            <a:r>
              <a:rPr lang="en-US" dirty="0" smtClean="0"/>
              <a:t>regulations </a:t>
            </a:r>
            <a:r>
              <a:rPr lang="en-US" dirty="0" smtClean="0"/>
              <a:t>[5]</a:t>
            </a:r>
            <a:endParaRPr lang="en-US" dirty="0" smtClean="0"/>
          </a:p>
          <a:p>
            <a:pPr lvl="2"/>
            <a:r>
              <a:rPr lang="en-US" dirty="0"/>
              <a:t>model </a:t>
            </a:r>
            <a:r>
              <a:rPr lang="en-US" dirty="0" smtClean="0"/>
              <a:t>sequence </a:t>
            </a:r>
            <a:r>
              <a:rPr lang="en-US" dirty="0"/>
              <a:t>of HCW behaviors </a:t>
            </a:r>
            <a:r>
              <a:rPr lang="en-US" dirty="0" smtClean="0"/>
              <a:t>using </a:t>
            </a:r>
            <a:r>
              <a:rPr lang="en-US" b="1" i="1" dirty="0" smtClean="0">
                <a:solidFill>
                  <a:schemeClr val="tx2"/>
                </a:solidFill>
              </a:rPr>
              <a:t>pattern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i="1" dirty="0" smtClean="0">
                <a:solidFill>
                  <a:schemeClr val="tx2"/>
                </a:solidFill>
              </a:rPr>
              <a:t>queries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odel HCW's hygiene </a:t>
            </a:r>
            <a:r>
              <a:rPr lang="en-US" dirty="0"/>
              <a:t>performance with three </a:t>
            </a:r>
            <a:r>
              <a:rPr lang="en-US" b="1" i="1" dirty="0" smtClean="0">
                <a:solidFill>
                  <a:schemeClr val="tx2"/>
                </a:solidFill>
              </a:rPr>
              <a:t>status, </a:t>
            </a:r>
            <a:r>
              <a:rPr lang="en-US" dirty="0" smtClean="0"/>
              <a:t>maintain as </a:t>
            </a:r>
            <a:r>
              <a:rPr lang="en-US" b="1" i="1" dirty="0" smtClean="0">
                <a:solidFill>
                  <a:schemeClr val="tx2"/>
                </a:solidFill>
              </a:rPr>
              <a:t>shared store </a:t>
            </a:r>
          </a:p>
          <a:p>
            <a:pPr lvl="2"/>
            <a:r>
              <a:rPr lang="en-US" dirty="0"/>
              <a:t>model </a:t>
            </a:r>
            <a:r>
              <a:rPr lang="en-US" dirty="0" smtClean="0"/>
              <a:t>HCW </a:t>
            </a:r>
            <a:r>
              <a:rPr lang="en-US" dirty="0"/>
              <a:t>status </a:t>
            </a:r>
            <a:r>
              <a:rPr lang="en-US" dirty="0" smtClean="0"/>
              <a:t>transitions, i.e., a sequence of </a:t>
            </a:r>
            <a:r>
              <a:rPr lang="en-US" dirty="0"/>
              <a:t>behaviors leading </a:t>
            </a:r>
            <a:r>
              <a:rPr lang="en-US" dirty="0" smtClean="0"/>
              <a:t>HCW from </a:t>
            </a:r>
            <a:r>
              <a:rPr lang="en-US" dirty="0"/>
              <a:t>one status to </a:t>
            </a:r>
            <a:r>
              <a:rPr lang="en-US" dirty="0" smtClean="0"/>
              <a:t>another, </a:t>
            </a:r>
            <a:r>
              <a:rPr lang="en-US" dirty="0"/>
              <a:t>using </a:t>
            </a:r>
            <a:r>
              <a:rPr lang="en-US" b="1" i="1" dirty="0">
                <a:solidFill>
                  <a:schemeClr val="tx2"/>
                </a:solidFill>
              </a:rPr>
              <a:t>active </a:t>
            </a:r>
            <a:r>
              <a:rPr lang="en-US" b="1" i="1" dirty="0" smtClean="0">
                <a:solidFill>
                  <a:schemeClr val="tx2"/>
                </a:solidFill>
              </a:rPr>
              <a:t>rules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746" y="6283461"/>
            <a:ext cx="9349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[5]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J. M. Boyce and D.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Pittet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Guideline for hand hygiene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in healthcare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settings. MMWR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Recomm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Rep.,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2002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2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Event Processing (CEP)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Technology for high-throughput, low-latency processing of event streams</a:t>
            </a:r>
          </a:p>
        </p:txBody>
      </p:sp>
      <p:pic>
        <p:nvPicPr>
          <p:cNvPr id="1026" name="Picture 2" descr="http://hackadaycom.files.wordpress.com/2010/02/rfid-tracking-system.jpg?w=470&amp;h=3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/>
          <a:stretch/>
        </p:blipFill>
        <p:spPr bwMode="auto">
          <a:xfrm>
            <a:off x="994895" y="2819401"/>
            <a:ext cx="1062505" cy="6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4365" y="3418455"/>
            <a:ext cx="2509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ensor based monitoring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9601" y="4060797"/>
            <a:ext cx="1524000" cy="968404"/>
            <a:chOff x="609600" y="4060796"/>
            <a:chExt cx="1952445" cy="1251457"/>
          </a:xfrm>
        </p:grpSpPr>
        <p:pic>
          <p:nvPicPr>
            <p:cNvPr id="1028" name="Picture 4" descr="http://www.lucidsense.net/wp-content/uploads/2010/12/InternetExplorer9-300x219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5" r="10797" b="17852"/>
            <a:stretch/>
          </p:blipFill>
          <p:spPr bwMode="auto">
            <a:xfrm>
              <a:off x="835787" y="4060796"/>
              <a:ext cx="668837" cy="68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624930"/>
              <a:ext cx="1099716" cy="68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23"/>
            <a:stretch/>
          </p:blipFill>
          <p:spPr bwMode="auto">
            <a:xfrm>
              <a:off x="1508937" y="4079487"/>
              <a:ext cx="1053108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399" y="4531924"/>
              <a:ext cx="990601" cy="619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609600" y="4876800"/>
            <a:ext cx="210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Click stream analysis</a:t>
            </a:r>
            <a:endParaRPr lang="en-US" dirty="0"/>
          </a:p>
        </p:txBody>
      </p:sp>
      <p:pic>
        <p:nvPicPr>
          <p:cNvPr id="13" name="Picture 12" descr="stoc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94895" y="5410199"/>
            <a:ext cx="1042647" cy="68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618226" y="6082684"/>
            <a:ext cx="1988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Algorithmic trading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4191000" y="3431571"/>
            <a:ext cx="1828800" cy="17891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chemeClr val="bg1"/>
                </a:solidFill>
                <a:latin typeface="+mj-lt"/>
                <a:cs typeface="Miriam" pitchFamily="2" charset="-79"/>
              </a:rPr>
              <a:t>Complex Event Processing Engine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Miriam" pitchFamily="2" charset="-79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894347" y="4370086"/>
            <a:ext cx="1068053" cy="294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 bwMode="auto">
          <a:xfrm>
            <a:off x="7162800" y="3999493"/>
            <a:ext cx="1447800" cy="10297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+mj-lt"/>
                <a:cs typeface="Miriam" pitchFamily="2" charset="-79"/>
              </a:rPr>
              <a:t>Output Applications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cs typeface="Miriam" pitchFamily="2" charset="-79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094747" y="4425366"/>
            <a:ext cx="1068053" cy="294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13381" y="4075260"/>
            <a:ext cx="198781" cy="1745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96819" y="3810000"/>
            <a:ext cx="198781" cy="1745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73019" y="4729861"/>
            <a:ext cx="198781" cy="1745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36362" y="4151460"/>
            <a:ext cx="198781" cy="1745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19800" y="3886200"/>
            <a:ext cx="198781" cy="17459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96000" y="4806061"/>
            <a:ext cx="198781" cy="17459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67400" y="5263385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Event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12586 -0.006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5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 - 1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Vary # of Reads vs. Throughput</a:t>
            </a:r>
            <a:endParaRPr lang="en-US" dirty="0" smtClean="0"/>
          </a:p>
          <a:p>
            <a:pPr lvl="1"/>
            <a:r>
              <a:rPr lang="en-US" dirty="0" smtClean="0"/>
              <a:t>LWM </a:t>
            </a:r>
            <a:r>
              <a:rPr lang="en-US" dirty="0"/>
              <a:t>is capable to </a:t>
            </a:r>
            <a:r>
              <a:rPr lang="en-US" dirty="0" smtClean="0"/>
              <a:t>grant more </a:t>
            </a:r>
            <a:r>
              <a:rPr lang="en-US" dirty="0"/>
              <a:t>locks </a:t>
            </a:r>
            <a:r>
              <a:rPr lang="en-US" dirty="0" smtClean="0"/>
              <a:t>concurrently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r="19251" b="3356"/>
          <a:stretch/>
        </p:blipFill>
        <p:spPr>
          <a:xfrm>
            <a:off x="5043148" y="2382788"/>
            <a:ext cx="3812875" cy="2875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5257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Lock level = tuple (on each individual HCW’s status)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31211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Lock level = table (on all HCWs’ status)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" r="19626" b="4277"/>
          <a:stretch/>
        </p:blipFill>
        <p:spPr>
          <a:xfrm>
            <a:off x="321623" y="2316489"/>
            <a:ext cx="3830128" cy="286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5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22189" b="3924"/>
          <a:stretch/>
        </p:blipFill>
        <p:spPr>
          <a:xfrm>
            <a:off x="5011947" y="3058334"/>
            <a:ext cx="3674853" cy="289326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Experimental Results - 2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3099" b="3581"/>
          <a:stretch/>
        </p:blipFill>
        <p:spPr>
          <a:xfrm>
            <a:off x="468086" y="3048000"/>
            <a:ext cx="3398807" cy="29035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5943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Lock level = tuple (on each individual HCW’s status)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599791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Lock level = table (on all HCWs’ status)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Vary # of Writes vs. Throughput</a:t>
            </a:r>
            <a:endParaRPr lang="en-US" dirty="0" smtClean="0"/>
          </a:p>
          <a:p>
            <a:pPr lvl="1"/>
            <a:r>
              <a:rPr lang="en-US" dirty="0" smtClean="0"/>
              <a:t>LWM </a:t>
            </a:r>
            <a:r>
              <a:rPr lang="en-US" dirty="0" smtClean="0"/>
              <a:t>still wins</a:t>
            </a:r>
          </a:p>
          <a:p>
            <a:pPr lvl="1"/>
            <a:r>
              <a:rPr lang="en-US" dirty="0" smtClean="0"/>
              <a:t>When </a:t>
            </a:r>
            <a:r>
              <a:rPr lang="en-US" i="1" dirty="0" err="1" smtClean="0"/>
              <a:t>WriteN</a:t>
            </a:r>
            <a:r>
              <a:rPr lang="en-US" i="1" dirty="0" smtClean="0"/>
              <a:t>=1, </a:t>
            </a:r>
            <a:r>
              <a:rPr lang="en-US" dirty="0" smtClean="0"/>
              <a:t>S2PL performs similar to SEI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5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Results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30763"/>
          </a:xfrm>
        </p:spPr>
        <p:txBody>
          <a:bodyPr/>
          <a:lstStyle/>
          <a:p>
            <a:r>
              <a:rPr lang="en-US" dirty="0" smtClean="0"/>
              <a:t>Overhead: </a:t>
            </a:r>
            <a:r>
              <a:rPr lang="en-US" dirty="0"/>
              <a:t>Varying Pattern </a:t>
            </a:r>
            <a:r>
              <a:rPr lang="en-US" dirty="0" smtClean="0"/>
              <a:t>Length vs</a:t>
            </a:r>
            <a:r>
              <a:rPr lang="en-US" dirty="0"/>
              <a:t>. </a:t>
            </a:r>
            <a:r>
              <a:rPr lang="en-US" dirty="0" smtClean="0"/>
              <a:t>Latency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SEI </a:t>
            </a:r>
            <a:r>
              <a:rPr lang="en-US" dirty="0" smtClean="0"/>
              <a:t>incurs </a:t>
            </a:r>
            <a:r>
              <a:rPr lang="en-US" dirty="0"/>
              <a:t>3x to 6x larger combined latency than S2PL and 3x </a:t>
            </a:r>
            <a:r>
              <a:rPr lang="en-US" dirty="0" smtClean="0"/>
              <a:t>to 5x </a:t>
            </a:r>
            <a:r>
              <a:rPr lang="en-US" dirty="0"/>
              <a:t>larger than </a:t>
            </a:r>
            <a:r>
              <a:rPr lang="en-US" dirty="0" smtClean="0"/>
              <a:t>LWM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" r="17434" b="2961"/>
          <a:stretch/>
        </p:blipFill>
        <p:spPr>
          <a:xfrm>
            <a:off x="2209801" y="2438400"/>
            <a:ext cx="3962400" cy="33410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7400" y="57266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" pitchFamily="18" charset="0"/>
                <a:cs typeface="Times" pitchFamily="18" charset="0"/>
              </a:rPr>
              <a:t>Lock level = tuple (on each individual HCW’s status)</a:t>
            </a:r>
            <a:endParaRPr lang="en-US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260068"/>
            <a:ext cx="4969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More experiments in the paper…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4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roposed ACEP </a:t>
            </a:r>
            <a:r>
              <a:rPr lang="en-US" dirty="0" smtClean="0"/>
              <a:t>for </a:t>
            </a:r>
            <a:r>
              <a:rPr lang="en-US" dirty="0" smtClean="0"/>
              <a:t>supporting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/>
              <a:t>- that </a:t>
            </a:r>
            <a:r>
              <a:rPr lang="en-US" dirty="0"/>
              <a:t>may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turn </a:t>
            </a:r>
            <a:r>
              <a:rPr lang="en-US" dirty="0" smtClean="0"/>
              <a:t>affect continuous pattern </a:t>
            </a:r>
            <a:r>
              <a:rPr lang="en-US" dirty="0"/>
              <a:t>query </a:t>
            </a:r>
            <a:r>
              <a:rPr lang="en-US" dirty="0" smtClean="0"/>
              <a:t>results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dentify </a:t>
            </a:r>
            <a:r>
              <a:rPr lang="en-US" dirty="0" smtClean="0"/>
              <a:t>the problem </a:t>
            </a:r>
            <a:r>
              <a:rPr lang="en-US" dirty="0"/>
              <a:t>of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concurrency control in stream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en-US" dirty="0" smtClean="0"/>
              <a:t>,  </a:t>
            </a:r>
            <a:r>
              <a:rPr lang="en-US" dirty="0"/>
              <a:t>the </a:t>
            </a:r>
            <a:r>
              <a:rPr lang="en-US" dirty="0" smtClean="0"/>
              <a:t>first </a:t>
            </a:r>
            <a:r>
              <a:rPr lang="en-US" dirty="0"/>
              <a:t>attempt of </a:t>
            </a:r>
            <a:r>
              <a:rPr lang="en-US" dirty="0" smtClean="0"/>
              <a:t>introducing </a:t>
            </a:r>
            <a:r>
              <a:rPr lang="en-US" dirty="0"/>
              <a:t>transactional concepts into stream </a:t>
            </a:r>
            <a:r>
              <a:rPr lang="en-US" dirty="0" smtClean="0"/>
              <a:t>environments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esign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stream-transaction</a:t>
            </a:r>
            <a:r>
              <a:rPr lang="en-US" dirty="0" smtClean="0"/>
              <a:t> </a:t>
            </a:r>
            <a:r>
              <a:rPr lang="en-US" dirty="0"/>
              <a:t>scheduling </a:t>
            </a:r>
            <a:r>
              <a:rPr lang="en-US" dirty="0" smtClean="0"/>
              <a:t>algorithms that </a:t>
            </a:r>
            <a:r>
              <a:rPr lang="en-US" dirty="0"/>
              <a:t>achieve high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responsiveness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without compromising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correctness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/>
              <a:t>ACEP </a:t>
            </a:r>
            <a:r>
              <a:rPr lang="en-US" dirty="0" smtClean="0"/>
              <a:t>to </a:t>
            </a:r>
            <a:r>
              <a:rPr lang="en-US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real-world </a:t>
            </a:r>
            <a:r>
              <a:rPr lang="en-US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</a:t>
            </a:r>
            <a:r>
              <a:rPr lang="en-US" dirty="0"/>
              <a:t>and experimentally demonstrate its </a:t>
            </a:r>
            <a:r>
              <a:rPr lang="en-US" dirty="0" smtClean="0"/>
              <a:t>effectiveness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5200" y="1447800"/>
            <a:ext cx="2286000" cy="3437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5486400"/>
            <a:ext cx="3328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wangdi@cs.wpi.edu</a:t>
            </a:r>
            <a:endParaRPr lang="en-US" dirty="0" smtClean="0"/>
          </a:p>
          <a:p>
            <a:pPr algn="ctr"/>
            <a:r>
              <a:rPr lang="en-US" dirty="0">
                <a:hlinkClick r:id="rId4"/>
              </a:rPr>
              <a:t>http://davis.wpi.edu:8180/DSRG/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17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Problem: Reacting </a:t>
            </a:r>
            <a:r>
              <a:rPr lang="en-US" dirty="0"/>
              <a:t>to Event </a:t>
            </a:r>
            <a:r>
              <a:rPr lang="en-US" dirty="0" smtClean="0"/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Motivating application: </a:t>
            </a:r>
            <a:r>
              <a:rPr lang="en-US" dirty="0" err="1" smtClean="0"/>
              <a:t>HyReminder</a:t>
            </a:r>
            <a:endParaRPr lang="en-US" dirty="0" smtClean="0"/>
          </a:p>
          <a:p>
            <a:pPr lvl="1"/>
            <a:r>
              <a:rPr lang="en-US" dirty="0" smtClean="0"/>
              <a:t>real-time infection control system at hospital</a:t>
            </a:r>
            <a:endParaRPr lang="en-US" dirty="0"/>
          </a:p>
        </p:txBody>
      </p:sp>
      <p:pic>
        <p:nvPicPr>
          <p:cNvPr id="7" name="Picture 5" descr="C:\Users\Di\AppData\Local\Microsoft\Windows\Temporary Internet Files\Content.IE5\1F84M4S6\MPj04010010000[1].jpg"/>
          <p:cNvPicPr>
            <a:picLocks noChangeAspect="1" noChangeArrowheads="1"/>
          </p:cNvPicPr>
          <p:nvPr/>
        </p:nvPicPr>
        <p:blipFill>
          <a:blip r:embed="rId3" cstate="print"/>
          <a:srcRect r="10000" b="47800"/>
          <a:stretch>
            <a:fillRect/>
          </a:stretch>
        </p:blipFill>
        <p:spPr bwMode="auto">
          <a:xfrm>
            <a:off x="2188468" y="4140657"/>
            <a:ext cx="2133600" cy="1345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7737" y="4218206"/>
            <a:ext cx="891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sanitize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286000"/>
            <a:ext cx="2545056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CEP ENGINE</a:t>
            </a:r>
          </a:p>
          <a:p>
            <a:endParaRPr lang="en-US" dirty="0"/>
          </a:p>
          <a:p>
            <a:r>
              <a:rPr lang="en-US" b="1" dirty="0" smtClean="0"/>
              <a:t>Queries:</a:t>
            </a:r>
          </a:p>
          <a:p>
            <a:r>
              <a:rPr lang="en-US" dirty="0" smtClean="0"/>
              <a:t>SEQ(exit, !sanitize, enter)</a:t>
            </a:r>
          </a:p>
          <a:p>
            <a:r>
              <a:rPr lang="en-US" dirty="0" smtClean="0"/>
              <a:t>w/i 45 sec</a:t>
            </a:r>
          </a:p>
          <a:p>
            <a:r>
              <a:rPr lang="en-US" dirty="0" smtClean="0"/>
              <a:t>…</a:t>
            </a:r>
          </a:p>
        </p:txBody>
      </p:sp>
      <p:sp>
        <p:nvSpPr>
          <p:cNvPr id="6" name="Sun 5"/>
          <p:cNvSpPr/>
          <p:nvPr/>
        </p:nvSpPr>
        <p:spPr>
          <a:xfrm>
            <a:off x="2417068" y="5208806"/>
            <a:ext cx="523426" cy="444798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/>
        </p:nvSpPr>
        <p:spPr>
          <a:xfrm>
            <a:off x="3331468" y="5208806"/>
            <a:ext cx="523426" cy="444798"/>
          </a:xfrm>
          <a:prstGeom prst="su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64669" y="5589806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hygiene status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74068" y="4610874"/>
            <a:ext cx="52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exit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6085" y="4991874"/>
            <a:ext cx="689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enter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88056" y="2865168"/>
            <a:ext cx="3322344" cy="1515737"/>
            <a:chOff x="3688056" y="2865168"/>
            <a:chExt cx="3322344" cy="1515737"/>
          </a:xfrm>
        </p:grpSpPr>
        <p:sp>
          <p:nvSpPr>
            <p:cNvPr id="9" name="TextBox 8"/>
            <p:cNvSpPr txBox="1"/>
            <p:nvPr/>
          </p:nvSpPr>
          <p:spPr>
            <a:xfrm>
              <a:off x="5312668" y="3457575"/>
              <a:ext cx="1697732" cy="9233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Reactions: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hange the worker’s status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22601" y="28651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Hygiene violation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688056" y="2976264"/>
              <a:ext cx="1548412" cy="78474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Arrow Connector 18"/>
          <p:cNvCxnSpPr>
            <a:stCxn id="9" idx="2"/>
          </p:cNvCxnSpPr>
          <p:nvPr/>
        </p:nvCxnSpPr>
        <p:spPr>
          <a:xfrm flipH="1">
            <a:off x="4169668" y="4380905"/>
            <a:ext cx="1991866" cy="11327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55269" y="5589806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hygiene status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123746" y="4462293"/>
            <a:ext cx="2639253" cy="1631216"/>
            <a:chOff x="6162675" y="3983860"/>
            <a:chExt cx="2639253" cy="1631216"/>
          </a:xfrm>
        </p:grpSpPr>
        <p:sp>
          <p:nvSpPr>
            <p:cNvPr id="22" name="Rectangle 21"/>
            <p:cNvSpPr/>
            <p:nvPr/>
          </p:nvSpPr>
          <p:spPr>
            <a:xfrm>
              <a:off x="7049329" y="3983860"/>
              <a:ext cx="1752599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accent2"/>
                  </a:solidFill>
                </a:rPr>
                <a:t>Need to react</a:t>
              </a:r>
              <a:r>
                <a:rPr lang="en-US" sz="2000" b="1" dirty="0" smtClean="0">
                  <a:solidFill>
                    <a:schemeClr val="accent2"/>
                  </a:solidFill>
                </a:rPr>
                <a:t> to opportunities / risks</a:t>
              </a:r>
            </a:p>
            <a:p>
              <a:pPr algn="ctr"/>
              <a:r>
                <a:rPr lang="en-US" sz="2000" b="1" dirty="0" smtClean="0">
                  <a:solidFill>
                    <a:schemeClr val="accent2"/>
                  </a:solidFill>
                </a:rPr>
                <a:t>detected</a:t>
              </a:r>
            </a:p>
          </p:txBody>
        </p:sp>
        <p:pic>
          <p:nvPicPr>
            <p:cNvPr id="2054" name="Picture 6" descr="http://www.apfn.org/thewinds/images/question_mark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2675" y="3989605"/>
              <a:ext cx="926718" cy="826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649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0555 L -0.13993 -0.05347 C -0.15278 -0.06342 -0.15955 -0.07847 -0.15955 -0.09375 C -0.15955 -0.11157 -0.15278 -0.12569 -0.13993 -0.13541 L -0.08351 -0.1824 " pathEditMode="relative" rAng="540000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88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0555 L -0.13993 -0.05347 C -0.15278 -0.06342 -0.15955 -0.07847 -0.15955 -0.09375 C -0.15955 -0.11157 -0.15278 -0.12569 -0.13993 -0.13541 L -0.08351 -0.1824 " pathEditMode="relative" rAng="5400000" ptsTypes="FffFF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88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51 -0.00555 L -0.13993 -0.05347 C -0.15278 -0.06342 -0.15955 -0.07847 -0.15955 -0.09375 C -0.15955 -0.11157 -0.15278 -0.12569 -0.13993 -0.13541 L -0.08351 -0.1824 " pathEditMode="relative" rAng="5400000" ptsTypes="F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2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New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 specify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of queries</a:t>
            </a:r>
          </a:p>
          <a:p>
            <a:r>
              <a:rPr lang="en-US" dirty="0" smtClean="0"/>
              <a:t>To support real-time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between queries and the reactions of queries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0"/>
          <a:stretch/>
        </p:blipFill>
        <p:spPr>
          <a:xfrm>
            <a:off x="1390934" y="3200400"/>
            <a:ext cx="600707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Meet the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4191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State-of-the-art 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support “read-only” pattern queries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(Cayuga </a:t>
            </a:r>
            <a:r>
              <a:rPr lang="en-US" dirty="0" smtClean="0"/>
              <a:t>[1], </a:t>
            </a:r>
            <a:r>
              <a:rPr lang="en-US" dirty="0" smtClean="0"/>
              <a:t>SASE </a:t>
            </a:r>
            <a:r>
              <a:rPr lang="en-US" dirty="0" smtClean="0"/>
              <a:t>[2</a:t>
            </a:r>
            <a:r>
              <a:rPr lang="en-US" dirty="0" smtClean="0"/>
              <a:t>], </a:t>
            </a:r>
            <a:r>
              <a:rPr lang="en-US" dirty="0" err="1" smtClean="0"/>
              <a:t>Zstream</a:t>
            </a:r>
            <a:r>
              <a:rPr lang="en-US" dirty="0" smtClean="0"/>
              <a:t>[3], </a:t>
            </a:r>
            <a:r>
              <a:rPr lang="en-US" dirty="0"/>
              <a:t>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Only “side-effect-free“ reactions for pattern detections  (Siemens </a:t>
            </a:r>
            <a:r>
              <a:rPr lang="en-US" dirty="0" smtClean="0"/>
              <a:t>[</a:t>
            </a:r>
            <a:r>
              <a:rPr lang="en-US" dirty="0"/>
              <a:t>4</a:t>
            </a:r>
            <a:r>
              <a:rPr lang="en-US" dirty="0" smtClean="0"/>
              <a:t>])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Our proposal: </a:t>
            </a:r>
          </a:p>
          <a:p>
            <a:pPr marL="0" indent="0">
              <a:buNone/>
            </a:pPr>
            <a:r>
              <a:rPr lang="en-US" dirty="0" smtClean="0"/>
              <a:t>Active Complex Event Processing (ACEP)</a:t>
            </a:r>
          </a:p>
          <a:p>
            <a:pPr lvl="1"/>
            <a:r>
              <a:rPr lang="en-US" dirty="0"/>
              <a:t>Embedding </a:t>
            </a:r>
            <a:r>
              <a:rPr lang="en-US" b="1" i="1" dirty="0">
                <a:solidFill>
                  <a:schemeClr val="tx2"/>
                </a:solidFill>
              </a:rPr>
              <a:t>active rule </a:t>
            </a:r>
            <a:r>
              <a:rPr lang="en-US" dirty="0"/>
              <a:t>support within </a:t>
            </a:r>
            <a:r>
              <a:rPr lang="en-US" dirty="0" smtClean="0"/>
              <a:t>CEP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 descr="C:\Users\Di\AppData\Local\Microsoft\Windows\Temporary Internet Files\Content.IE5\H1RAWEWT\MC9004331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914400" cy="914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500711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b="1" i="1" dirty="0">
                <a:solidFill>
                  <a:schemeClr val="tx2"/>
                </a:solidFill>
              </a:rPr>
              <a:t>allow to specify a pattern query's dynamic condition and real-time actions</a:t>
            </a:r>
          </a:p>
          <a:p>
            <a:endParaRPr lang="en-US" sz="20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960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[1]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A. Demers et al. Cayuga: A general purpose event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monitoring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system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pt-BR" sz="1600" dirty="0" smtClean="0">
                <a:solidFill>
                  <a:schemeClr val="bg1">
                    <a:lumMod val="50000"/>
                  </a:schemeClr>
                </a:solidFill>
              </a:rPr>
              <a:t>CIDR 2007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[2]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E. Wu et al. High-performance complex event processing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over stream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SIGMOD 2006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[3]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Y. Mei et al.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Zstream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 A cost-based query processor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for adaptively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detecting composite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events. SIGMOD’09</a:t>
            </a:r>
          </a:p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[4]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F. Wang, S. Liu, and P. Liu. Complex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rd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event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processing. VLDB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Journal,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2009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9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en-US" dirty="0" smtClean="0"/>
              <a:t>nteractions </a:t>
            </a:r>
            <a:r>
              <a:rPr lang="en-US" dirty="0"/>
              <a:t>among </a:t>
            </a:r>
            <a:r>
              <a:rPr lang="en-US" b="1" i="1" dirty="0" smtClean="0"/>
              <a:t>continuous queries </a:t>
            </a:r>
            <a:r>
              <a:rPr lang="en-US" dirty="0" smtClean="0"/>
              <a:t>and </a:t>
            </a:r>
            <a:r>
              <a:rPr lang="en-US" b="1" i="1" dirty="0" smtClean="0"/>
              <a:t>rules</a:t>
            </a:r>
          </a:p>
          <a:p>
            <a:pPr lvl="1"/>
            <a:r>
              <a:rPr lang="en-US" dirty="0" smtClean="0"/>
              <a:t>Problems of </a:t>
            </a:r>
            <a:r>
              <a:rPr lang="en-US" b="1" dirty="0" smtClean="0">
                <a:solidFill>
                  <a:schemeClr val="tx2"/>
                </a:solidFill>
              </a:rPr>
              <a:t>“push-based” </a:t>
            </a:r>
            <a:r>
              <a:rPr lang="en-US" dirty="0" smtClean="0"/>
              <a:t>stream execution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1"/>
            <a:ext cx="5638800" cy="272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800600"/>
            <a:ext cx="6760464" cy="19019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781630"/>
            <a:ext cx="7360578" cy="18318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0" y="4717076"/>
            <a:ext cx="7317778" cy="1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7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80"/>
            <a:ext cx="8229600" cy="1143000"/>
          </a:xfrm>
        </p:spPr>
        <p:txBody>
          <a:bodyPr/>
          <a:lstStyle/>
          <a:p>
            <a:r>
              <a:rPr lang="en-US" dirty="0"/>
              <a:t>Introducing Stream </a:t>
            </a:r>
            <a:r>
              <a:rPr lang="en-US" dirty="0" smtClean="0"/>
              <a:t>Transactions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799" y="1534180"/>
            <a:ext cx="5479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handle concurrent access and update …</a:t>
            </a:r>
            <a:endParaRPr lang="en-US" sz="2400" dirty="0"/>
          </a:p>
        </p:txBody>
      </p:sp>
      <p:sp>
        <p:nvSpPr>
          <p:cNvPr id="6" name="AutoShape 2" descr="data:image/jpg;base64,/9j/4AAQSkZJRgABAQAAAQABAAD/2wCEAAkGBhQSEBUSEBQVFRUVFR0VFRUXFRUYGBYXGBgVFRUUGBUaHCgeGB0vGRUdHzEgLycpLiwsGR4yNTA2QSgrLjUBCQoKDgwOGg8PGi8kHyU1LSwsLTUqLCwrLC8wNDAtLDA0LCwvLC8pLzQsLC0tLyo0LCwxLCwqLCwsNSk1Ki8sLP/AABEIAJkAiAMBIgACEQEDEQH/xAAcAAACAwEBAQEAAAAAAAAAAAAABgMEBQcCCAH/xABBEAACAQIEAwUEBwUGBwAAAAABAgMAEQQSITEFBkETIlFhcQcyQoEUI1KRobHBJENi4fAIM2NygtEVNFNzkrKz/8QAGwEAAQUBAQAAAAAAAAAAAAAAAAIDBAUGBwH/xAA2EQABAwIEAggFAgcBAAAAAAABAAIDBBEFEiExQVEGEyJhcYGh8JGxwdHhMvEjMzRCUnLCFP/aAAwDAQACEQMRAD8A7jRVLinGIsOoaVrXNgALk+NgPzpYxXtCNx2UWlxfO2pHUALoD53PpTrIXv1aFFmq4YTZ7tU6Upc78dePLDESpK5mYEDunMoUdRqCb6dKtcG50SZxG69mxNl7wZSdLC9hY+Vvn0rY4tiTHBI4IBVGKk7ZrHL662pTWmJ4zBIke2ohJjfYc/dkiSJjcOiztI2U2teUuDm1AKknwpz5e4x9JgEhFmBKsBe1xY6X8iD86T0mxePRkujKpBPurrrbX5Gm7lrhJw+HCN7xJZ9dMxsLD0AA+V6fqLZe1bN3KFQ5usuy+S3Hn3LVor8JrFxPN8C6ITI3RUBP4mw8/lVZLNHELyOAV/HDJKbMBK26KWJeZZ2P1cSIP8QliddNF938fWoP+KYo69qg8hGCB5Ak3qokx6jYbZifAKUKCTiQPP7XTdRSmnGMSvxRv/mjK23+yatQ8zutu1iv4tG1+v2GsbW8z+NKixyikNs1vELx1DKNrHz+9kxUVmYHmKCVsqvZtsrAq3hax/KtOrdkjJBdhuFEfG+M2eLFFFFFLSEUUUUIXK+YsaZcTIW+FigHgEJX8wT86YMJyZFJhc8bs7uuaMnugHcDKD8iST4ittuU4DK8rqXLm+UkZQetlAHrrelrmfjGIilMCkRoB3ezXLdTe2vzI06irISGSzIzayzz6cQF0tQM19vewS0CVbqpU+YIIP3g3rpfMDyvhC2GzXYA6aNkOpt1vbw18KVOV+W/pB7WRhkV9RuzEakNfYajXW966HSKqQZhbcJ3Dad3VPvoHbc/FL3KOJxLKy4hWsvus4IY+K2IuR5/L0v8b44mGTM2rH3EB1Y/oPOvzj3Ghh47ixkbSNNdT42HQX/IdaVcHgCWMsxzSMbknp6f1p0rLYxjDaW4YO0fRajD6ACMOlJLR8XfjvX7xDGTTqTiHEcW+RflbMepv669NqzMHxyJGyiMqp0zXF+mpHh86tPCcUdysKmwIALSMNO75b6/nsLh5ZiKZcmXwYG7/O+h9Kw01V1hvUuJJ9PfJaIOhjbkfp3DQD7n4q+sNeuxrLwZngKwCPtFJ7kuoUKde8ANLa6X8AK37VVSAsO9xw98FXygsO9xw98FTMVRtFV4pXho6QHpAkWVicAr7jUbMNCPCxq1g+NzQWEn1sY6/vFGmv8AHYfOpXjqF0qypMQmpnXjd5cE9mEjcrxce/gmrD4hXUOhDKwuCOtSUocPxZw7XQExk3eMf+yDofLr6014fEK6h0IZSLgjrXR8OxGOtjzN0cNx74KoqKcxG41HAqSiiirJRUUv834KExCaYMTHoApy57kdwmx0v13GtqYKpcX4WuIiaJiRfUEdCNQbdfSnI3ZXApioZnjc0C54eKS+Cc1JC9hAqRtYEqWL6XsWYnv7noN6fMRiVjQu5CqouSaWcFyCiuGkkLqNcuXKD4XOY6eVR84Y4ySJhUJHxSWv6geemvqVpnFKuKCMyt/c8EYNSTyO6uXQb8NBx29FTilbESnEPpfSNT8Ka+Xn+Jq3iYGZciaF9C32V+I+ttB6+VesNCAABsNBV9EG/XauQVFS6SUyO1JWoklsRlGg2+ix+JcQjwcAsB3VIS/QD3nNtT+vzpOh9obGUd9wpNsxUCPoNR0HnVj2hzM0Yb4JJeyU3t3YgXfTzcevdpF5V5jwLSYn/iDmONIiMOEDFnfXXQEE6aA2Xva33re4L0fpX0gnrAS5+3cOarqmufFJ1cYBO7iRfU8Pv33XaeE8Y7fu6BwAxsVZWB+JSCbixGoPUamtNT+G9c85Dk/ZXkUf8tKNQT3opVzMtrbA3a/8R8BXQc+ot1H8xWQxzCzh1UYh+nceCebI2ZgkYLX4ciN/LkvdFFfha1US8XllqB0qjxnmAQnIgDNoTc6AeBt1t+fyqThvFlnB0yuN1v08QeoqSIpAzORopQgkazrCNF6da/eEY7sJsp/upTbr3JDsfRibHzt85JFqriYAylWGhqbQ1b6WUSN4eqULPaWu2KdKKxuVeJdrDlY3eI5G1uTb3W+YG/kaK6rDK2WMSN2Ko5YzE8sdwWzRRRTqaRXPoJe2xU0pN+9lXW+l7Cx6iy/jTvxSYpBI6mxWNiD5hSRv50k8BS0Q8yf9vyFZTpLNljbGOPv7q5w5uWN7/AfUragWp5HsCTpYX18tajhqV9j6Vz1268dulHnTghk4TFMo1ibtnANxlkBErWF7gZr72ABJ2ri3HOVlfElsIgigOSys5ZhZEEh1vfvhiNdiK+n+XQsmCiUgMpjCMCLg2GVlIO+oIpZl9jeDLEh8Qqk3yLImUAm+UXQm3Te/nXc6J8Jp2MfsALW8FT1bHid5bzN/iqHsp4awweJYj6uRwqE/EsYyOdrEXuL+IPhW7wkE4dADqtwPRWZR+AphXCJDAI4VCIoCqoGgFwP13pe4RHfDr6vY6/8AUbwIrG9MXh7Y395+Sm0IyxOb3t/6VwyZdWI9B/OsjjvHlw6FnIDZSdTYRr9pj0r1iZZe0MUaIHy5g5djpoL2I31rlftM4ZMzPBnN48jhSrXnzKveDtpYXYeBy+IqiwjApa457djnz8FNkkipxmkOvAc/HkPU7J+5VeN5njnjkWcDtFEqnvRkgdoARvmNjfxFuta3EsIHxKjYmMkMNCGDgBr+NJ3soXGTTNLimeZkhMbSE5ipZ42SInqbKx0va4v0p3xDftijqItfK7githjtPHS0LmRC23jdRKOplmnMjzc2PvwU0SsFAkILdSLgHzt0rw4qy9V3rmDTdT2m5ujgL5MZbW0qG46Zksbn5G3zoqjK+WfDuNxMF12s2h/Ciui9H581LlPAqLXx3c1/MfL8WT3RRRWjVWsfm1v2OXzAGxPxL91L3Cf7pP8ALTNzLCWwkoH2M3/jZj+ApW4O94l8hb7jasR0mB6xp7vuryi/pT/t9FsRGpxVaI1YU1iXBNvCOCYgRSNhzezXkjJJ66ug9CC3o1b1K/EoLqGVsjRsHVrX1Gwt53tXp8fKyjORGbagd4362G331u8Jx2GOly1B1boNLkhMTQGUh7eO/jz8/PVafHMcI0JvtrbxPwr5knpWdgMPkiVeoGu+51bfzJqF8F2hUyOXCnNlsACehNt7frV2qTHcWZXOa2K+Uc+ZSo4+rba+p38tvqqE0vZYiOU+5fK/owCi/kGCmtTjvK2FxeX6TGGK+6wZkYA7jMpBt1ttoPCq80AcWbUf1cVUkSMGxQG2lzqfvNPYTj7qGLqw0nW41tZeyxNnAvuNNlvcO4ZBhoysEaRJqxygKL9WJ+W9LuDlM0jznZm7nki3CDfwufUmpnwSOmUZgp3UEhTbUXXbep1QKLDavMWx3/3xiNrSOJ1ulQxthaQNzptsF4eoHqZzUD1nmp9iqT+9H/3o/wD6LRXnEvZ4R4zx/g4P6UVu+jv8h3im6zZvmnqiiitcqZRYrDh0ZDezKVNt7EEG330g8FYgPG26MRptuQbfMH766HSJxWHsce3RZRcbak/l3gf6NZnpFBngEg4K3w11w+PuuPL8LRjNWEaqcbVOjVzxwTz2qzUMmEub3r2rV7zU1qNkzct2VPEYwRDKoZ33yLq1tsx8B51DBx5S+SVGiJFxn0B8vKtC25G58fwHkP51DJB2gtKiEeubXbTTSnWllu0PO+qda6MjtDzvr8FZqN4FOpFUsMWhORrtHa6Od1/w2/Q/KvzinHY4VUnvvJpDEljJM2lkRevvC52ANyQKGwvc8Mj1J2txTbxk1vpzV8AAWFeHasmXjrxSxxYuEwmYhInVu1RpD+6YqoKNYZhcZSA2ulq0i1O1FJNTPyTNsUljg/ULy5qFzUjGoXNIaFKaFDBB2mLgXoGMhF7e7Yg6ef60Ve5QizySznYfVJr0HeY/lr60V0rAqfqqQFw1Oqg4g89YGf4j13+qaaKKKvVWorC5u4Q00IaMXeM5gANSD7wH4HzsK3aKamibNGY3bFOwyuheJG7hIvD8XnQN16+v9a1eRq5xyzzsHxeIhlIDrPILABc6B2CsANMw2IFtNfGugQzAgEG4OxrltfRuppSxwWgdle0SM2Pp3K4jVict8Iixuc4uac4uJ2DRLNJAMOCXyGNImXOpjYfWkvm8d1GqrVm8d4aHXtoz2eIhUtDONGQgE5SfijOoZDcEE9bEP4RVxUs15WAg6Xtcj3xUCeIuGhUnCe2w0i4PEuZjkZ4pzfO6o9ikumXOqvH3r96962s1VHwj4/C4XFwOqORHiFEiEgh4mR42CtcArKTubFV3tXlOVcXIHXEYtERrgDDRFJFGu0zu1jtrl8bWJBFziPR2SWpzU4Aad9djx09VFjnAb2t1X4xxdVPYIjzzsLjDxe8Vuq3kY92JO8O8xUb2vtWly1yyY3bFYohsTILWDM0eHQgDsYb7Dugs1hnOtgLCtLgfL0GDj7PDRhQTmYklndvtPIxLOemp0FgNABWP7RsXKmAnMMgishZ3yZz2fuyAC/daxuDrttV7huDw0Azfqdz+w4fNMyTOfpwWJxTFLxHHJ2Ul4cDKHcrlIkxIDBI83giklrbmS3w3G0zVQ4JwqLC4eOCC/Zotlubk31LE+JJv+QAsKts1YTE601tQZOGwHd71VnBFkbZDNVPFSNdY4xd5DlXfTxY22A3qWecKLt/XgAOprW5c4KVJnmFpGFkXrGuuh8z1/maewvD3VcoH9o3Kkue2Fmd3kOZ97rU4Tw8QQrGNco1PiTqT99FXKK6a1oY0NGwWfc4vcXO3KKKKKUkoooooQvlTAyjC8xH6Sq5RjHSQOwCqkrPGXLA6WWTPe+4rt+L4RJgyWAMkJN7jdB4sNh4X2Nulce9uvCvo/GWdMo7aNJwAtsrd6Nr+JLRFr/xV9C8pcZXGYGDEA5u0jBYkAXYd2QEDQHOCCKr66girGWfvwKmU1W6C43adx72KwMPilcXU3/T1HSrCNqPWrfFuTldu0w7dk+pI1yk6n/Tv6eVY08ssFvpMZH8a2KnXTY2H3+GlYOtwaemJNrjmFbsdHOP4Z15Hf8+S0vZdiWfhUBc3ymWMaAWWOeaNBp4IgHyprpQ9lpVeH9irZjDPOjHKy6tNJMpF9wY5Ubr73kab66TGQ5gI5BZ5wIJBRS1z3g0kwc6yGy9g7XuBlZAXRgTsQyg3plrH5kxUUcTPPlMaqTIGAIZeqZToxPugdSQKWkpa4PjWlw0MrrlZ4kdl17pZFYjXXc1LPilX3jqdgNSfQDWqfKnDMTLhIFCGLLCis8osQQiAgJuTe++mm9N3COXI4Dm1eQ/vGsSN9vs71z6mwKaeQl3Zbc/DuV86aOJvaNzyH1PD59yqcD4GbiecWbeOM/u/4j4v+VMNFFbimpo6aMRxjRU80zpnZnfsiiiipKZRRRRQhFFFFCFx7+0bwEvhYMWv7lzGwt8MtrG9ujIB/qrC/s/c7iKRuHTEBZmMkLa/3mUBoyb2AKoCNN7jqK7xi8KssbRyKGR1KsrAEFSLEEHQi1fKPtF5El4VjCq5zCxzQTEWuNDlzDZ1Oh2OgNtRQhfWlfhW+9cN5G/tBBUWHiiuSMqjEIMxOti0q3B0FtVBJsdK6rwvnvAYhM8OKhIsCQXCML6gFWsQfK1CFDxGRcHi1ny5YcSVhndQMqzXVMNI/UA5uyzdPq76ahkpD5s5nw2Kng4ZHPG30l2WbJL3kVImmjW6EHvSBBodRmX4tLA41xWACI8PXFFBl+kR4uGJZR0fs5O8htuLnW9iRY0ITdisUEFz/t6knpSXwcnis7TuP2KGX6kBhlxcsbFTM1t4lde4t7MRmOwAg4rjeI4mKVJMImBUx9/ES4uGRY47gS2REbvdmWsTZRbU9DtezOCVOE4VZ75hHZbhQezzN2Fwux7HJ5+Ot6EJnooooQiiiihCKKKKEIooooQiiiihCKyeZeV8Pj4DBiow6kd02GZD9tG3Vvz2NwSK1qKEL5h509imMwbu2HRsThwMwdLZwLEkPENbi24BBuPEgc9lhZWKsCrKbEHQgjQgg6g19vmsbFe+3rQhfHMblSGU2INwQbEEagg9DXcOROYuY8UAqhOzzaz4qLLYZQbDLlaTbop1bU21HUa3hQhKUfJEk8iycTxJxQjkEkcCxrFh1IXKC0d2aQ317zEC501IpuoooQiiiihCKKKKEIooooQv/9k="/>
          <p:cNvSpPr>
            <a:spLocks noChangeAspect="1" noChangeArrowheads="1"/>
          </p:cNvSpPr>
          <p:nvPr/>
        </p:nvSpPr>
        <p:spPr bwMode="auto">
          <a:xfrm>
            <a:off x="155575" y="943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g;base64,/9j/4AAQSkZJRgABAQAAAQABAAD/2wCEAAkGBhQSEBUSEBQVFRUVFR0VFRUXFRUYGBYXGBgVFRUUGBUaHCgeGB0vGRUdHzEgLycpLiwsGR4yNTA2QSgrLjUBCQoKDgwOGg8PGi8kHyU1LSwsLTUqLCwrLC8wNDAtLDA0LCwvLC8pLzQsLC0tLyo0LCwxLCwqLCwsNSk1Ki8sLP/AABEIAJkAiAMBIgACEQEDEQH/xAAcAAACAwEBAQEAAAAAAAAAAAAABgMEBQcCCAH/xABBEAACAQIEAwUEBwUGBwAAAAABAgMAEQQSITEFBkETIlFhcQcyQoEUI1KRobHBJENi4fAIM2NygtEVNFNzkrKz/8QAGwEAAQUBAQAAAAAAAAAAAAAAAAIDBAUGBwH/xAA2EQABAwIEAggFAgcBAAAAAAABAAIDBBEFEiExQVEGEyJhcYGh8JGxwdHhMvEjMzRCUnLCFP/aAAwDAQACEQMRAD8A7jRVLinGIsOoaVrXNgALk+NgPzpYxXtCNx2UWlxfO2pHUALoD53PpTrIXv1aFFmq4YTZ7tU6Upc78dePLDESpK5mYEDunMoUdRqCb6dKtcG50SZxG69mxNl7wZSdLC9hY+Vvn0rY4tiTHBI4IBVGKk7ZrHL662pTWmJ4zBIke2ohJjfYc/dkiSJjcOiztI2U2teUuDm1AKknwpz5e4x9JgEhFmBKsBe1xY6X8iD86T0mxePRkujKpBPurrrbX5Gm7lrhJw+HCN7xJZ9dMxsLD0AA+V6fqLZe1bN3KFQ5usuy+S3Hn3LVor8JrFxPN8C6ITI3RUBP4mw8/lVZLNHELyOAV/HDJKbMBK26KWJeZZ2P1cSIP8QliddNF938fWoP+KYo69qg8hGCB5Ak3qokx6jYbZifAKUKCTiQPP7XTdRSmnGMSvxRv/mjK23+yatQ8zutu1iv4tG1+v2GsbW8z+NKixyikNs1vELx1DKNrHz+9kxUVmYHmKCVsqvZtsrAq3hax/KtOrdkjJBdhuFEfG+M2eLFFFFFLSEUUUUIXK+YsaZcTIW+FigHgEJX8wT86YMJyZFJhc8bs7uuaMnugHcDKD8iST4ittuU4DK8rqXLm+UkZQetlAHrrelrmfjGIilMCkRoB3ezXLdTe2vzI06irISGSzIzayzz6cQF0tQM19vewS0CVbqpU+YIIP3g3rpfMDyvhC2GzXYA6aNkOpt1vbw18KVOV+W/pB7WRhkV9RuzEakNfYajXW966HSKqQZhbcJ3Dad3VPvoHbc/FL3KOJxLKy4hWsvus4IY+K2IuR5/L0v8b44mGTM2rH3EB1Y/oPOvzj3Ghh47ixkbSNNdT42HQX/IdaVcHgCWMsxzSMbknp6f1p0rLYxjDaW4YO0fRajD6ACMOlJLR8XfjvX7xDGTTqTiHEcW+RflbMepv669NqzMHxyJGyiMqp0zXF+mpHh86tPCcUdysKmwIALSMNO75b6/nsLh5ZiKZcmXwYG7/O+h9Kw01V1hvUuJJ9PfJaIOhjbkfp3DQD7n4q+sNeuxrLwZngKwCPtFJ7kuoUKde8ANLa6X8AK37VVSAsO9xw98FXygsO9xw98FTMVRtFV4pXho6QHpAkWVicAr7jUbMNCPCxq1g+NzQWEn1sY6/vFGmv8AHYfOpXjqF0qypMQmpnXjd5cE9mEjcrxce/gmrD4hXUOhDKwuCOtSUocPxZw7XQExk3eMf+yDofLr6014fEK6h0IZSLgjrXR8OxGOtjzN0cNx74KoqKcxG41HAqSiiirJRUUv834KExCaYMTHoApy57kdwmx0v13GtqYKpcX4WuIiaJiRfUEdCNQbdfSnI3ZXApioZnjc0C54eKS+Cc1JC9hAqRtYEqWL6XsWYnv7noN6fMRiVjQu5CqouSaWcFyCiuGkkLqNcuXKD4XOY6eVR84Y4ySJhUJHxSWv6geemvqVpnFKuKCMyt/c8EYNSTyO6uXQb8NBx29FTilbESnEPpfSNT8Ka+Xn+Jq3iYGZciaF9C32V+I+ttB6+VesNCAABsNBV9EG/XauQVFS6SUyO1JWoklsRlGg2+ix+JcQjwcAsB3VIS/QD3nNtT+vzpOh9obGUd9wpNsxUCPoNR0HnVj2hzM0Yb4JJeyU3t3YgXfTzcevdpF5V5jwLSYn/iDmONIiMOEDFnfXXQEE6aA2Xva33re4L0fpX0gnrAS5+3cOarqmufFJ1cYBO7iRfU8Pv33XaeE8Y7fu6BwAxsVZWB+JSCbixGoPUamtNT+G9c85Dk/ZXkUf8tKNQT3opVzMtrbA3a/8R8BXQc+ot1H8xWQxzCzh1UYh+nceCebI2ZgkYLX4ciN/LkvdFFfha1US8XllqB0qjxnmAQnIgDNoTc6AeBt1t+fyqThvFlnB0yuN1v08QeoqSIpAzORopQgkazrCNF6da/eEY7sJsp/upTbr3JDsfRibHzt85JFqriYAylWGhqbQ1b6WUSN4eqULPaWu2KdKKxuVeJdrDlY3eI5G1uTb3W+YG/kaK6rDK2WMSN2Ko5YzE8sdwWzRRRTqaRXPoJe2xU0pN+9lXW+l7Cx6iy/jTvxSYpBI6mxWNiD5hSRv50k8BS0Q8yf9vyFZTpLNljbGOPv7q5w5uWN7/AfUragWp5HsCTpYX18tajhqV9j6Vz1268dulHnTghk4TFMo1ibtnANxlkBErWF7gZr72ABJ2ri3HOVlfElsIgigOSys5ZhZEEh1vfvhiNdiK+n+XQsmCiUgMpjCMCLg2GVlIO+oIpZl9jeDLEh8Qqk3yLImUAm+UXQm3Te/nXc6J8Jp2MfsALW8FT1bHid5bzN/iqHsp4awweJYj6uRwqE/EsYyOdrEXuL+IPhW7wkE4dADqtwPRWZR+AphXCJDAI4VCIoCqoGgFwP13pe4RHfDr6vY6/8AUbwIrG9MXh7Y395+Sm0IyxOb3t/6VwyZdWI9B/OsjjvHlw6FnIDZSdTYRr9pj0r1iZZe0MUaIHy5g5djpoL2I31rlftM4ZMzPBnN48jhSrXnzKveDtpYXYeBy+IqiwjApa457djnz8FNkkipxmkOvAc/HkPU7J+5VeN5njnjkWcDtFEqnvRkgdoARvmNjfxFuta3EsIHxKjYmMkMNCGDgBr+NJ3soXGTTNLimeZkhMbSE5ipZ42SInqbKx0va4v0p3xDftijqItfK7githjtPHS0LmRC23jdRKOplmnMjzc2PvwU0SsFAkILdSLgHzt0rw4qy9V3rmDTdT2m5ujgL5MZbW0qG46Zksbn5G3zoqjK+WfDuNxMF12s2h/Ciui9H581LlPAqLXx3c1/MfL8WT3RRRWjVWsfm1v2OXzAGxPxL91L3Cf7pP8ALTNzLCWwkoH2M3/jZj+ApW4O94l8hb7jasR0mB6xp7vuryi/pT/t9FsRGpxVaI1YU1iXBNvCOCYgRSNhzezXkjJJ66ug9CC3o1b1K/EoLqGVsjRsHVrX1Gwt53tXp8fKyjORGbagd4362G331u8Jx2GOly1B1boNLkhMTQGUh7eO/jz8/PVafHMcI0JvtrbxPwr5knpWdgMPkiVeoGu+51bfzJqF8F2hUyOXCnNlsACehNt7frV2qTHcWZXOa2K+Uc+ZSo4+rba+p38tvqqE0vZYiOU+5fK/owCi/kGCmtTjvK2FxeX6TGGK+6wZkYA7jMpBt1ttoPCq80AcWbUf1cVUkSMGxQG2lzqfvNPYTj7qGLqw0nW41tZeyxNnAvuNNlvcO4ZBhoysEaRJqxygKL9WJ+W9LuDlM0jznZm7nki3CDfwufUmpnwSOmUZgp3UEhTbUXXbep1QKLDavMWx3/3xiNrSOJ1ulQxthaQNzptsF4eoHqZzUD1nmp9iqT+9H/3o/wD6LRXnEvZ4R4zx/g4P6UVu+jv8h3im6zZvmnqiiitcqZRYrDh0ZDezKVNt7EEG330g8FYgPG26MRptuQbfMH766HSJxWHsce3RZRcbak/l3gf6NZnpFBngEg4K3w11w+PuuPL8LRjNWEaqcbVOjVzxwTz2qzUMmEub3r2rV7zU1qNkzct2VPEYwRDKoZ33yLq1tsx8B51DBx5S+SVGiJFxn0B8vKtC25G58fwHkP51DJB2gtKiEeubXbTTSnWllu0PO+qda6MjtDzvr8FZqN4FOpFUsMWhORrtHa6Od1/w2/Q/KvzinHY4VUnvvJpDEljJM2lkRevvC52ANyQKGwvc8Mj1J2txTbxk1vpzV8AAWFeHasmXjrxSxxYuEwmYhInVu1RpD+6YqoKNYZhcZSA2ulq0i1O1FJNTPyTNsUljg/ULy5qFzUjGoXNIaFKaFDBB2mLgXoGMhF7e7Yg6ef60Ve5QizySznYfVJr0HeY/lr60V0rAqfqqQFw1Oqg4g89YGf4j13+qaaKKKvVWorC5u4Q00IaMXeM5gANSD7wH4HzsK3aKamibNGY3bFOwyuheJG7hIvD8XnQN16+v9a1eRq5xyzzsHxeIhlIDrPILABc6B2CsANMw2IFtNfGugQzAgEG4OxrltfRuppSxwWgdle0SM2Pp3K4jVict8Iixuc4uac4uJ2DRLNJAMOCXyGNImXOpjYfWkvm8d1GqrVm8d4aHXtoz2eIhUtDONGQgE5SfijOoZDcEE9bEP4RVxUs15WAg6Xtcj3xUCeIuGhUnCe2w0i4PEuZjkZ4pzfO6o9ikumXOqvH3r96962s1VHwj4/C4XFwOqORHiFEiEgh4mR42CtcArKTubFV3tXlOVcXIHXEYtERrgDDRFJFGu0zu1jtrl8bWJBFziPR2SWpzU4Aad9djx09VFjnAb2t1X4xxdVPYIjzzsLjDxe8Vuq3kY92JO8O8xUb2vtWly1yyY3bFYohsTILWDM0eHQgDsYb7Dugs1hnOtgLCtLgfL0GDj7PDRhQTmYklndvtPIxLOemp0FgNABWP7RsXKmAnMMgishZ3yZz2fuyAC/daxuDrttV7huDw0Azfqdz+w4fNMyTOfpwWJxTFLxHHJ2Ul4cDKHcrlIkxIDBI83giklrbmS3w3G0zVQ4JwqLC4eOCC/Zotlubk31LE+JJv+QAsKts1YTE601tQZOGwHd71VnBFkbZDNVPFSNdY4xd5DlXfTxY22A3qWecKLt/XgAOprW5c4KVJnmFpGFkXrGuuh8z1/maewvD3VcoH9o3Kkue2Fmd3kOZ97rU4Tw8QQrGNco1PiTqT99FXKK6a1oY0NGwWfc4vcXO3KKKKKUkoooooQvlTAyjC8xH6Sq5RjHSQOwCqkrPGXLA6WWTPe+4rt+L4RJgyWAMkJN7jdB4sNh4X2Nulce9uvCvo/GWdMo7aNJwAtsrd6Nr+JLRFr/xV9C8pcZXGYGDEA5u0jBYkAXYd2QEDQHOCCKr66girGWfvwKmU1W6C43adx72KwMPilcXU3/T1HSrCNqPWrfFuTldu0w7dk+pI1yk6n/Tv6eVY08ssFvpMZH8a2KnXTY2H3+GlYOtwaemJNrjmFbsdHOP4Z15Hf8+S0vZdiWfhUBc3ymWMaAWWOeaNBp4IgHyprpQ9lpVeH9irZjDPOjHKy6tNJMpF9wY5Ubr73kab66TGQ5gI5BZ5wIJBRS1z3g0kwc6yGy9g7XuBlZAXRgTsQyg3plrH5kxUUcTPPlMaqTIGAIZeqZToxPugdSQKWkpa4PjWlw0MrrlZ4kdl17pZFYjXXc1LPilX3jqdgNSfQDWqfKnDMTLhIFCGLLCis8osQQiAgJuTe++mm9N3COXI4Dm1eQ/vGsSN9vs71z6mwKaeQl3Zbc/DuV86aOJvaNzyH1PD59yqcD4GbiecWbeOM/u/4j4v+VMNFFbimpo6aMRxjRU80zpnZnfsiiiipKZRRRRQhFFFFCFx7+0bwEvhYMWv7lzGwt8MtrG9ujIB/qrC/s/c7iKRuHTEBZmMkLa/3mUBoyb2AKoCNN7jqK7xi8KssbRyKGR1KsrAEFSLEEHQi1fKPtF5El4VjCq5zCxzQTEWuNDlzDZ1Oh2OgNtRQhfWlfhW+9cN5G/tBBUWHiiuSMqjEIMxOti0q3B0FtVBJsdK6rwvnvAYhM8OKhIsCQXCML6gFWsQfK1CFDxGRcHi1ny5YcSVhndQMqzXVMNI/UA5uyzdPq76ahkpD5s5nw2Kng4ZHPG30l2WbJL3kVImmjW6EHvSBBodRmX4tLA41xWACI8PXFFBl+kR4uGJZR0fs5O8htuLnW9iRY0ITdisUEFz/t6knpSXwcnis7TuP2KGX6kBhlxcsbFTM1t4lde4t7MRmOwAg4rjeI4mKVJMImBUx9/ES4uGRY47gS2REbvdmWsTZRbU9DtezOCVOE4VZ75hHZbhQezzN2Fwux7HJ5+Ot6EJnooooQiiiihCKKKKEIooooQiiiihCKyeZeV8Pj4DBiow6kd02GZD9tG3Vvz2NwSK1qKEL5h509imMwbu2HRsThwMwdLZwLEkPENbi24BBuPEgc9lhZWKsCrKbEHQgjQgg6g19vmsbFe+3rQhfHMblSGU2INwQbEEagg9DXcOROYuY8UAqhOzzaz4qLLYZQbDLlaTbop1bU21HUa3hQhKUfJEk8iycTxJxQjkEkcCxrFh1IXKC0d2aQ317zEC501IpuoooQiiiihCKKKKEIooooQv/9k="/>
          <p:cNvSpPr>
            <a:spLocks noChangeAspect="1" noChangeArrowheads="1"/>
          </p:cNvSpPr>
          <p:nvPr/>
        </p:nvSpPr>
        <p:spPr bwMode="auto">
          <a:xfrm>
            <a:off x="307975" y="2467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jpg;base64,/9j/4AAQSkZJRgABAQAAAQABAAD/2wCEAAkGBhQSEBUSEBQVFRUVFR0VFRUXFRUYGBYXGBgVFRUUGBUaHCgeGB0vGRUdHzEgLycpLiwsGR4yNTA2QSgrLjUBCQoKDgwOGg8PGi8kHyU1LSwsLTUqLCwrLC8wNDAtLDA0LCwvLC8pLzQsLC0tLyo0LCwxLCwqLCwsNSk1Ki8sLP/AABEIAJkAiAMBIgACEQEDEQH/xAAcAAACAwEBAQEAAAAAAAAAAAAABgMEBQcCCAH/xABBEAACAQIEAwUEBwUGBwAAAAABAgMAEQQSITEFBkETIlFhcQcyQoEUI1KRobHBJENi4fAIM2NygtEVNFNzkrKz/8QAGwEAAQUBAQAAAAAAAAAAAAAAAAIDBAUGBwH/xAA2EQABAwIEAggFAgcBAAAAAAABAAIDBBEFEiExQVEGEyJhcYGh8JGxwdHhMvEjMzRCUnLCFP/aAAwDAQACEQMRAD8A7jRVLinGIsOoaVrXNgALk+NgPzpYxXtCNx2UWlxfO2pHUALoD53PpTrIXv1aFFmq4YTZ7tU6Upc78dePLDESpK5mYEDunMoUdRqCb6dKtcG50SZxG69mxNl7wZSdLC9hY+Vvn0rY4tiTHBI4IBVGKk7ZrHL662pTWmJ4zBIke2ohJjfYc/dkiSJjcOiztI2U2teUuDm1AKknwpz5e4x9JgEhFmBKsBe1xY6X8iD86T0mxePRkujKpBPurrrbX5Gm7lrhJw+HCN7xJZ9dMxsLD0AA+V6fqLZe1bN3KFQ5usuy+S3Hn3LVor8JrFxPN8C6ITI3RUBP4mw8/lVZLNHELyOAV/HDJKbMBK26KWJeZZ2P1cSIP8QliddNF938fWoP+KYo69qg8hGCB5Ak3qokx6jYbZifAKUKCTiQPP7XTdRSmnGMSvxRv/mjK23+yatQ8zutu1iv4tG1+v2GsbW8z+NKixyikNs1vELx1DKNrHz+9kxUVmYHmKCVsqvZtsrAq3hax/KtOrdkjJBdhuFEfG+M2eLFFFFFLSEUUUUIXK+YsaZcTIW+FigHgEJX8wT86YMJyZFJhc8bs7uuaMnugHcDKD8iST4ittuU4DK8rqXLm+UkZQetlAHrrelrmfjGIilMCkRoB3ezXLdTe2vzI06irISGSzIzayzz6cQF0tQM19vewS0CVbqpU+YIIP3g3rpfMDyvhC2GzXYA6aNkOpt1vbw18KVOV+W/pB7WRhkV9RuzEakNfYajXW966HSKqQZhbcJ3Dad3VPvoHbc/FL3KOJxLKy4hWsvus4IY+K2IuR5/L0v8b44mGTM2rH3EB1Y/oPOvzj3Ghh47ixkbSNNdT42HQX/IdaVcHgCWMsxzSMbknp6f1p0rLYxjDaW4YO0fRajD6ACMOlJLR8XfjvX7xDGTTqTiHEcW+RflbMepv669NqzMHxyJGyiMqp0zXF+mpHh86tPCcUdysKmwIALSMNO75b6/nsLh5ZiKZcmXwYG7/O+h9Kw01V1hvUuJJ9PfJaIOhjbkfp3DQD7n4q+sNeuxrLwZngKwCPtFJ7kuoUKde8ANLa6X8AK37VVSAsO9xw98FXygsO9xw98FTMVRtFV4pXho6QHpAkWVicAr7jUbMNCPCxq1g+NzQWEn1sY6/vFGmv8AHYfOpXjqF0qypMQmpnXjd5cE9mEjcrxce/gmrD4hXUOhDKwuCOtSUocPxZw7XQExk3eMf+yDofLr6014fEK6h0IZSLgjrXR8OxGOtjzN0cNx74KoqKcxG41HAqSiiirJRUUv834KExCaYMTHoApy57kdwmx0v13GtqYKpcX4WuIiaJiRfUEdCNQbdfSnI3ZXApioZnjc0C54eKS+Cc1JC9hAqRtYEqWL6XsWYnv7noN6fMRiVjQu5CqouSaWcFyCiuGkkLqNcuXKD4XOY6eVR84Y4ySJhUJHxSWv6geemvqVpnFKuKCMyt/c8EYNSTyO6uXQb8NBx29FTilbESnEPpfSNT8Ka+Xn+Jq3iYGZciaF9C32V+I+ttB6+VesNCAABsNBV9EG/XauQVFS6SUyO1JWoklsRlGg2+ix+JcQjwcAsB3VIS/QD3nNtT+vzpOh9obGUd9wpNsxUCPoNR0HnVj2hzM0Yb4JJeyU3t3YgXfTzcevdpF5V5jwLSYn/iDmONIiMOEDFnfXXQEE6aA2Xva33re4L0fpX0gnrAS5+3cOarqmufFJ1cYBO7iRfU8Pv33XaeE8Y7fu6BwAxsVZWB+JSCbixGoPUamtNT+G9c85Dk/ZXkUf8tKNQT3opVzMtrbA3a/8R8BXQc+ot1H8xWQxzCzh1UYh+nceCebI2ZgkYLX4ciN/LkvdFFfha1US8XllqB0qjxnmAQnIgDNoTc6AeBt1t+fyqThvFlnB0yuN1v08QeoqSIpAzORopQgkazrCNF6da/eEY7sJsp/upTbr3JDsfRibHzt85JFqriYAylWGhqbQ1b6WUSN4eqULPaWu2KdKKxuVeJdrDlY3eI5G1uTb3W+YG/kaK6rDK2WMSN2Ko5YzE8sdwWzRRRTqaRXPoJe2xU0pN+9lXW+l7Cx6iy/jTvxSYpBI6mxWNiD5hSRv50k8BS0Q8yf9vyFZTpLNljbGOPv7q5w5uWN7/AfUragWp5HsCTpYX18tajhqV9j6Vz1268dulHnTghk4TFMo1ibtnANxlkBErWF7gZr72ABJ2ri3HOVlfElsIgigOSys5ZhZEEh1vfvhiNdiK+n+XQsmCiUgMpjCMCLg2GVlIO+oIpZl9jeDLEh8Qqk3yLImUAm+UXQm3Te/nXc6J8Jp2MfsALW8FT1bHid5bzN/iqHsp4awweJYj6uRwqE/EsYyOdrEXuL+IPhW7wkE4dADqtwPRWZR+AphXCJDAI4VCIoCqoGgFwP13pe4RHfDr6vY6/8AUbwIrG9MXh7Y395+Sm0IyxOb3t/6VwyZdWI9B/OsjjvHlw6FnIDZSdTYRr9pj0r1iZZe0MUaIHy5g5djpoL2I31rlftM4ZMzPBnN48jhSrXnzKveDtpYXYeBy+IqiwjApa457djnz8FNkkipxmkOvAc/HkPU7J+5VeN5njnjkWcDtFEqnvRkgdoARvmNjfxFuta3EsIHxKjYmMkMNCGDgBr+NJ3soXGTTNLimeZkhMbSE5ipZ42SInqbKx0va4v0p3xDftijqItfK7githjtPHS0LmRC23jdRKOplmnMjzc2PvwU0SsFAkILdSLgHzt0rw4qy9V3rmDTdT2m5ujgL5MZbW0qG46Zksbn5G3zoqjK+WfDuNxMF12s2h/Ciui9H581LlPAqLXx3c1/MfL8WT3RRRWjVWsfm1v2OXzAGxPxL91L3Cf7pP8ALTNzLCWwkoH2M3/jZj+ApW4O94l8hb7jasR0mB6xp7vuryi/pT/t9FsRGpxVaI1YU1iXBNvCOCYgRSNhzezXkjJJ66ug9CC3o1b1K/EoLqGVsjRsHVrX1Gwt53tXp8fKyjORGbagd4362G331u8Jx2GOly1B1boNLkhMTQGUh7eO/jz8/PVafHMcI0JvtrbxPwr5knpWdgMPkiVeoGu+51bfzJqF8F2hUyOXCnNlsACehNt7frV2qTHcWZXOa2K+Uc+ZSo4+rba+p38tvqqE0vZYiOU+5fK/owCi/kGCmtTjvK2FxeX6TGGK+6wZkYA7jMpBt1ttoPCq80AcWbUf1cVUkSMGxQG2lzqfvNPYTj7qGLqw0nW41tZeyxNnAvuNNlvcO4ZBhoysEaRJqxygKL9WJ+W9LuDlM0jznZm7nki3CDfwufUmpnwSOmUZgp3UEhTbUXXbep1QKLDavMWx3/3xiNrSOJ1ulQxthaQNzptsF4eoHqZzUD1nmp9iqT+9H/3o/wD6LRXnEvZ4R4zx/g4P6UVu+jv8h3im6zZvmnqiiitcqZRYrDh0ZDezKVNt7EEG330g8FYgPG26MRptuQbfMH766HSJxWHsce3RZRcbak/l3gf6NZnpFBngEg4K3w11w+PuuPL8LRjNWEaqcbVOjVzxwTz2qzUMmEub3r2rV7zU1qNkzct2VPEYwRDKoZ33yLq1tsx8B51DBx5S+SVGiJFxn0B8vKtC25G58fwHkP51DJB2gtKiEeubXbTTSnWllu0PO+qda6MjtDzvr8FZqN4FOpFUsMWhORrtHa6Od1/w2/Q/KvzinHY4VUnvvJpDEljJM2lkRevvC52ANyQKGwvc8Mj1J2txTbxk1vpzV8AAWFeHasmXjrxSxxYuEwmYhInVu1RpD+6YqoKNYZhcZSA2ulq0i1O1FJNTPyTNsUljg/ULy5qFzUjGoXNIaFKaFDBB2mLgXoGMhF7e7Yg6ef60Ve5QizySznYfVJr0HeY/lr60V0rAqfqqQFw1Oqg4g89YGf4j13+qaaKKKvVWorC5u4Q00IaMXeM5gANSD7wH4HzsK3aKamibNGY3bFOwyuheJG7hIvD8XnQN16+v9a1eRq5xyzzsHxeIhlIDrPILABc6B2CsANMw2IFtNfGugQzAgEG4OxrltfRuppSxwWgdle0SM2Pp3K4jVict8Iixuc4uac4uJ2DRLNJAMOCXyGNImXOpjYfWkvm8d1GqrVm8d4aHXtoz2eIhUtDONGQgE5SfijOoZDcEE9bEP4RVxUs15WAg6Xtcj3xUCeIuGhUnCe2w0i4PEuZjkZ4pzfO6o9ikumXOqvH3r96962s1VHwj4/C4XFwOqORHiFEiEgh4mR42CtcArKTubFV3tXlOVcXIHXEYtERrgDDRFJFGu0zu1jtrl8bWJBFziPR2SWpzU4Aad9djx09VFjnAb2t1X4xxdVPYIjzzsLjDxe8Vuq3kY92JO8O8xUb2vtWly1yyY3bFYohsTILWDM0eHQgDsYb7Dugs1hnOtgLCtLgfL0GDj7PDRhQTmYklndvtPIxLOemp0FgNABWP7RsXKmAnMMgishZ3yZz2fuyAC/daxuDrttV7huDw0Azfqdz+w4fNMyTOfpwWJxTFLxHHJ2Ul4cDKHcrlIkxIDBI83giklrbmS3w3G0zVQ4JwqLC4eOCC/Zotlubk31LE+JJv+QAsKts1YTE601tQZOGwHd71VnBFkbZDNVPFSNdY4xd5DlXfTxY22A3qWecKLt/XgAOprW5c4KVJnmFpGFkXrGuuh8z1/maewvD3VcoH9o3Kkue2Fmd3kOZ97rU4Tw8QQrGNco1PiTqT99FXKK6a1oY0NGwWfc4vcXO3KKKKKUkoooooQvlTAyjC8xH6Sq5RjHSQOwCqkrPGXLA6WWTPe+4rt+L4RJgyWAMkJN7jdB4sNh4X2Nulce9uvCvo/GWdMo7aNJwAtsrd6Nr+JLRFr/xV9C8pcZXGYGDEA5u0jBYkAXYd2QEDQHOCCKr66girGWfvwKmU1W6C43adx72KwMPilcXU3/T1HSrCNqPWrfFuTldu0w7dk+pI1yk6n/Tv6eVY08ssFvpMZH8a2KnXTY2H3+GlYOtwaemJNrjmFbsdHOP4Z15Hf8+S0vZdiWfhUBc3ymWMaAWWOeaNBp4IgHyprpQ9lpVeH9irZjDPOjHKy6tNJMpF9wY5Ubr73kab66TGQ5gI5BZ5wIJBRS1z3g0kwc6yGy9g7XuBlZAXRgTsQyg3plrH5kxUUcTPPlMaqTIGAIZeqZToxPugdSQKWkpa4PjWlw0MrrlZ4kdl17pZFYjXXc1LPilX3jqdgNSfQDWqfKnDMTLhIFCGLLCis8osQQiAgJuTe++mm9N3COXI4Dm1eQ/vGsSN9vs71z6mwKaeQl3Zbc/DuV86aOJvaNzyH1PD59yqcD4GbiecWbeOM/u/4j4v+VMNFFbimpo6aMRxjRU80zpnZnfsiiiipKZRRRRQhFFFFCFx7+0bwEvhYMWv7lzGwt8MtrG9ujIB/qrC/s/c7iKRuHTEBZmMkLa/3mUBoyb2AKoCNN7jqK7xi8KssbRyKGR1KsrAEFSLEEHQi1fKPtF5El4VjCq5zCxzQTEWuNDlzDZ1Oh2OgNtRQhfWlfhW+9cN5G/tBBUWHiiuSMqjEIMxOti0q3B0FtVBJsdK6rwvnvAYhM8OKhIsCQXCML6gFWsQfK1CFDxGRcHi1ny5YcSVhndQMqzXVMNI/UA5uyzdPq76ahkpD5s5nw2Kng4ZHPG30l2WbJL3kVImmjW6EHvSBBodRmX4tLA41xWACI8PXFFBl+kR4uGJZR0fs5O8htuLnW9iRY0ITdisUEFz/t6knpSXwcnis7TuP2KGX6kBhlxcsbFTM1t4lde4t7MRmOwAg4rjeI4mKVJMImBUx9/ES4uGRY47gS2REbvdmWsTZRbU9DtezOCVOE4VZ75hHZbhQezzN2Fwux7HJ5+Ot6EJnooooQiiiihCKKKKEIooooQiiiihCKyeZeV8Pj4DBiow6kd02GZD9tG3Vvz2NwSK1qKEL5h509imMwbu2HRsThwMwdLZwLEkPENbi24BBuPEgc9lhZWKsCrKbEHQgjQgg6g19vmsbFe+3rQhfHMblSGU2INwQbEEagg9DXcOROYuY8UAqhOzzaz4qLLYZQbDLlaTbop1bU21HUa3hQhKUfJEk8iycTxJxQjkEkcCxrFh1IXKC0d2aQ317zEC501IpuoooQiiiihCKKKKEIooooQv/9k="/>
          <p:cNvSpPr>
            <a:spLocks noChangeAspect="1" noChangeArrowheads="1"/>
          </p:cNvSpPr>
          <p:nvPr/>
        </p:nvSpPr>
        <p:spPr bwMode="auto">
          <a:xfrm>
            <a:off x="460375" y="3991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aes.ccs.k12.nc.us/elliott2/images/thinking%20fac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05579"/>
            <a:ext cx="1142999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2219980"/>
            <a:ext cx="329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Transaction processing …</a:t>
            </a:r>
            <a:endParaRPr lang="en-US" sz="2400" dirty="0"/>
          </a:p>
        </p:txBody>
      </p:sp>
      <p:pic>
        <p:nvPicPr>
          <p:cNvPr id="2057" name="Picture 9" descr="C:\Users\Di\AppData\Local\Microsoft\Windows\Temporary Internet Files\Content.IE5\KWN1D3MN\MC90044156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95845"/>
            <a:ext cx="1377950" cy="106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0375" y="340982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“Database </a:t>
            </a:r>
            <a:r>
              <a:rPr lang="en-US" sz="2400" dirty="0"/>
              <a:t>transaction" </a:t>
            </a:r>
            <a:r>
              <a:rPr lang="en-US" sz="2400" dirty="0" smtClean="0"/>
              <a:t>–</a:t>
            </a:r>
          </a:p>
          <a:p>
            <a:r>
              <a:rPr lang="en-US" sz="2400" dirty="0" smtClean="0"/>
              <a:t> a sequence </a:t>
            </a:r>
            <a:r>
              <a:rPr lang="en-US" sz="2400" dirty="0"/>
              <a:t>of one-time </a:t>
            </a:r>
            <a:endParaRPr lang="en-US" sz="2400" dirty="0" smtClean="0"/>
          </a:p>
          <a:p>
            <a:r>
              <a:rPr lang="en-US" sz="2400" dirty="0" smtClean="0"/>
              <a:t>data </a:t>
            </a:r>
            <a:r>
              <a:rPr lang="en-US" sz="2400" dirty="0"/>
              <a:t>manipulation operations</a:t>
            </a:r>
          </a:p>
          <a:p>
            <a:r>
              <a:rPr lang="en-US" sz="2400" dirty="0"/>
              <a:t>on </a:t>
            </a:r>
            <a:r>
              <a:rPr lang="en-US" sz="2400" dirty="0" smtClean="0"/>
              <a:t>stored </a:t>
            </a:r>
            <a:r>
              <a:rPr lang="en-US" sz="2400" dirty="0"/>
              <a:t>data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32375" y="34391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</a:t>
            </a:r>
            <a:r>
              <a:rPr lang="en-US" sz="2400" dirty="0" smtClean="0"/>
              <a:t>n stream</a:t>
            </a:r>
            <a:r>
              <a:rPr lang="en-US" sz="2400" dirty="0"/>
              <a:t> </a:t>
            </a:r>
            <a:r>
              <a:rPr lang="en-US" sz="2400" dirty="0" smtClean="0"/>
              <a:t>environments,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queries are continuously </a:t>
            </a:r>
            <a:endParaRPr lang="en-US" sz="2400" dirty="0" smtClean="0"/>
          </a:p>
          <a:p>
            <a:r>
              <a:rPr lang="en-US" sz="2400" dirty="0" smtClean="0"/>
              <a:t>executed </a:t>
            </a:r>
            <a:r>
              <a:rPr lang="en-US" sz="2400" dirty="0"/>
              <a:t>on</a:t>
            </a:r>
          </a:p>
          <a:p>
            <a:r>
              <a:rPr lang="en-US" sz="2400" dirty="0" smtClean="0"/>
              <a:t>infinite </a:t>
            </a:r>
            <a:r>
              <a:rPr lang="en-US" sz="2400" dirty="0"/>
              <a:t>data </a:t>
            </a:r>
            <a:r>
              <a:rPr lang="en-US" sz="2400" dirty="0" smtClean="0"/>
              <a:t>streams</a:t>
            </a:r>
            <a:endParaRPr lang="en-US" sz="24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838200" y="4194655"/>
            <a:ext cx="7467600" cy="768525"/>
            <a:chOff x="838200" y="3574875"/>
            <a:chExt cx="7467600" cy="768525"/>
          </a:xfrm>
        </p:grpSpPr>
        <p:grpSp>
          <p:nvGrpSpPr>
            <p:cNvPr id="22" name="Group 21"/>
            <p:cNvGrpSpPr/>
            <p:nvPr/>
          </p:nvGrpSpPr>
          <p:grpSpPr>
            <a:xfrm>
              <a:off x="838200" y="3574875"/>
              <a:ext cx="2842229" cy="692325"/>
              <a:chOff x="838200" y="3574875"/>
              <a:chExt cx="2842229" cy="692325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2209800" y="3574875"/>
                <a:ext cx="147062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838200" y="4267200"/>
                <a:ext cx="1676400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5158771" y="3657600"/>
              <a:ext cx="3147029" cy="685800"/>
              <a:chOff x="5158771" y="3657600"/>
              <a:chExt cx="3147029" cy="6858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682771" y="3657600"/>
                <a:ext cx="162302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158771" y="4343400"/>
                <a:ext cx="2537429" cy="0"/>
              </a:xfrm>
              <a:prstGeom prst="line">
                <a:avLst/>
              </a:prstGeom>
              <a:ln w="317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155575" y="5420380"/>
            <a:ext cx="8652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Be the first to introduce transaction in the stream context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143000" y="6029980"/>
            <a:ext cx="6761259" cy="523220"/>
            <a:chOff x="1143000" y="6029980"/>
            <a:chExt cx="6761259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1676400" y="6029980"/>
              <a:ext cx="6227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Stream transaction scheduling algorithms</a:t>
              </a:r>
              <a:endParaRPr lang="en-US" sz="2800" dirty="0"/>
            </a:p>
          </p:txBody>
        </p:sp>
        <p:sp>
          <p:nvSpPr>
            <p:cNvPr id="27" name="Cross 26"/>
            <p:cNvSpPr/>
            <p:nvPr/>
          </p:nvSpPr>
          <p:spPr>
            <a:xfrm>
              <a:off x="1143000" y="6125528"/>
              <a:ext cx="305606" cy="332123"/>
            </a:xfrm>
            <a:prstGeom prst="plus">
              <a:avLst>
                <a:gd name="adj" fmla="val 40566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47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Need for supporting active rules in CEP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Identifying stream-concurrency problem</a:t>
            </a:r>
          </a:p>
          <a:p>
            <a:r>
              <a:rPr lang="en-US" dirty="0" smtClean="0"/>
              <a:t>Active CEP Model</a:t>
            </a:r>
          </a:p>
          <a:p>
            <a:r>
              <a:rPr lang="en-US" dirty="0" smtClean="0"/>
              <a:t>Stream-Transaction  </a:t>
            </a:r>
          </a:p>
          <a:p>
            <a:pPr lvl="1"/>
            <a:r>
              <a:rPr lang="en-US" dirty="0" smtClean="0"/>
              <a:t>New Model</a:t>
            </a:r>
          </a:p>
          <a:p>
            <a:pPr lvl="1"/>
            <a:r>
              <a:rPr lang="en-US" dirty="0" smtClean="0"/>
              <a:t>Scheduling Algorithms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4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233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Active CEP Data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9001" y="1409700"/>
                <a:ext cx="8229600" cy="45339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Semantic store</a:t>
                </a:r>
              </a:p>
              <a:p>
                <a:pPr lvl="1"/>
                <a:r>
                  <a:rPr lang="en-US" dirty="0" smtClean="0"/>
                  <a:t>Shard store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)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Event streams</a:t>
                </a:r>
              </a:p>
              <a:p>
                <a:pPr lvl="1"/>
                <a:r>
                  <a:rPr lang="en-US" dirty="0" smtClean="0"/>
                  <a:t>input stream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utput stream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r>
                          <a:rPr lang="en-US" b="0" i="1" smtClean="0">
                            <a:latin typeface="Cambria Math"/>
                          </a:rPr>
                          <m:t>=(</m:t>
                        </m:r>
                        <m:r>
                          <a:rPr lang="en-US" b="0" i="1" smtClean="0">
                            <a:latin typeface="Cambria Math"/>
                          </a:rPr>
                          <m:t>𝑐𝑒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𝑐𝑒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9001" y="1409700"/>
                <a:ext cx="8229600" cy="4533900"/>
              </a:xfrm>
              <a:blipFill rotWithShape="1">
                <a:blip r:embed="rId3"/>
                <a:stretch>
                  <a:fillRect l="-1630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72000" y="1447800"/>
            <a:ext cx="2601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vent: </a:t>
            </a:r>
          </a:p>
          <a:p>
            <a:pPr algn="ctr"/>
            <a:r>
              <a:rPr lang="en-US" sz="1400" dirty="0" smtClean="0"/>
              <a:t>(object-ID, sensor-ID, timestamp)</a:t>
            </a:r>
            <a:endParaRPr lang="en-US" sz="1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33" y="1066800"/>
            <a:ext cx="11620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own Arrow 4"/>
          <p:cNvSpPr/>
          <p:nvPr/>
        </p:nvSpPr>
        <p:spPr>
          <a:xfrm>
            <a:off x="7631074" y="2238374"/>
            <a:ext cx="160020" cy="581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33869" y="2294691"/>
            <a:ext cx="1122871" cy="307777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Input stream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6942304" y="4191000"/>
            <a:ext cx="1697579" cy="1524000"/>
            <a:chOff x="7217821" y="4419600"/>
            <a:chExt cx="1697579" cy="1524000"/>
          </a:xfrm>
        </p:grpSpPr>
        <p:sp>
          <p:nvSpPr>
            <p:cNvPr id="7" name="Rectangle 6"/>
            <p:cNvSpPr/>
            <p:nvPr/>
          </p:nvSpPr>
          <p:spPr>
            <a:xfrm>
              <a:off x="7217821" y="4419600"/>
              <a:ext cx="1697579" cy="9114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CEP pattern matching</a:t>
              </a:r>
              <a:endParaRPr lang="en-US" dirty="0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925417" y="5410200"/>
              <a:ext cx="141193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367252" y="5483423"/>
              <a:ext cx="1257524" cy="307777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 smtClean="0"/>
                <a:t>Output stream</a:t>
              </a:r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11567" y="3657600"/>
            <a:ext cx="3274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e</a:t>
            </a:r>
            <a:r>
              <a:rPr lang="en-US" sz="1400" dirty="0" smtClean="0"/>
              <a:t>vent: </a:t>
            </a:r>
          </a:p>
          <a:p>
            <a:pPr algn="ctr"/>
            <a:r>
              <a:rPr lang="en-US" sz="1400" b="1" i="1" dirty="0" smtClean="0"/>
              <a:t>Behavior</a:t>
            </a:r>
            <a:r>
              <a:rPr lang="en-US" sz="1400" dirty="0" smtClean="0"/>
              <a:t> (</a:t>
            </a:r>
            <a:r>
              <a:rPr lang="en-US" sz="1400" b="1" i="1" dirty="0" smtClean="0"/>
              <a:t>worker-ID</a:t>
            </a:r>
            <a:r>
              <a:rPr lang="en-US" sz="1400" dirty="0" smtClean="0"/>
              <a:t>, </a:t>
            </a:r>
            <a:r>
              <a:rPr lang="en-US" sz="1400" b="1" i="1" dirty="0" smtClean="0"/>
              <a:t>location</a:t>
            </a:r>
            <a:r>
              <a:rPr lang="en-US" sz="1400" dirty="0" smtClean="0"/>
              <a:t>, timestamp)</a:t>
            </a:r>
            <a:endParaRPr lang="en-US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6277683" y="2819400"/>
            <a:ext cx="2195401" cy="1373088"/>
            <a:chOff x="6553200" y="2819400"/>
            <a:chExt cx="2195401" cy="1373088"/>
          </a:xfrm>
        </p:grpSpPr>
        <p:sp>
          <p:nvSpPr>
            <p:cNvPr id="6" name="Rounded Rectangle 5"/>
            <p:cNvSpPr/>
            <p:nvPr/>
          </p:nvSpPr>
          <p:spPr>
            <a:xfrm>
              <a:off x="7224601" y="2819400"/>
              <a:ext cx="1524000" cy="9906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 smtClean="0"/>
                <a:t>Semantic information binding</a:t>
              </a:r>
              <a:endParaRPr lang="en-US" dirty="0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7906591" y="3810000"/>
              <a:ext cx="160020" cy="38248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553200" y="3124200"/>
              <a:ext cx="856186" cy="533400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Shared store</a:t>
              </a:r>
              <a:endParaRPr lang="en-US" sz="16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01483" y="3390901"/>
            <a:ext cx="2314575" cy="2933700"/>
            <a:chOff x="6477000" y="3390901"/>
            <a:chExt cx="2314575" cy="2933700"/>
          </a:xfrm>
        </p:grpSpPr>
        <p:sp>
          <p:nvSpPr>
            <p:cNvPr id="19" name="Rounded Rectangle 18"/>
            <p:cNvSpPr/>
            <p:nvPr/>
          </p:nvSpPr>
          <p:spPr>
            <a:xfrm>
              <a:off x="7267575" y="5791200"/>
              <a:ext cx="1524000" cy="533400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Active rule</a:t>
              </a:r>
            </a:p>
            <a:p>
              <a:pPr algn="ctr"/>
              <a:r>
                <a:rPr lang="en-US" dirty="0" smtClean="0"/>
                <a:t>execution </a:t>
              </a:r>
              <a:endParaRPr lang="en-US" dirty="0"/>
            </a:p>
          </p:txBody>
        </p:sp>
        <p:cxnSp>
          <p:nvCxnSpPr>
            <p:cNvPr id="21" name="Elbow Connector 20"/>
            <p:cNvCxnSpPr>
              <a:stCxn id="19" idx="2"/>
              <a:endCxn id="11" idx="1"/>
            </p:cNvCxnSpPr>
            <p:nvPr/>
          </p:nvCxnSpPr>
          <p:spPr>
            <a:xfrm rot="5400000" flipH="1">
              <a:off x="5786438" y="4081463"/>
              <a:ext cx="2933700" cy="1552575"/>
            </a:xfrm>
            <a:prstGeom prst="bentConnector4">
              <a:avLst>
                <a:gd name="adj1" fmla="val -7792"/>
                <a:gd name="adj2" fmla="val 114724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5715000" y="2839460"/>
            <a:ext cx="1255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Hygiene status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3806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8441</TotalTime>
  <Words>4135</Words>
  <Application>Microsoft Office PowerPoint</Application>
  <PresentationFormat>On-screen Show (4:3)</PresentationFormat>
  <Paragraphs>597</Paragraphs>
  <Slides>24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Active Complex Event Processing</vt:lpstr>
      <vt:lpstr>Complex Event Processing (CEP)</vt:lpstr>
      <vt:lpstr>Problem: Reacting to Event Streams</vt:lpstr>
      <vt:lpstr>New Requirements</vt:lpstr>
      <vt:lpstr>How to Meet the Requirements</vt:lpstr>
      <vt:lpstr>Challenges</vt:lpstr>
      <vt:lpstr>Introducing Stream Transactions</vt:lpstr>
      <vt:lpstr>Outline</vt:lpstr>
      <vt:lpstr>Active CEP Data Model</vt:lpstr>
      <vt:lpstr>Active CEP Query/Rule Model</vt:lpstr>
      <vt:lpstr>ACEP Rule Example</vt:lpstr>
      <vt:lpstr>Notion of Correctness</vt:lpstr>
      <vt:lpstr>Outline</vt:lpstr>
      <vt:lpstr>Stream Transaction Model</vt:lpstr>
      <vt:lpstr>S-Transaction Scheduling Algorithms</vt:lpstr>
      <vt:lpstr>S-Transaction Scheduling Algorithms (Cont.)</vt:lpstr>
      <vt:lpstr>Low-Water-Mark Scheduler</vt:lpstr>
      <vt:lpstr>Low-Water-Mark Scheduler (Cont.)</vt:lpstr>
      <vt:lpstr>Experiment Setup</vt:lpstr>
      <vt:lpstr>Experimental Results - 1</vt:lpstr>
      <vt:lpstr>PowerPoint Presentation</vt:lpstr>
      <vt:lpstr>Experimental Results -3</vt:lpstr>
      <vt:lpstr>Conclusion</vt:lpstr>
      <vt:lpstr> 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Complex Event Processing Infrastructure:  Monitoring and Reacting to Event Streams</dc:title>
  <dc:creator>wangdi</dc:creator>
  <cp:lastModifiedBy>Di</cp:lastModifiedBy>
  <cp:revision>224</cp:revision>
  <dcterms:created xsi:type="dcterms:W3CDTF">2011-03-23T00:17:27Z</dcterms:created>
  <dcterms:modified xsi:type="dcterms:W3CDTF">2011-08-31T18:58:29Z</dcterms:modified>
</cp:coreProperties>
</file>