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Lst>
  <p:sldSz cy="5143500" cx="9144000"/>
  <p:notesSz cx="6858000" cy="9144000"/>
  <p:embeddedFontLst>
    <p:embeddedFont>
      <p:font typeface="Proxima Nova"/>
      <p:regular r:id="rId257"/>
      <p:bold r:id="rId258"/>
      <p:italic r:id="rId259"/>
      <p:boldItalic r:id="rId260"/>
    </p:embeddedFont>
    <p:embeddedFont>
      <p:font typeface="Roboto"/>
      <p:regular r:id="rId261"/>
      <p:bold r:id="rId262"/>
      <p:italic r:id="rId263"/>
      <p:boldItalic r:id="rId264"/>
    </p:embeddedFont>
    <p:embeddedFont>
      <p:font typeface="Pacifico"/>
      <p:regular r:id="rId265"/>
    </p:embeddedFont>
    <p:embeddedFont>
      <p:font typeface="Cutive"/>
      <p:regular r:id="rId2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Thodoris Rekatsinas"/>
  <p:cmAuthor clrIdx="1" id="1" initials="" lastIdx="2" name="Colin Lockard"/>
  <p:cmAuthor clrIdx="2" id="2" initials="" lastIdx="1" name="Luna Don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61B0969-A48A-4164-9D03-58D2CCB82DDB}">
  <a:tblStyle styleId="{361B0969-A48A-4164-9D03-58D2CCB82DD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6C26917-5E48-49B7-86F5-6D5B63CD504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190" Type="http://schemas.openxmlformats.org/officeDocument/2006/relationships/slide" Target="slides/slide18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194" Type="http://schemas.openxmlformats.org/officeDocument/2006/relationships/slide" Target="slides/slide186.xml"/><Relationship Id="rId43" Type="http://schemas.openxmlformats.org/officeDocument/2006/relationships/slide" Target="slides/slide35.xml"/><Relationship Id="rId193" Type="http://schemas.openxmlformats.org/officeDocument/2006/relationships/slide" Target="slides/slide185.xml"/><Relationship Id="rId46" Type="http://schemas.openxmlformats.org/officeDocument/2006/relationships/slide" Target="slides/slide38.xml"/><Relationship Id="rId192" Type="http://schemas.openxmlformats.org/officeDocument/2006/relationships/slide" Target="slides/slide184.xml"/><Relationship Id="rId45" Type="http://schemas.openxmlformats.org/officeDocument/2006/relationships/slide" Target="slides/slide37.xml"/><Relationship Id="rId191" Type="http://schemas.openxmlformats.org/officeDocument/2006/relationships/slide" Target="slides/slide183.xml"/><Relationship Id="rId48" Type="http://schemas.openxmlformats.org/officeDocument/2006/relationships/slide" Target="slides/slide40.xml"/><Relationship Id="rId187" Type="http://schemas.openxmlformats.org/officeDocument/2006/relationships/slide" Target="slides/slide179.xml"/><Relationship Id="rId47" Type="http://schemas.openxmlformats.org/officeDocument/2006/relationships/slide" Target="slides/slide39.xml"/><Relationship Id="rId186" Type="http://schemas.openxmlformats.org/officeDocument/2006/relationships/slide" Target="slides/slide178.xml"/><Relationship Id="rId185" Type="http://schemas.openxmlformats.org/officeDocument/2006/relationships/slide" Target="slides/slide177.xml"/><Relationship Id="rId49" Type="http://schemas.openxmlformats.org/officeDocument/2006/relationships/slide" Target="slides/slide41.xml"/><Relationship Id="rId184" Type="http://schemas.openxmlformats.org/officeDocument/2006/relationships/slide" Target="slides/slide176.xml"/><Relationship Id="rId189" Type="http://schemas.openxmlformats.org/officeDocument/2006/relationships/slide" Target="slides/slide181.xml"/><Relationship Id="rId188" Type="http://schemas.openxmlformats.org/officeDocument/2006/relationships/slide" Target="slides/slide180.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183" Type="http://schemas.openxmlformats.org/officeDocument/2006/relationships/slide" Target="slides/slide175.xml"/><Relationship Id="rId32" Type="http://schemas.openxmlformats.org/officeDocument/2006/relationships/slide" Target="slides/slide24.xml"/><Relationship Id="rId182" Type="http://schemas.openxmlformats.org/officeDocument/2006/relationships/slide" Target="slides/slide174.xml"/><Relationship Id="rId35" Type="http://schemas.openxmlformats.org/officeDocument/2006/relationships/slide" Target="slides/slide27.xml"/><Relationship Id="rId181" Type="http://schemas.openxmlformats.org/officeDocument/2006/relationships/slide" Target="slides/slide173.xml"/><Relationship Id="rId34" Type="http://schemas.openxmlformats.org/officeDocument/2006/relationships/slide" Target="slides/slide26.xml"/><Relationship Id="rId180" Type="http://schemas.openxmlformats.org/officeDocument/2006/relationships/slide" Target="slides/slide172.xml"/><Relationship Id="rId37" Type="http://schemas.openxmlformats.org/officeDocument/2006/relationships/slide" Target="slides/slide29.xml"/><Relationship Id="rId176" Type="http://schemas.openxmlformats.org/officeDocument/2006/relationships/slide" Target="slides/slide168.xml"/><Relationship Id="rId36" Type="http://schemas.openxmlformats.org/officeDocument/2006/relationships/slide" Target="slides/slide28.xml"/><Relationship Id="rId175" Type="http://schemas.openxmlformats.org/officeDocument/2006/relationships/slide" Target="slides/slide167.xml"/><Relationship Id="rId39" Type="http://schemas.openxmlformats.org/officeDocument/2006/relationships/slide" Target="slides/slide31.xml"/><Relationship Id="rId174" Type="http://schemas.openxmlformats.org/officeDocument/2006/relationships/slide" Target="slides/slide166.xml"/><Relationship Id="rId38" Type="http://schemas.openxmlformats.org/officeDocument/2006/relationships/slide" Target="slides/slide30.xml"/><Relationship Id="rId173" Type="http://schemas.openxmlformats.org/officeDocument/2006/relationships/slide" Target="slides/slide165.xml"/><Relationship Id="rId179" Type="http://schemas.openxmlformats.org/officeDocument/2006/relationships/slide" Target="slides/slide171.xml"/><Relationship Id="rId178" Type="http://schemas.openxmlformats.org/officeDocument/2006/relationships/slide" Target="slides/slide170.xml"/><Relationship Id="rId177" Type="http://schemas.openxmlformats.org/officeDocument/2006/relationships/slide" Target="slides/slide169.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98" Type="http://schemas.openxmlformats.org/officeDocument/2006/relationships/slide" Target="slides/slide190.xml"/><Relationship Id="rId14" Type="http://schemas.openxmlformats.org/officeDocument/2006/relationships/slide" Target="slides/slide6.xml"/><Relationship Id="rId197" Type="http://schemas.openxmlformats.org/officeDocument/2006/relationships/slide" Target="slides/slide189.xml"/><Relationship Id="rId17" Type="http://schemas.openxmlformats.org/officeDocument/2006/relationships/slide" Target="slides/slide9.xml"/><Relationship Id="rId196" Type="http://schemas.openxmlformats.org/officeDocument/2006/relationships/slide" Target="slides/slide188.xml"/><Relationship Id="rId16" Type="http://schemas.openxmlformats.org/officeDocument/2006/relationships/slide" Target="slides/slide8.xml"/><Relationship Id="rId195" Type="http://schemas.openxmlformats.org/officeDocument/2006/relationships/slide" Target="slides/slide187.xml"/><Relationship Id="rId19" Type="http://schemas.openxmlformats.org/officeDocument/2006/relationships/slide" Target="slides/slide11.xml"/><Relationship Id="rId18" Type="http://schemas.openxmlformats.org/officeDocument/2006/relationships/slide" Target="slides/slide10.xml"/><Relationship Id="rId199" Type="http://schemas.openxmlformats.org/officeDocument/2006/relationships/slide" Target="slides/slide191.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slide" Target="slides/slide142.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1.xml"/><Relationship Id="rId4" Type="http://schemas.openxmlformats.org/officeDocument/2006/relationships/tableStyles" Target="tableStyles.xml"/><Relationship Id="rId148" Type="http://schemas.openxmlformats.org/officeDocument/2006/relationships/slide" Target="slides/slide140.xml"/><Relationship Id="rId9" Type="http://schemas.openxmlformats.org/officeDocument/2006/relationships/slide" Target="slides/slide1.xml"/><Relationship Id="rId143" Type="http://schemas.openxmlformats.org/officeDocument/2006/relationships/slide" Target="slides/slide135.xml"/><Relationship Id="rId264" Type="http://schemas.openxmlformats.org/officeDocument/2006/relationships/font" Target="fonts/Roboto-boldItalic.fntdata"/><Relationship Id="rId142" Type="http://schemas.openxmlformats.org/officeDocument/2006/relationships/slide" Target="slides/slide134.xml"/><Relationship Id="rId263" Type="http://schemas.openxmlformats.org/officeDocument/2006/relationships/font" Target="fonts/Roboto-italic.fntdata"/><Relationship Id="rId141" Type="http://schemas.openxmlformats.org/officeDocument/2006/relationships/slide" Target="slides/slide133.xml"/><Relationship Id="rId262" Type="http://schemas.openxmlformats.org/officeDocument/2006/relationships/font" Target="fonts/Roboto-bold.fntdata"/><Relationship Id="rId140" Type="http://schemas.openxmlformats.org/officeDocument/2006/relationships/slide" Target="slides/slide132.xml"/><Relationship Id="rId261" Type="http://schemas.openxmlformats.org/officeDocument/2006/relationships/font" Target="fonts/Roboto-regular.fntdata"/><Relationship Id="rId5" Type="http://schemas.openxmlformats.org/officeDocument/2006/relationships/commentAuthors" Target="commentAuthors.xml"/><Relationship Id="rId147" Type="http://schemas.openxmlformats.org/officeDocument/2006/relationships/slide" Target="slides/slide139.xml"/><Relationship Id="rId6" Type="http://schemas.openxmlformats.org/officeDocument/2006/relationships/slideMaster" Target="slideMasters/slideMaster1.xml"/><Relationship Id="rId146" Type="http://schemas.openxmlformats.org/officeDocument/2006/relationships/slide" Target="slides/slide138.xml"/><Relationship Id="rId7" Type="http://schemas.openxmlformats.org/officeDocument/2006/relationships/slideMaster" Target="slideMasters/slideMaster2.xml"/><Relationship Id="rId145" Type="http://schemas.openxmlformats.org/officeDocument/2006/relationships/slide" Target="slides/slide137.xml"/><Relationship Id="rId266" Type="http://schemas.openxmlformats.org/officeDocument/2006/relationships/font" Target="fonts/Cutive-regular.fntdata"/><Relationship Id="rId8" Type="http://schemas.openxmlformats.org/officeDocument/2006/relationships/notesMaster" Target="notesMasters/notesMaster1.xml"/><Relationship Id="rId144" Type="http://schemas.openxmlformats.org/officeDocument/2006/relationships/slide" Target="slides/slide136.xml"/><Relationship Id="rId265" Type="http://schemas.openxmlformats.org/officeDocument/2006/relationships/font" Target="fonts/Pacifico-regular.fntdata"/><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260" Type="http://schemas.openxmlformats.org/officeDocument/2006/relationships/font" Target="fonts/ProximaNova-boldItalic.fntdata"/><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slide" Target="slides/slide131.xml"/><Relationship Id="rId138" Type="http://schemas.openxmlformats.org/officeDocument/2006/relationships/slide" Target="slides/slide130.xml"/><Relationship Id="rId259" Type="http://schemas.openxmlformats.org/officeDocument/2006/relationships/font" Target="fonts/ProximaNova-italic.fntdata"/><Relationship Id="rId137" Type="http://schemas.openxmlformats.org/officeDocument/2006/relationships/slide" Target="slides/slide129.xml"/><Relationship Id="rId258" Type="http://schemas.openxmlformats.org/officeDocument/2006/relationships/font" Target="fonts/ProximaNova-bold.fntdata"/><Relationship Id="rId132" Type="http://schemas.openxmlformats.org/officeDocument/2006/relationships/slide" Target="slides/slide124.xml"/><Relationship Id="rId253" Type="http://schemas.openxmlformats.org/officeDocument/2006/relationships/slide" Target="slides/slide245.xml"/><Relationship Id="rId131" Type="http://schemas.openxmlformats.org/officeDocument/2006/relationships/slide" Target="slides/slide123.xml"/><Relationship Id="rId252" Type="http://schemas.openxmlformats.org/officeDocument/2006/relationships/slide" Target="slides/slide244.xml"/><Relationship Id="rId130" Type="http://schemas.openxmlformats.org/officeDocument/2006/relationships/slide" Target="slides/slide122.xml"/><Relationship Id="rId251" Type="http://schemas.openxmlformats.org/officeDocument/2006/relationships/slide" Target="slides/slide243.xml"/><Relationship Id="rId250" Type="http://schemas.openxmlformats.org/officeDocument/2006/relationships/slide" Target="slides/slide242.xml"/><Relationship Id="rId136" Type="http://schemas.openxmlformats.org/officeDocument/2006/relationships/slide" Target="slides/slide128.xml"/><Relationship Id="rId257" Type="http://schemas.openxmlformats.org/officeDocument/2006/relationships/font" Target="fonts/ProximaNova-regular.fntdata"/><Relationship Id="rId135" Type="http://schemas.openxmlformats.org/officeDocument/2006/relationships/slide" Target="slides/slide127.xml"/><Relationship Id="rId256" Type="http://schemas.openxmlformats.org/officeDocument/2006/relationships/slide" Target="slides/slide248.xml"/><Relationship Id="rId134" Type="http://schemas.openxmlformats.org/officeDocument/2006/relationships/slide" Target="slides/slide126.xml"/><Relationship Id="rId255" Type="http://schemas.openxmlformats.org/officeDocument/2006/relationships/slide" Target="slides/slide247.xml"/><Relationship Id="rId133" Type="http://schemas.openxmlformats.org/officeDocument/2006/relationships/slide" Target="slides/slide125.xml"/><Relationship Id="rId254" Type="http://schemas.openxmlformats.org/officeDocument/2006/relationships/slide" Target="slides/slide246.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172" Type="http://schemas.openxmlformats.org/officeDocument/2006/relationships/slide" Target="slides/slide164.xml"/><Relationship Id="rId65" Type="http://schemas.openxmlformats.org/officeDocument/2006/relationships/slide" Target="slides/slide57.xml"/><Relationship Id="rId171" Type="http://schemas.openxmlformats.org/officeDocument/2006/relationships/slide" Target="slides/slide163.xml"/><Relationship Id="rId68" Type="http://schemas.openxmlformats.org/officeDocument/2006/relationships/slide" Target="slides/slide60.xml"/><Relationship Id="rId170" Type="http://schemas.openxmlformats.org/officeDocument/2006/relationships/slide" Target="slides/slide162.xml"/><Relationship Id="rId67" Type="http://schemas.openxmlformats.org/officeDocument/2006/relationships/slide" Target="slides/slide59.xml"/><Relationship Id="rId60" Type="http://schemas.openxmlformats.org/officeDocument/2006/relationships/slide" Target="slides/slide52.xml"/><Relationship Id="rId165" Type="http://schemas.openxmlformats.org/officeDocument/2006/relationships/slide" Target="slides/slide157.xml"/><Relationship Id="rId69" Type="http://schemas.openxmlformats.org/officeDocument/2006/relationships/slide" Target="slides/slide61.xml"/><Relationship Id="rId164" Type="http://schemas.openxmlformats.org/officeDocument/2006/relationships/slide" Target="slides/slide156.xml"/><Relationship Id="rId163" Type="http://schemas.openxmlformats.org/officeDocument/2006/relationships/slide" Target="slides/slide155.xml"/><Relationship Id="rId162" Type="http://schemas.openxmlformats.org/officeDocument/2006/relationships/slide" Target="slides/slide154.xml"/><Relationship Id="rId169" Type="http://schemas.openxmlformats.org/officeDocument/2006/relationships/slide" Target="slides/slide161.xml"/><Relationship Id="rId168" Type="http://schemas.openxmlformats.org/officeDocument/2006/relationships/slide" Target="slides/slide160.xml"/><Relationship Id="rId167" Type="http://schemas.openxmlformats.org/officeDocument/2006/relationships/slide" Target="slides/slide159.xml"/><Relationship Id="rId166" Type="http://schemas.openxmlformats.org/officeDocument/2006/relationships/slide" Target="slides/slide158.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slide" Target="slides/slide153.xml"/><Relationship Id="rId54" Type="http://schemas.openxmlformats.org/officeDocument/2006/relationships/slide" Target="slides/slide46.xml"/><Relationship Id="rId160" Type="http://schemas.openxmlformats.org/officeDocument/2006/relationships/slide" Target="slides/slide152.xml"/><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slide" Target="slides/slide151.xml"/><Relationship Id="rId59" Type="http://schemas.openxmlformats.org/officeDocument/2006/relationships/slide" Target="slides/slide51.xml"/><Relationship Id="rId154" Type="http://schemas.openxmlformats.org/officeDocument/2006/relationships/slide" Target="slides/slide146.xml"/><Relationship Id="rId58" Type="http://schemas.openxmlformats.org/officeDocument/2006/relationships/slide" Target="slides/slide50.xml"/><Relationship Id="rId153" Type="http://schemas.openxmlformats.org/officeDocument/2006/relationships/slide" Target="slides/slide145.xml"/><Relationship Id="rId152" Type="http://schemas.openxmlformats.org/officeDocument/2006/relationships/slide" Target="slides/slide144.xml"/><Relationship Id="rId151" Type="http://schemas.openxmlformats.org/officeDocument/2006/relationships/slide" Target="slides/slide143.xml"/><Relationship Id="rId158" Type="http://schemas.openxmlformats.org/officeDocument/2006/relationships/slide" Target="slides/slide150.xml"/><Relationship Id="rId157" Type="http://schemas.openxmlformats.org/officeDocument/2006/relationships/slide" Target="slides/slide149.xml"/><Relationship Id="rId156" Type="http://schemas.openxmlformats.org/officeDocument/2006/relationships/slide" Target="slides/slide148.xml"/><Relationship Id="rId155" Type="http://schemas.openxmlformats.org/officeDocument/2006/relationships/slide" Target="slides/slide147.xml"/><Relationship Id="rId107" Type="http://schemas.openxmlformats.org/officeDocument/2006/relationships/slide" Target="slides/slide99.xml"/><Relationship Id="rId228" Type="http://schemas.openxmlformats.org/officeDocument/2006/relationships/slide" Target="slides/slide220.xml"/><Relationship Id="rId106" Type="http://schemas.openxmlformats.org/officeDocument/2006/relationships/slide" Target="slides/slide98.xml"/><Relationship Id="rId227" Type="http://schemas.openxmlformats.org/officeDocument/2006/relationships/slide" Target="slides/slide219.xml"/><Relationship Id="rId105" Type="http://schemas.openxmlformats.org/officeDocument/2006/relationships/slide" Target="slides/slide97.xml"/><Relationship Id="rId226" Type="http://schemas.openxmlformats.org/officeDocument/2006/relationships/slide" Target="slides/slide218.xml"/><Relationship Id="rId104" Type="http://schemas.openxmlformats.org/officeDocument/2006/relationships/slide" Target="slides/slide96.xml"/><Relationship Id="rId225" Type="http://schemas.openxmlformats.org/officeDocument/2006/relationships/slide" Target="slides/slide217.xml"/><Relationship Id="rId109" Type="http://schemas.openxmlformats.org/officeDocument/2006/relationships/slide" Target="slides/slide101.xml"/><Relationship Id="rId108" Type="http://schemas.openxmlformats.org/officeDocument/2006/relationships/slide" Target="slides/slide100.xml"/><Relationship Id="rId229" Type="http://schemas.openxmlformats.org/officeDocument/2006/relationships/slide" Target="slides/slide221.xml"/><Relationship Id="rId220" Type="http://schemas.openxmlformats.org/officeDocument/2006/relationships/slide" Target="slides/slide212.xml"/><Relationship Id="rId103" Type="http://schemas.openxmlformats.org/officeDocument/2006/relationships/slide" Target="slides/slide95.xml"/><Relationship Id="rId224" Type="http://schemas.openxmlformats.org/officeDocument/2006/relationships/slide" Target="slides/slide216.xml"/><Relationship Id="rId102" Type="http://schemas.openxmlformats.org/officeDocument/2006/relationships/slide" Target="slides/slide94.xml"/><Relationship Id="rId223" Type="http://schemas.openxmlformats.org/officeDocument/2006/relationships/slide" Target="slides/slide215.xml"/><Relationship Id="rId101" Type="http://schemas.openxmlformats.org/officeDocument/2006/relationships/slide" Target="slides/slide93.xml"/><Relationship Id="rId222" Type="http://schemas.openxmlformats.org/officeDocument/2006/relationships/slide" Target="slides/slide214.xml"/><Relationship Id="rId100" Type="http://schemas.openxmlformats.org/officeDocument/2006/relationships/slide" Target="slides/slide92.xml"/><Relationship Id="rId221" Type="http://schemas.openxmlformats.org/officeDocument/2006/relationships/slide" Target="slides/slide213.xml"/><Relationship Id="rId217" Type="http://schemas.openxmlformats.org/officeDocument/2006/relationships/slide" Target="slides/slide209.xml"/><Relationship Id="rId216" Type="http://schemas.openxmlformats.org/officeDocument/2006/relationships/slide" Target="slides/slide208.xml"/><Relationship Id="rId215" Type="http://schemas.openxmlformats.org/officeDocument/2006/relationships/slide" Target="slides/slide207.xml"/><Relationship Id="rId214" Type="http://schemas.openxmlformats.org/officeDocument/2006/relationships/slide" Target="slides/slide206.xml"/><Relationship Id="rId219" Type="http://schemas.openxmlformats.org/officeDocument/2006/relationships/slide" Target="slides/slide211.xml"/><Relationship Id="rId218" Type="http://schemas.openxmlformats.org/officeDocument/2006/relationships/slide" Target="slides/slide210.xml"/><Relationship Id="rId213" Type="http://schemas.openxmlformats.org/officeDocument/2006/relationships/slide" Target="slides/slide205.xml"/><Relationship Id="rId212" Type="http://schemas.openxmlformats.org/officeDocument/2006/relationships/slide" Target="slides/slide204.xml"/><Relationship Id="rId211" Type="http://schemas.openxmlformats.org/officeDocument/2006/relationships/slide" Target="slides/slide203.xml"/><Relationship Id="rId210" Type="http://schemas.openxmlformats.org/officeDocument/2006/relationships/slide" Target="slides/slide202.xml"/><Relationship Id="rId129" Type="http://schemas.openxmlformats.org/officeDocument/2006/relationships/slide" Target="slides/slide121.xml"/><Relationship Id="rId128" Type="http://schemas.openxmlformats.org/officeDocument/2006/relationships/slide" Target="slides/slide120.xml"/><Relationship Id="rId249" Type="http://schemas.openxmlformats.org/officeDocument/2006/relationships/slide" Target="slides/slide241.xml"/><Relationship Id="rId127" Type="http://schemas.openxmlformats.org/officeDocument/2006/relationships/slide" Target="slides/slide119.xml"/><Relationship Id="rId248" Type="http://schemas.openxmlformats.org/officeDocument/2006/relationships/slide" Target="slides/slide240.xml"/><Relationship Id="rId126" Type="http://schemas.openxmlformats.org/officeDocument/2006/relationships/slide" Target="slides/slide118.xml"/><Relationship Id="rId247" Type="http://schemas.openxmlformats.org/officeDocument/2006/relationships/slide" Target="slides/slide239.xml"/><Relationship Id="rId121" Type="http://schemas.openxmlformats.org/officeDocument/2006/relationships/slide" Target="slides/slide113.xml"/><Relationship Id="rId242" Type="http://schemas.openxmlformats.org/officeDocument/2006/relationships/slide" Target="slides/slide234.xml"/><Relationship Id="rId120" Type="http://schemas.openxmlformats.org/officeDocument/2006/relationships/slide" Target="slides/slide112.xml"/><Relationship Id="rId241" Type="http://schemas.openxmlformats.org/officeDocument/2006/relationships/slide" Target="slides/slide233.xml"/><Relationship Id="rId240" Type="http://schemas.openxmlformats.org/officeDocument/2006/relationships/slide" Target="slides/slide232.xml"/><Relationship Id="rId125" Type="http://schemas.openxmlformats.org/officeDocument/2006/relationships/slide" Target="slides/slide117.xml"/><Relationship Id="rId246" Type="http://schemas.openxmlformats.org/officeDocument/2006/relationships/slide" Target="slides/slide238.xml"/><Relationship Id="rId124" Type="http://schemas.openxmlformats.org/officeDocument/2006/relationships/slide" Target="slides/slide116.xml"/><Relationship Id="rId245" Type="http://schemas.openxmlformats.org/officeDocument/2006/relationships/slide" Target="slides/slide237.xml"/><Relationship Id="rId123" Type="http://schemas.openxmlformats.org/officeDocument/2006/relationships/slide" Target="slides/slide115.xml"/><Relationship Id="rId244" Type="http://schemas.openxmlformats.org/officeDocument/2006/relationships/slide" Target="slides/slide236.xml"/><Relationship Id="rId122" Type="http://schemas.openxmlformats.org/officeDocument/2006/relationships/slide" Target="slides/slide114.xml"/><Relationship Id="rId243" Type="http://schemas.openxmlformats.org/officeDocument/2006/relationships/slide" Target="slides/slide235.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99" Type="http://schemas.openxmlformats.org/officeDocument/2006/relationships/slide" Target="slides/slide91.xml"/><Relationship Id="rId98" Type="http://schemas.openxmlformats.org/officeDocument/2006/relationships/slide" Target="slides/slide90.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239" Type="http://schemas.openxmlformats.org/officeDocument/2006/relationships/slide" Target="slides/slide231.xml"/><Relationship Id="rId117" Type="http://schemas.openxmlformats.org/officeDocument/2006/relationships/slide" Target="slides/slide109.xml"/><Relationship Id="rId238" Type="http://schemas.openxmlformats.org/officeDocument/2006/relationships/slide" Target="slides/slide230.xml"/><Relationship Id="rId116" Type="http://schemas.openxmlformats.org/officeDocument/2006/relationships/slide" Target="slides/slide108.xml"/><Relationship Id="rId237" Type="http://schemas.openxmlformats.org/officeDocument/2006/relationships/slide" Target="slides/slide229.xml"/><Relationship Id="rId115" Type="http://schemas.openxmlformats.org/officeDocument/2006/relationships/slide" Target="slides/slide107.xml"/><Relationship Id="rId236" Type="http://schemas.openxmlformats.org/officeDocument/2006/relationships/slide" Target="slides/slide228.xml"/><Relationship Id="rId119" Type="http://schemas.openxmlformats.org/officeDocument/2006/relationships/slide" Target="slides/slide111.xml"/><Relationship Id="rId110" Type="http://schemas.openxmlformats.org/officeDocument/2006/relationships/slide" Target="slides/slide102.xml"/><Relationship Id="rId231" Type="http://schemas.openxmlformats.org/officeDocument/2006/relationships/slide" Target="slides/slide223.xml"/><Relationship Id="rId230" Type="http://schemas.openxmlformats.org/officeDocument/2006/relationships/slide" Target="slides/slide222.xml"/><Relationship Id="rId114" Type="http://schemas.openxmlformats.org/officeDocument/2006/relationships/slide" Target="slides/slide106.xml"/><Relationship Id="rId235" Type="http://schemas.openxmlformats.org/officeDocument/2006/relationships/slide" Target="slides/slide227.xml"/><Relationship Id="rId113" Type="http://schemas.openxmlformats.org/officeDocument/2006/relationships/slide" Target="slides/slide105.xml"/><Relationship Id="rId234" Type="http://schemas.openxmlformats.org/officeDocument/2006/relationships/slide" Target="slides/slide226.xml"/><Relationship Id="rId112" Type="http://schemas.openxmlformats.org/officeDocument/2006/relationships/slide" Target="slides/slide104.xml"/><Relationship Id="rId233" Type="http://schemas.openxmlformats.org/officeDocument/2006/relationships/slide" Target="slides/slide225.xml"/><Relationship Id="rId111" Type="http://schemas.openxmlformats.org/officeDocument/2006/relationships/slide" Target="slides/slide103.xml"/><Relationship Id="rId232" Type="http://schemas.openxmlformats.org/officeDocument/2006/relationships/slide" Target="slides/slide224.xml"/><Relationship Id="rId206" Type="http://schemas.openxmlformats.org/officeDocument/2006/relationships/slide" Target="slides/slide198.xml"/><Relationship Id="rId205" Type="http://schemas.openxmlformats.org/officeDocument/2006/relationships/slide" Target="slides/slide197.xml"/><Relationship Id="rId204" Type="http://schemas.openxmlformats.org/officeDocument/2006/relationships/slide" Target="slides/slide196.xml"/><Relationship Id="rId203" Type="http://schemas.openxmlformats.org/officeDocument/2006/relationships/slide" Target="slides/slide195.xml"/><Relationship Id="rId209" Type="http://schemas.openxmlformats.org/officeDocument/2006/relationships/slide" Target="slides/slide201.xml"/><Relationship Id="rId208" Type="http://schemas.openxmlformats.org/officeDocument/2006/relationships/slide" Target="slides/slide200.xml"/><Relationship Id="rId207" Type="http://schemas.openxmlformats.org/officeDocument/2006/relationships/slide" Target="slides/slide199.xml"/><Relationship Id="rId202" Type="http://schemas.openxmlformats.org/officeDocument/2006/relationships/slide" Target="slides/slide194.xml"/><Relationship Id="rId201" Type="http://schemas.openxmlformats.org/officeDocument/2006/relationships/slide" Target="slides/slide193.xml"/><Relationship Id="rId200" Type="http://schemas.openxmlformats.org/officeDocument/2006/relationships/slide" Target="slides/slide19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08-28T16:20:11.608">
    <p:pos x="6000" y="0"/>
    <p:text>The text is not aligned with the boxes.</p:text>
  </p:cm>
  <p:cm authorId="1" idx="1" dt="2018-08-28T16:20:11.608">
    <p:pos x="6000" y="100"/>
    <p:text>It's actually not supposed to be aligned, it's an example of how a fixed input size doesn't work with variable length sentences.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1" dt="2018-08-28T11:29:37.378">
    <p:pos x="6000" y="0"/>
    <p:text>Please align the upper and lower strings</p:text>
  </p:cm>
  <p:cm authorId="1" idx="2" dt="2018-08-28T11:29:37.378">
    <p:pos x="6000" y="100"/>
    <p:text>Done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3ba542ef84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ba542ef84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3ba542ef84_0_2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ba542ef84_0_2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0" name="Shape 1470"/>
        <p:cNvGrpSpPr/>
        <p:nvPr/>
      </p:nvGrpSpPr>
      <p:grpSpPr>
        <a:xfrm>
          <a:off x="0" y="0"/>
          <a:ext cx="0" cy="0"/>
          <a:chOff x="0" y="0"/>
          <a:chExt cx="0" cy="0"/>
        </a:xfrm>
      </p:grpSpPr>
      <p:sp>
        <p:nvSpPr>
          <p:cNvPr id="1471" name="Google Shape;1471;g4033cc6636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4033cc6636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4" name="Shape 1484"/>
        <p:cNvGrpSpPr/>
        <p:nvPr/>
      </p:nvGrpSpPr>
      <p:grpSpPr>
        <a:xfrm>
          <a:off x="0" y="0"/>
          <a:ext cx="0" cy="0"/>
          <a:chOff x="0" y="0"/>
          <a:chExt cx="0" cy="0"/>
        </a:xfrm>
      </p:grpSpPr>
      <p:sp>
        <p:nvSpPr>
          <p:cNvPr id="1485" name="Google Shape;1485;g4033cc6636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6" name="Google Shape;1486;g4033cc6636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0" name="Shape 1500"/>
        <p:cNvGrpSpPr/>
        <p:nvPr/>
      </p:nvGrpSpPr>
      <p:grpSpPr>
        <a:xfrm>
          <a:off x="0" y="0"/>
          <a:ext cx="0" cy="0"/>
          <a:chOff x="0" y="0"/>
          <a:chExt cx="0" cy="0"/>
        </a:xfrm>
      </p:grpSpPr>
      <p:sp>
        <p:nvSpPr>
          <p:cNvPr id="1501" name="Google Shape;1501;g4033cc6636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4033cc6636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3" name="Shape 1513"/>
        <p:cNvGrpSpPr/>
        <p:nvPr/>
      </p:nvGrpSpPr>
      <p:grpSpPr>
        <a:xfrm>
          <a:off x="0" y="0"/>
          <a:ext cx="0" cy="0"/>
          <a:chOff x="0" y="0"/>
          <a:chExt cx="0" cy="0"/>
        </a:xfrm>
      </p:grpSpPr>
      <p:sp>
        <p:nvSpPr>
          <p:cNvPr id="1514" name="Google Shape;1514;g4033cc6636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4033cc6636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0" name="Shape 1520"/>
        <p:cNvGrpSpPr/>
        <p:nvPr/>
      </p:nvGrpSpPr>
      <p:grpSpPr>
        <a:xfrm>
          <a:off x="0" y="0"/>
          <a:ext cx="0" cy="0"/>
          <a:chOff x="0" y="0"/>
          <a:chExt cx="0" cy="0"/>
        </a:xfrm>
      </p:grpSpPr>
      <p:sp>
        <p:nvSpPr>
          <p:cNvPr id="1521" name="Google Shape;1521;g4033cc6636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2" name="Google Shape;1522;g4033cc6636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3" name="Shape 1533"/>
        <p:cNvGrpSpPr/>
        <p:nvPr/>
      </p:nvGrpSpPr>
      <p:grpSpPr>
        <a:xfrm>
          <a:off x="0" y="0"/>
          <a:ext cx="0" cy="0"/>
          <a:chOff x="0" y="0"/>
          <a:chExt cx="0" cy="0"/>
        </a:xfrm>
      </p:grpSpPr>
      <p:sp>
        <p:nvSpPr>
          <p:cNvPr id="1534" name="Google Shape;1534;g4033cc6636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5" name="Google Shape;1535;g4033cc6636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8" name="Shape 1548"/>
        <p:cNvGrpSpPr/>
        <p:nvPr/>
      </p:nvGrpSpPr>
      <p:grpSpPr>
        <a:xfrm>
          <a:off x="0" y="0"/>
          <a:ext cx="0" cy="0"/>
          <a:chOff x="0" y="0"/>
          <a:chExt cx="0" cy="0"/>
        </a:xfrm>
      </p:grpSpPr>
      <p:sp>
        <p:nvSpPr>
          <p:cNvPr id="1549" name="Google Shape;1549;g4033cc6636_0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0" name="Google Shape;1550;g4033cc6636_0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6" name="Shape 1566"/>
        <p:cNvGrpSpPr/>
        <p:nvPr/>
      </p:nvGrpSpPr>
      <p:grpSpPr>
        <a:xfrm>
          <a:off x="0" y="0"/>
          <a:ext cx="0" cy="0"/>
          <a:chOff x="0" y="0"/>
          <a:chExt cx="0" cy="0"/>
        </a:xfrm>
      </p:grpSpPr>
      <p:sp>
        <p:nvSpPr>
          <p:cNvPr id="1567" name="Google Shape;1567;g4033cc6636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4033cc6636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6" name="Shape 1586"/>
        <p:cNvGrpSpPr/>
        <p:nvPr/>
      </p:nvGrpSpPr>
      <p:grpSpPr>
        <a:xfrm>
          <a:off x="0" y="0"/>
          <a:ext cx="0" cy="0"/>
          <a:chOff x="0" y="0"/>
          <a:chExt cx="0" cy="0"/>
        </a:xfrm>
      </p:grpSpPr>
      <p:sp>
        <p:nvSpPr>
          <p:cNvPr id="1587" name="Google Shape;1587;g4033cc6636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4033cc6636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8" name="Shape 1608"/>
        <p:cNvGrpSpPr/>
        <p:nvPr/>
      </p:nvGrpSpPr>
      <p:grpSpPr>
        <a:xfrm>
          <a:off x="0" y="0"/>
          <a:ext cx="0" cy="0"/>
          <a:chOff x="0" y="0"/>
          <a:chExt cx="0" cy="0"/>
        </a:xfrm>
      </p:grpSpPr>
      <p:sp>
        <p:nvSpPr>
          <p:cNvPr id="1609" name="Google Shape;1609;g4033cc6636_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4033cc6636_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3ba542ef84_0_2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ba542ef84_0_2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0" name="Shape 1630"/>
        <p:cNvGrpSpPr/>
        <p:nvPr/>
      </p:nvGrpSpPr>
      <p:grpSpPr>
        <a:xfrm>
          <a:off x="0" y="0"/>
          <a:ext cx="0" cy="0"/>
          <a:chOff x="0" y="0"/>
          <a:chExt cx="0" cy="0"/>
        </a:xfrm>
      </p:grpSpPr>
      <p:sp>
        <p:nvSpPr>
          <p:cNvPr id="1631" name="Google Shape;1631;g4033cc6636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2" name="Google Shape;1632;g4033cc6636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4" name="Shape 1644"/>
        <p:cNvGrpSpPr/>
        <p:nvPr/>
      </p:nvGrpSpPr>
      <p:grpSpPr>
        <a:xfrm>
          <a:off x="0" y="0"/>
          <a:ext cx="0" cy="0"/>
          <a:chOff x="0" y="0"/>
          <a:chExt cx="0" cy="0"/>
        </a:xfrm>
      </p:grpSpPr>
      <p:sp>
        <p:nvSpPr>
          <p:cNvPr id="1645" name="Google Shape;1645;g4033cc6636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6" name="Google Shape;1646;g4033cc6636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6" name="Shape 1656"/>
        <p:cNvGrpSpPr/>
        <p:nvPr/>
      </p:nvGrpSpPr>
      <p:grpSpPr>
        <a:xfrm>
          <a:off x="0" y="0"/>
          <a:ext cx="0" cy="0"/>
          <a:chOff x="0" y="0"/>
          <a:chExt cx="0" cy="0"/>
        </a:xfrm>
      </p:grpSpPr>
      <p:sp>
        <p:nvSpPr>
          <p:cNvPr id="1657" name="Google Shape;1657;g37f4decfa3_0_1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8" name="Google Shape;1658;g37f4decfa3_0_1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3" name="Shape 1663"/>
        <p:cNvGrpSpPr/>
        <p:nvPr/>
      </p:nvGrpSpPr>
      <p:grpSpPr>
        <a:xfrm>
          <a:off x="0" y="0"/>
          <a:ext cx="0" cy="0"/>
          <a:chOff x="0" y="0"/>
          <a:chExt cx="0" cy="0"/>
        </a:xfrm>
      </p:grpSpPr>
      <p:sp>
        <p:nvSpPr>
          <p:cNvPr id="1664" name="Google Shape;1664;g37f4decfa3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5" name="Google Shape;1665;g37f4decfa3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0" name="Shape 1670"/>
        <p:cNvGrpSpPr/>
        <p:nvPr/>
      </p:nvGrpSpPr>
      <p:grpSpPr>
        <a:xfrm>
          <a:off x="0" y="0"/>
          <a:ext cx="0" cy="0"/>
          <a:chOff x="0" y="0"/>
          <a:chExt cx="0" cy="0"/>
        </a:xfrm>
      </p:grpSpPr>
      <p:sp>
        <p:nvSpPr>
          <p:cNvPr id="1671" name="Google Shape;1671;g3baf2c4b4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3baf2c4b4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7" name="Shape 1677"/>
        <p:cNvGrpSpPr/>
        <p:nvPr/>
      </p:nvGrpSpPr>
      <p:grpSpPr>
        <a:xfrm>
          <a:off x="0" y="0"/>
          <a:ext cx="0" cy="0"/>
          <a:chOff x="0" y="0"/>
          <a:chExt cx="0" cy="0"/>
        </a:xfrm>
      </p:grpSpPr>
      <p:sp>
        <p:nvSpPr>
          <p:cNvPr id="1678" name="Google Shape;1678;g6b53fd5a11bf90ed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6b53fd5a11bf90ed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4" name="Shape 1684"/>
        <p:cNvGrpSpPr/>
        <p:nvPr/>
      </p:nvGrpSpPr>
      <p:grpSpPr>
        <a:xfrm>
          <a:off x="0" y="0"/>
          <a:ext cx="0" cy="0"/>
          <a:chOff x="0" y="0"/>
          <a:chExt cx="0" cy="0"/>
        </a:xfrm>
      </p:grpSpPr>
      <p:sp>
        <p:nvSpPr>
          <p:cNvPr id="1685" name="Google Shape;1685;g3eee928df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6" name="Google Shape;1686;g3eee928df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1" name="Shape 1691"/>
        <p:cNvGrpSpPr/>
        <p:nvPr/>
      </p:nvGrpSpPr>
      <p:grpSpPr>
        <a:xfrm>
          <a:off x="0" y="0"/>
          <a:ext cx="0" cy="0"/>
          <a:chOff x="0" y="0"/>
          <a:chExt cx="0" cy="0"/>
        </a:xfrm>
      </p:grpSpPr>
      <p:sp>
        <p:nvSpPr>
          <p:cNvPr id="1692" name="Google Shape;1692;g3baf2c4b4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3baf2c4b4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0" name="Shape 1700"/>
        <p:cNvGrpSpPr/>
        <p:nvPr/>
      </p:nvGrpSpPr>
      <p:grpSpPr>
        <a:xfrm>
          <a:off x="0" y="0"/>
          <a:ext cx="0" cy="0"/>
          <a:chOff x="0" y="0"/>
          <a:chExt cx="0" cy="0"/>
        </a:xfrm>
      </p:grpSpPr>
      <p:sp>
        <p:nvSpPr>
          <p:cNvPr id="1701" name="Google Shape;1701;g3baf2c4b4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2" name="Google Shape;1702;g3baf2c4b4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8" name="Shape 1708"/>
        <p:cNvGrpSpPr/>
        <p:nvPr/>
      </p:nvGrpSpPr>
      <p:grpSpPr>
        <a:xfrm>
          <a:off x="0" y="0"/>
          <a:ext cx="0" cy="0"/>
          <a:chOff x="0" y="0"/>
          <a:chExt cx="0" cy="0"/>
        </a:xfrm>
      </p:grpSpPr>
      <p:sp>
        <p:nvSpPr>
          <p:cNvPr id="1709" name="Google Shape;1709;g3baf2c4b4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3baf2c4b4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3ba542ef84_0_2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ba542ef84_0_20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9" name="Shape 1719"/>
        <p:cNvGrpSpPr/>
        <p:nvPr/>
      </p:nvGrpSpPr>
      <p:grpSpPr>
        <a:xfrm>
          <a:off x="0" y="0"/>
          <a:ext cx="0" cy="0"/>
          <a:chOff x="0" y="0"/>
          <a:chExt cx="0" cy="0"/>
        </a:xfrm>
      </p:grpSpPr>
      <p:sp>
        <p:nvSpPr>
          <p:cNvPr id="1720" name="Google Shape;1720;g37f4decfa3_0_1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37f4decfa3_0_1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9" name="Shape 1729"/>
        <p:cNvGrpSpPr/>
        <p:nvPr/>
      </p:nvGrpSpPr>
      <p:grpSpPr>
        <a:xfrm>
          <a:off x="0" y="0"/>
          <a:ext cx="0" cy="0"/>
          <a:chOff x="0" y="0"/>
          <a:chExt cx="0" cy="0"/>
        </a:xfrm>
      </p:grpSpPr>
      <p:sp>
        <p:nvSpPr>
          <p:cNvPr id="1730" name="Google Shape;1730;g37f4decfa3_0_1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1" name="Google Shape;1731;g37f4decfa3_0_1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1" name="Shape 1741"/>
        <p:cNvGrpSpPr/>
        <p:nvPr/>
      </p:nvGrpSpPr>
      <p:grpSpPr>
        <a:xfrm>
          <a:off x="0" y="0"/>
          <a:ext cx="0" cy="0"/>
          <a:chOff x="0" y="0"/>
          <a:chExt cx="0" cy="0"/>
        </a:xfrm>
      </p:grpSpPr>
      <p:sp>
        <p:nvSpPr>
          <p:cNvPr id="1742" name="Google Shape;1742;g37f4decfa3_0_1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3" name="Google Shape;1743;g37f4decfa3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8" name="Shape 1748"/>
        <p:cNvGrpSpPr/>
        <p:nvPr/>
      </p:nvGrpSpPr>
      <p:grpSpPr>
        <a:xfrm>
          <a:off x="0" y="0"/>
          <a:ext cx="0" cy="0"/>
          <a:chOff x="0" y="0"/>
          <a:chExt cx="0" cy="0"/>
        </a:xfrm>
      </p:grpSpPr>
      <p:sp>
        <p:nvSpPr>
          <p:cNvPr id="1749" name="Google Shape;1749;g6b53fd5a11bf90e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0" name="Google Shape;1750;g6b53fd5a11bf90e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9" name="Shape 1759"/>
        <p:cNvGrpSpPr/>
        <p:nvPr/>
      </p:nvGrpSpPr>
      <p:grpSpPr>
        <a:xfrm>
          <a:off x="0" y="0"/>
          <a:ext cx="0" cy="0"/>
          <a:chOff x="0" y="0"/>
          <a:chExt cx="0" cy="0"/>
        </a:xfrm>
      </p:grpSpPr>
      <p:sp>
        <p:nvSpPr>
          <p:cNvPr id="1760" name="Google Shape;1760;g37f4decfa3_0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37f4decfa3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6" name="Shape 1766"/>
        <p:cNvGrpSpPr/>
        <p:nvPr/>
      </p:nvGrpSpPr>
      <p:grpSpPr>
        <a:xfrm>
          <a:off x="0" y="0"/>
          <a:ext cx="0" cy="0"/>
          <a:chOff x="0" y="0"/>
          <a:chExt cx="0" cy="0"/>
        </a:xfrm>
      </p:grpSpPr>
      <p:sp>
        <p:nvSpPr>
          <p:cNvPr id="1767" name="Google Shape;1767;g4033cc6636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8" name="Google Shape;1768;g4033cc6636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1" name="Shape 1781"/>
        <p:cNvGrpSpPr/>
        <p:nvPr/>
      </p:nvGrpSpPr>
      <p:grpSpPr>
        <a:xfrm>
          <a:off x="0" y="0"/>
          <a:ext cx="0" cy="0"/>
          <a:chOff x="0" y="0"/>
          <a:chExt cx="0" cy="0"/>
        </a:xfrm>
      </p:grpSpPr>
      <p:sp>
        <p:nvSpPr>
          <p:cNvPr id="1782" name="Google Shape;1782;g4033cc6636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3" name="Google Shape;1783;g4033cc6636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6" name="Shape 1796"/>
        <p:cNvGrpSpPr/>
        <p:nvPr/>
      </p:nvGrpSpPr>
      <p:grpSpPr>
        <a:xfrm>
          <a:off x="0" y="0"/>
          <a:ext cx="0" cy="0"/>
          <a:chOff x="0" y="0"/>
          <a:chExt cx="0" cy="0"/>
        </a:xfrm>
      </p:grpSpPr>
      <p:sp>
        <p:nvSpPr>
          <p:cNvPr id="1797" name="Google Shape;1797;g3baf2c4b4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3baf2c4b4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2" name="Shape 1802"/>
        <p:cNvGrpSpPr/>
        <p:nvPr/>
      </p:nvGrpSpPr>
      <p:grpSpPr>
        <a:xfrm>
          <a:off x="0" y="0"/>
          <a:ext cx="0" cy="0"/>
          <a:chOff x="0" y="0"/>
          <a:chExt cx="0" cy="0"/>
        </a:xfrm>
      </p:grpSpPr>
      <p:sp>
        <p:nvSpPr>
          <p:cNvPr id="1803" name="Google Shape;1803;g37f4decfa3_0_1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4" name="Google Shape;1804;g37f4decfa3_0_1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9" name="Shape 1819"/>
        <p:cNvGrpSpPr/>
        <p:nvPr/>
      </p:nvGrpSpPr>
      <p:grpSpPr>
        <a:xfrm>
          <a:off x="0" y="0"/>
          <a:ext cx="0" cy="0"/>
          <a:chOff x="0" y="0"/>
          <a:chExt cx="0" cy="0"/>
        </a:xfrm>
      </p:grpSpPr>
      <p:sp>
        <p:nvSpPr>
          <p:cNvPr id="1820" name="Google Shape;1820;g3ba542ef84_0_2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1" name="Google Shape;1821;g3ba542ef84_0_2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3bdd44b851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bdd44b851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In VLDB we should talk about a few ML methods in more detail, such as RNN</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3" name="Shape 1833"/>
        <p:cNvGrpSpPr/>
        <p:nvPr/>
      </p:nvGrpSpPr>
      <p:grpSpPr>
        <a:xfrm>
          <a:off x="0" y="0"/>
          <a:ext cx="0" cy="0"/>
          <a:chOff x="0" y="0"/>
          <a:chExt cx="0" cy="0"/>
        </a:xfrm>
      </p:grpSpPr>
      <p:sp>
        <p:nvSpPr>
          <p:cNvPr id="1834" name="Google Shape;1834;g37f9fe43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5" name="Google Shape;1835;g37f9fe43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0" name="Shape 1840"/>
        <p:cNvGrpSpPr/>
        <p:nvPr/>
      </p:nvGrpSpPr>
      <p:grpSpPr>
        <a:xfrm>
          <a:off x="0" y="0"/>
          <a:ext cx="0" cy="0"/>
          <a:chOff x="0" y="0"/>
          <a:chExt cx="0" cy="0"/>
        </a:xfrm>
      </p:grpSpPr>
      <p:sp>
        <p:nvSpPr>
          <p:cNvPr id="1841" name="Google Shape;1841;g37f9fe439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2" name="Google Shape;1842;g37f9fe439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2" name="Shape 1862"/>
        <p:cNvGrpSpPr/>
        <p:nvPr/>
      </p:nvGrpSpPr>
      <p:grpSpPr>
        <a:xfrm>
          <a:off x="0" y="0"/>
          <a:ext cx="0" cy="0"/>
          <a:chOff x="0" y="0"/>
          <a:chExt cx="0" cy="0"/>
        </a:xfrm>
      </p:grpSpPr>
      <p:sp>
        <p:nvSpPr>
          <p:cNvPr id="1863" name="Google Shape;1863;g37f9fe439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4" name="Google Shape;1864;g37f9fe439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4" name="Shape 1884"/>
        <p:cNvGrpSpPr/>
        <p:nvPr/>
      </p:nvGrpSpPr>
      <p:grpSpPr>
        <a:xfrm>
          <a:off x="0" y="0"/>
          <a:ext cx="0" cy="0"/>
          <a:chOff x="0" y="0"/>
          <a:chExt cx="0" cy="0"/>
        </a:xfrm>
      </p:grpSpPr>
      <p:sp>
        <p:nvSpPr>
          <p:cNvPr id="1885" name="Google Shape;1885;g37f9fe439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6" name="Google Shape;1886;g37f9fe439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6" name="Shape 1896"/>
        <p:cNvGrpSpPr/>
        <p:nvPr/>
      </p:nvGrpSpPr>
      <p:grpSpPr>
        <a:xfrm>
          <a:off x="0" y="0"/>
          <a:ext cx="0" cy="0"/>
          <a:chOff x="0" y="0"/>
          <a:chExt cx="0" cy="0"/>
        </a:xfrm>
      </p:grpSpPr>
      <p:sp>
        <p:nvSpPr>
          <p:cNvPr id="1897" name="Google Shape;1897;g37f9fe439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8" name="Google Shape;1898;g37f9fe439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Fix it</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3" name="Shape 1933"/>
        <p:cNvGrpSpPr/>
        <p:nvPr/>
      </p:nvGrpSpPr>
      <p:grpSpPr>
        <a:xfrm>
          <a:off x="0" y="0"/>
          <a:ext cx="0" cy="0"/>
          <a:chOff x="0" y="0"/>
          <a:chExt cx="0" cy="0"/>
        </a:xfrm>
      </p:grpSpPr>
      <p:sp>
        <p:nvSpPr>
          <p:cNvPr id="1934" name="Google Shape;1934;g37f9fe439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5" name="Google Shape;1935;g37f9fe439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6" name="Shape 1946"/>
        <p:cNvGrpSpPr/>
        <p:nvPr/>
      </p:nvGrpSpPr>
      <p:grpSpPr>
        <a:xfrm>
          <a:off x="0" y="0"/>
          <a:ext cx="0" cy="0"/>
          <a:chOff x="0" y="0"/>
          <a:chExt cx="0" cy="0"/>
        </a:xfrm>
      </p:grpSpPr>
      <p:sp>
        <p:nvSpPr>
          <p:cNvPr id="1947" name="Google Shape;1947;g37f9fe439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8" name="Google Shape;1948;g37f9fe439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4" name="Shape 1954"/>
        <p:cNvGrpSpPr/>
        <p:nvPr/>
      </p:nvGrpSpPr>
      <p:grpSpPr>
        <a:xfrm>
          <a:off x="0" y="0"/>
          <a:ext cx="0" cy="0"/>
          <a:chOff x="0" y="0"/>
          <a:chExt cx="0" cy="0"/>
        </a:xfrm>
      </p:grpSpPr>
      <p:sp>
        <p:nvSpPr>
          <p:cNvPr id="1955" name="Google Shape;1955;g37f9fe439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6" name="Google Shape;1956;g37f9fe439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2" name="Shape 1962"/>
        <p:cNvGrpSpPr/>
        <p:nvPr/>
      </p:nvGrpSpPr>
      <p:grpSpPr>
        <a:xfrm>
          <a:off x="0" y="0"/>
          <a:ext cx="0" cy="0"/>
          <a:chOff x="0" y="0"/>
          <a:chExt cx="0" cy="0"/>
        </a:xfrm>
      </p:grpSpPr>
      <p:sp>
        <p:nvSpPr>
          <p:cNvPr id="1963" name="Google Shape;1963;g411b3a952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4" name="Google Shape;1964;g411b3a952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8" name="Shape 1968"/>
        <p:cNvGrpSpPr/>
        <p:nvPr/>
      </p:nvGrpSpPr>
      <p:grpSpPr>
        <a:xfrm>
          <a:off x="0" y="0"/>
          <a:ext cx="0" cy="0"/>
          <a:chOff x="0" y="0"/>
          <a:chExt cx="0" cy="0"/>
        </a:xfrm>
      </p:grpSpPr>
      <p:sp>
        <p:nvSpPr>
          <p:cNvPr id="1969" name="Google Shape;1969;g411b3a952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0" name="Google Shape;1970;g411b3a952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033cc6636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6" name="Google Shape;316;g4033cc6636_3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5" name="Shape 1975"/>
        <p:cNvGrpSpPr/>
        <p:nvPr/>
      </p:nvGrpSpPr>
      <p:grpSpPr>
        <a:xfrm>
          <a:off x="0" y="0"/>
          <a:ext cx="0" cy="0"/>
          <a:chOff x="0" y="0"/>
          <a:chExt cx="0" cy="0"/>
        </a:xfrm>
      </p:grpSpPr>
      <p:sp>
        <p:nvSpPr>
          <p:cNvPr id="1976" name="Google Shape;1976;g411b3a952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7" name="Google Shape;1977;g411b3a952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3" name="Shape 1983"/>
        <p:cNvGrpSpPr/>
        <p:nvPr/>
      </p:nvGrpSpPr>
      <p:grpSpPr>
        <a:xfrm>
          <a:off x="0" y="0"/>
          <a:ext cx="0" cy="0"/>
          <a:chOff x="0" y="0"/>
          <a:chExt cx="0" cy="0"/>
        </a:xfrm>
      </p:grpSpPr>
      <p:sp>
        <p:nvSpPr>
          <p:cNvPr id="1984" name="Google Shape;1984;g411b3a952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5" name="Google Shape;1985;g411b3a952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1" name="Shape 1991"/>
        <p:cNvGrpSpPr/>
        <p:nvPr/>
      </p:nvGrpSpPr>
      <p:grpSpPr>
        <a:xfrm>
          <a:off x="0" y="0"/>
          <a:ext cx="0" cy="0"/>
          <a:chOff x="0" y="0"/>
          <a:chExt cx="0" cy="0"/>
        </a:xfrm>
      </p:grpSpPr>
      <p:sp>
        <p:nvSpPr>
          <p:cNvPr id="1992" name="Google Shape;1992;g3bdd44b851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3" name="Google Shape;1993;g3bdd44b851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8" name="Shape 2008"/>
        <p:cNvGrpSpPr/>
        <p:nvPr/>
      </p:nvGrpSpPr>
      <p:grpSpPr>
        <a:xfrm>
          <a:off x="0" y="0"/>
          <a:ext cx="0" cy="0"/>
          <a:chOff x="0" y="0"/>
          <a:chExt cx="0" cy="0"/>
        </a:xfrm>
      </p:grpSpPr>
      <p:sp>
        <p:nvSpPr>
          <p:cNvPr id="2009" name="Google Shape;2009;g3bdd44b85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0" name="Google Shape;2010;g3bdd44b851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9" name="Shape 2019"/>
        <p:cNvGrpSpPr/>
        <p:nvPr/>
      </p:nvGrpSpPr>
      <p:grpSpPr>
        <a:xfrm>
          <a:off x="0" y="0"/>
          <a:ext cx="0" cy="0"/>
          <a:chOff x="0" y="0"/>
          <a:chExt cx="0" cy="0"/>
        </a:xfrm>
      </p:grpSpPr>
      <p:sp>
        <p:nvSpPr>
          <p:cNvPr id="2020" name="Google Shape;2020;g3bdd44b851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3bdd44b851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1" name="Shape 2031"/>
        <p:cNvGrpSpPr/>
        <p:nvPr/>
      </p:nvGrpSpPr>
      <p:grpSpPr>
        <a:xfrm>
          <a:off x="0" y="0"/>
          <a:ext cx="0" cy="0"/>
          <a:chOff x="0" y="0"/>
          <a:chExt cx="0" cy="0"/>
        </a:xfrm>
      </p:grpSpPr>
      <p:sp>
        <p:nvSpPr>
          <p:cNvPr id="2032" name="Google Shape;2032;g37f9fe439c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3" name="Google Shape;2033;g37f9fe439c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8" name="Shape 2038"/>
        <p:cNvGrpSpPr/>
        <p:nvPr/>
      </p:nvGrpSpPr>
      <p:grpSpPr>
        <a:xfrm>
          <a:off x="0" y="0"/>
          <a:ext cx="0" cy="0"/>
          <a:chOff x="0" y="0"/>
          <a:chExt cx="0" cy="0"/>
        </a:xfrm>
      </p:grpSpPr>
      <p:sp>
        <p:nvSpPr>
          <p:cNvPr id="2039" name="Google Shape;2039;g37f9fe439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0" name="Google Shape;2040;g37f9fe439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6" name="Shape 2046"/>
        <p:cNvGrpSpPr/>
        <p:nvPr/>
      </p:nvGrpSpPr>
      <p:grpSpPr>
        <a:xfrm>
          <a:off x="0" y="0"/>
          <a:ext cx="0" cy="0"/>
          <a:chOff x="0" y="0"/>
          <a:chExt cx="0" cy="0"/>
        </a:xfrm>
      </p:grpSpPr>
      <p:sp>
        <p:nvSpPr>
          <p:cNvPr id="2047" name="Google Shape;2047;g37f9fe439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8" name="Google Shape;2048;g37f9fe439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Make a point that these are generative models.</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8" name="Shape 2058"/>
        <p:cNvGrpSpPr/>
        <p:nvPr/>
      </p:nvGrpSpPr>
      <p:grpSpPr>
        <a:xfrm>
          <a:off x="0" y="0"/>
          <a:ext cx="0" cy="0"/>
          <a:chOff x="0" y="0"/>
          <a:chExt cx="0" cy="0"/>
        </a:xfrm>
      </p:grpSpPr>
      <p:sp>
        <p:nvSpPr>
          <p:cNvPr id="2059" name="Google Shape;2059;g3c43bbbc8e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0" name="Google Shape;2060;g3c43bbbc8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7" name="Shape 2067"/>
        <p:cNvGrpSpPr/>
        <p:nvPr/>
      </p:nvGrpSpPr>
      <p:grpSpPr>
        <a:xfrm>
          <a:off x="0" y="0"/>
          <a:ext cx="0" cy="0"/>
          <a:chOff x="0" y="0"/>
          <a:chExt cx="0" cy="0"/>
        </a:xfrm>
      </p:grpSpPr>
      <p:sp>
        <p:nvSpPr>
          <p:cNvPr id="2068" name="Google Shape;2068;g3c43bbbc8e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3c43bbbc8e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033cc6636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2" name="Google Shape;322;g4033cc6636_3_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6" name="Shape 2076"/>
        <p:cNvGrpSpPr/>
        <p:nvPr/>
      </p:nvGrpSpPr>
      <p:grpSpPr>
        <a:xfrm>
          <a:off x="0" y="0"/>
          <a:ext cx="0" cy="0"/>
          <a:chOff x="0" y="0"/>
          <a:chExt cx="0" cy="0"/>
        </a:xfrm>
      </p:grpSpPr>
      <p:sp>
        <p:nvSpPr>
          <p:cNvPr id="2077" name="Google Shape;2077;g3c43bbbc8e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3c43bbbc8e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8" name="Shape 2088"/>
        <p:cNvGrpSpPr/>
        <p:nvPr/>
      </p:nvGrpSpPr>
      <p:grpSpPr>
        <a:xfrm>
          <a:off x="0" y="0"/>
          <a:ext cx="0" cy="0"/>
          <a:chOff x="0" y="0"/>
          <a:chExt cx="0" cy="0"/>
        </a:xfrm>
      </p:grpSpPr>
      <p:sp>
        <p:nvSpPr>
          <p:cNvPr id="2089" name="Google Shape;2089;g37f9fe439c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0" name="Google Shape;2090;g37f9fe439c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6" name="Shape 2096"/>
        <p:cNvGrpSpPr/>
        <p:nvPr/>
      </p:nvGrpSpPr>
      <p:grpSpPr>
        <a:xfrm>
          <a:off x="0" y="0"/>
          <a:ext cx="0" cy="0"/>
          <a:chOff x="0" y="0"/>
          <a:chExt cx="0" cy="0"/>
        </a:xfrm>
      </p:grpSpPr>
      <p:sp>
        <p:nvSpPr>
          <p:cNvPr id="2097" name="Google Shape;2097;g37f9fe439c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8" name="Google Shape;2098;g37f9fe439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6" name="Shape 2106"/>
        <p:cNvGrpSpPr/>
        <p:nvPr/>
      </p:nvGrpSpPr>
      <p:grpSpPr>
        <a:xfrm>
          <a:off x="0" y="0"/>
          <a:ext cx="0" cy="0"/>
          <a:chOff x="0" y="0"/>
          <a:chExt cx="0" cy="0"/>
        </a:xfrm>
      </p:grpSpPr>
      <p:sp>
        <p:nvSpPr>
          <p:cNvPr id="2107" name="Google Shape;2107;g37f9fe439c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8" name="Google Shape;2108;g37f9fe439c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5" name="Shape 2115"/>
        <p:cNvGrpSpPr/>
        <p:nvPr/>
      </p:nvGrpSpPr>
      <p:grpSpPr>
        <a:xfrm>
          <a:off x="0" y="0"/>
          <a:ext cx="0" cy="0"/>
          <a:chOff x="0" y="0"/>
          <a:chExt cx="0" cy="0"/>
        </a:xfrm>
      </p:grpSpPr>
      <p:sp>
        <p:nvSpPr>
          <p:cNvPr id="2116" name="Google Shape;2116;g37f9fe439c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7" name="Google Shape;2117;g37f9fe439c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1" name="Shape 2121"/>
        <p:cNvGrpSpPr/>
        <p:nvPr/>
      </p:nvGrpSpPr>
      <p:grpSpPr>
        <a:xfrm>
          <a:off x="0" y="0"/>
          <a:ext cx="0" cy="0"/>
          <a:chOff x="0" y="0"/>
          <a:chExt cx="0" cy="0"/>
        </a:xfrm>
      </p:grpSpPr>
      <p:sp>
        <p:nvSpPr>
          <p:cNvPr id="2122" name="Google Shape;2122;g3c78d8214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3" name="Google Shape;2123;g3c78d8214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8" name="Shape 2138"/>
        <p:cNvGrpSpPr/>
        <p:nvPr/>
      </p:nvGrpSpPr>
      <p:grpSpPr>
        <a:xfrm>
          <a:off x="0" y="0"/>
          <a:ext cx="0" cy="0"/>
          <a:chOff x="0" y="0"/>
          <a:chExt cx="0" cy="0"/>
        </a:xfrm>
      </p:grpSpPr>
      <p:sp>
        <p:nvSpPr>
          <p:cNvPr id="2139" name="Google Shape;2139;g37f9fe439c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0" name="Google Shape;2140;g37f9fe439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2" name="Shape 2152"/>
        <p:cNvGrpSpPr/>
        <p:nvPr/>
      </p:nvGrpSpPr>
      <p:grpSpPr>
        <a:xfrm>
          <a:off x="0" y="0"/>
          <a:ext cx="0" cy="0"/>
          <a:chOff x="0" y="0"/>
          <a:chExt cx="0" cy="0"/>
        </a:xfrm>
      </p:grpSpPr>
      <p:sp>
        <p:nvSpPr>
          <p:cNvPr id="2153" name="Google Shape;2153;g3d005cdef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4" name="Google Shape;2154;g3d005cdef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In VLDB we shall also talk about text extraction and OpenIE</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2" name="Shape 2162"/>
        <p:cNvGrpSpPr/>
        <p:nvPr/>
      </p:nvGrpSpPr>
      <p:grpSpPr>
        <a:xfrm>
          <a:off x="0" y="0"/>
          <a:ext cx="0" cy="0"/>
          <a:chOff x="0" y="0"/>
          <a:chExt cx="0" cy="0"/>
        </a:xfrm>
      </p:grpSpPr>
      <p:sp>
        <p:nvSpPr>
          <p:cNvPr id="2163" name="Google Shape;2163;g3d005cdef3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4" name="Google Shape;2164;g3d005cdef3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3" name="Shape 2173"/>
        <p:cNvGrpSpPr/>
        <p:nvPr/>
      </p:nvGrpSpPr>
      <p:grpSpPr>
        <a:xfrm>
          <a:off x="0" y="0"/>
          <a:ext cx="0" cy="0"/>
          <a:chOff x="0" y="0"/>
          <a:chExt cx="0" cy="0"/>
        </a:xfrm>
      </p:grpSpPr>
      <p:sp>
        <p:nvSpPr>
          <p:cNvPr id="2174" name="Google Shape;2174;g3d005cdef3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5" name="Google Shape;2175;g3d005cdef3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411c98e21e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329" name="Google Shape;329;g411c98e21e_2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5" name="Shape 2185"/>
        <p:cNvGrpSpPr/>
        <p:nvPr/>
      </p:nvGrpSpPr>
      <p:grpSpPr>
        <a:xfrm>
          <a:off x="0" y="0"/>
          <a:ext cx="0" cy="0"/>
          <a:chOff x="0" y="0"/>
          <a:chExt cx="0" cy="0"/>
        </a:xfrm>
      </p:grpSpPr>
      <p:sp>
        <p:nvSpPr>
          <p:cNvPr id="2186" name="Google Shape;2186;g3d005cdef3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7" name="Google Shape;2187;g3d005cdef3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7" name="Shape 2197"/>
        <p:cNvGrpSpPr/>
        <p:nvPr/>
      </p:nvGrpSpPr>
      <p:grpSpPr>
        <a:xfrm>
          <a:off x="0" y="0"/>
          <a:ext cx="0" cy="0"/>
          <a:chOff x="0" y="0"/>
          <a:chExt cx="0" cy="0"/>
        </a:xfrm>
      </p:grpSpPr>
      <p:sp>
        <p:nvSpPr>
          <p:cNvPr id="2198" name="Google Shape;2198;g3d005cdef3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9" name="Google Shape;2199;g3d005cdef3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9" name="Shape 2209"/>
        <p:cNvGrpSpPr/>
        <p:nvPr/>
      </p:nvGrpSpPr>
      <p:grpSpPr>
        <a:xfrm>
          <a:off x="0" y="0"/>
          <a:ext cx="0" cy="0"/>
          <a:chOff x="0" y="0"/>
          <a:chExt cx="0" cy="0"/>
        </a:xfrm>
      </p:grpSpPr>
      <p:sp>
        <p:nvSpPr>
          <p:cNvPr id="2210" name="Google Shape;2210;g3d005cdef3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1" name="Google Shape;2211;g3d005cdef3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6" name="Shape 2246"/>
        <p:cNvGrpSpPr/>
        <p:nvPr/>
      </p:nvGrpSpPr>
      <p:grpSpPr>
        <a:xfrm>
          <a:off x="0" y="0"/>
          <a:ext cx="0" cy="0"/>
          <a:chOff x="0" y="0"/>
          <a:chExt cx="0" cy="0"/>
        </a:xfrm>
      </p:grpSpPr>
      <p:sp>
        <p:nvSpPr>
          <p:cNvPr id="2247" name="Google Shape;2247;g4033cc66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8" name="Google Shape;2248;g4033cc66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0" name="Shape 2260"/>
        <p:cNvGrpSpPr/>
        <p:nvPr/>
      </p:nvGrpSpPr>
      <p:grpSpPr>
        <a:xfrm>
          <a:off x="0" y="0"/>
          <a:ext cx="0" cy="0"/>
          <a:chOff x="0" y="0"/>
          <a:chExt cx="0" cy="0"/>
        </a:xfrm>
      </p:grpSpPr>
      <p:sp>
        <p:nvSpPr>
          <p:cNvPr id="2261" name="Google Shape;2261;g4033cc6636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2" name="Google Shape;2262;g4033cc663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5" name="Shape 2275"/>
        <p:cNvGrpSpPr/>
        <p:nvPr/>
      </p:nvGrpSpPr>
      <p:grpSpPr>
        <a:xfrm>
          <a:off x="0" y="0"/>
          <a:ext cx="0" cy="0"/>
          <a:chOff x="0" y="0"/>
          <a:chExt cx="0" cy="0"/>
        </a:xfrm>
      </p:grpSpPr>
      <p:sp>
        <p:nvSpPr>
          <p:cNvPr id="2276" name="Google Shape;2276;g4033cc6636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7" name="Google Shape;2277;g4033cc663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1" name="Shape 2291"/>
        <p:cNvGrpSpPr/>
        <p:nvPr/>
      </p:nvGrpSpPr>
      <p:grpSpPr>
        <a:xfrm>
          <a:off x="0" y="0"/>
          <a:ext cx="0" cy="0"/>
          <a:chOff x="0" y="0"/>
          <a:chExt cx="0" cy="0"/>
        </a:xfrm>
      </p:grpSpPr>
      <p:sp>
        <p:nvSpPr>
          <p:cNvPr id="2292" name="Google Shape;2292;g4033cc6636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3" name="Google Shape;2293;g4033cc6636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1" name="Shape 2311"/>
        <p:cNvGrpSpPr/>
        <p:nvPr/>
      </p:nvGrpSpPr>
      <p:grpSpPr>
        <a:xfrm>
          <a:off x="0" y="0"/>
          <a:ext cx="0" cy="0"/>
          <a:chOff x="0" y="0"/>
          <a:chExt cx="0" cy="0"/>
        </a:xfrm>
      </p:grpSpPr>
      <p:sp>
        <p:nvSpPr>
          <p:cNvPr id="2312" name="Google Shape;2312;g4033cc663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3" name="Google Shape;2313;g4033cc663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1" name="Shape 2331"/>
        <p:cNvGrpSpPr/>
        <p:nvPr/>
      </p:nvGrpSpPr>
      <p:grpSpPr>
        <a:xfrm>
          <a:off x="0" y="0"/>
          <a:ext cx="0" cy="0"/>
          <a:chOff x="0" y="0"/>
          <a:chExt cx="0" cy="0"/>
        </a:xfrm>
      </p:grpSpPr>
      <p:sp>
        <p:nvSpPr>
          <p:cNvPr id="2332" name="Google Shape;2332;g4033cc6636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3" name="Google Shape;2333;g4033cc663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1" name="Shape 2351"/>
        <p:cNvGrpSpPr/>
        <p:nvPr/>
      </p:nvGrpSpPr>
      <p:grpSpPr>
        <a:xfrm>
          <a:off x="0" y="0"/>
          <a:ext cx="0" cy="0"/>
          <a:chOff x="0" y="0"/>
          <a:chExt cx="0" cy="0"/>
        </a:xfrm>
      </p:grpSpPr>
      <p:sp>
        <p:nvSpPr>
          <p:cNvPr id="2352" name="Google Shape;2352;g4033cc6636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3" name="Google Shape;2353;g4033cc6636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411c98e21e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336" name="Google Shape;336;g411c98e21e_2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8" name="Shape 2368"/>
        <p:cNvGrpSpPr/>
        <p:nvPr/>
      </p:nvGrpSpPr>
      <p:grpSpPr>
        <a:xfrm>
          <a:off x="0" y="0"/>
          <a:ext cx="0" cy="0"/>
          <a:chOff x="0" y="0"/>
          <a:chExt cx="0" cy="0"/>
        </a:xfrm>
      </p:grpSpPr>
      <p:sp>
        <p:nvSpPr>
          <p:cNvPr id="2369" name="Google Shape;2369;g4033cc6636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0" name="Google Shape;2370;g4033cc6636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3" name="Shape 2383"/>
        <p:cNvGrpSpPr/>
        <p:nvPr/>
      </p:nvGrpSpPr>
      <p:grpSpPr>
        <a:xfrm>
          <a:off x="0" y="0"/>
          <a:ext cx="0" cy="0"/>
          <a:chOff x="0" y="0"/>
          <a:chExt cx="0" cy="0"/>
        </a:xfrm>
      </p:grpSpPr>
      <p:sp>
        <p:nvSpPr>
          <p:cNvPr id="2384" name="Google Shape;2384;g4033cc6636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5" name="Google Shape;2385;g4033cc6636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9" name="Shape 2399"/>
        <p:cNvGrpSpPr/>
        <p:nvPr/>
      </p:nvGrpSpPr>
      <p:grpSpPr>
        <a:xfrm>
          <a:off x="0" y="0"/>
          <a:ext cx="0" cy="0"/>
          <a:chOff x="0" y="0"/>
          <a:chExt cx="0" cy="0"/>
        </a:xfrm>
      </p:grpSpPr>
      <p:sp>
        <p:nvSpPr>
          <p:cNvPr id="2400" name="Google Shape;2400;g4033cc6636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1" name="Google Shape;2401;g4033cc6636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5" name="Shape 2415"/>
        <p:cNvGrpSpPr/>
        <p:nvPr/>
      </p:nvGrpSpPr>
      <p:grpSpPr>
        <a:xfrm>
          <a:off x="0" y="0"/>
          <a:ext cx="0" cy="0"/>
          <a:chOff x="0" y="0"/>
          <a:chExt cx="0" cy="0"/>
        </a:xfrm>
      </p:grpSpPr>
      <p:sp>
        <p:nvSpPr>
          <p:cNvPr id="2416" name="Google Shape;2416;g4033cc663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7" name="Google Shape;2417;g4033cc663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Different from bagging or boosting</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3" name="Shape 2433"/>
        <p:cNvGrpSpPr/>
        <p:nvPr/>
      </p:nvGrpSpPr>
      <p:grpSpPr>
        <a:xfrm>
          <a:off x="0" y="0"/>
          <a:ext cx="0" cy="0"/>
          <a:chOff x="0" y="0"/>
          <a:chExt cx="0" cy="0"/>
        </a:xfrm>
      </p:grpSpPr>
      <p:sp>
        <p:nvSpPr>
          <p:cNvPr id="2434" name="Google Shape;2434;g3d005cdef3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5" name="Google Shape;2435;g3d005cdef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9" name="Shape 2439"/>
        <p:cNvGrpSpPr/>
        <p:nvPr/>
      </p:nvGrpSpPr>
      <p:grpSpPr>
        <a:xfrm>
          <a:off x="0" y="0"/>
          <a:ext cx="0" cy="0"/>
          <a:chOff x="0" y="0"/>
          <a:chExt cx="0" cy="0"/>
        </a:xfrm>
      </p:grpSpPr>
      <p:sp>
        <p:nvSpPr>
          <p:cNvPr id="2440" name="Google Shape;2440;g3d005cdef3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1" name="Google Shape;2441;g3d005cdef3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3" name="Shape 2463"/>
        <p:cNvGrpSpPr/>
        <p:nvPr/>
      </p:nvGrpSpPr>
      <p:grpSpPr>
        <a:xfrm>
          <a:off x="0" y="0"/>
          <a:ext cx="0" cy="0"/>
          <a:chOff x="0" y="0"/>
          <a:chExt cx="0" cy="0"/>
        </a:xfrm>
      </p:grpSpPr>
      <p:sp>
        <p:nvSpPr>
          <p:cNvPr id="2464" name="Google Shape;2464;g3d005cdef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5" name="Google Shape;2465;g3d005cdef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9" name="Shape 2479"/>
        <p:cNvGrpSpPr/>
        <p:nvPr/>
      </p:nvGrpSpPr>
      <p:grpSpPr>
        <a:xfrm>
          <a:off x="0" y="0"/>
          <a:ext cx="0" cy="0"/>
          <a:chOff x="0" y="0"/>
          <a:chExt cx="0" cy="0"/>
        </a:xfrm>
      </p:grpSpPr>
      <p:sp>
        <p:nvSpPr>
          <p:cNvPr id="2480" name="Google Shape;2480;g37f9fe439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1" name="Google Shape;2481;g37f9fe439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9" name="Shape 2489"/>
        <p:cNvGrpSpPr/>
        <p:nvPr/>
      </p:nvGrpSpPr>
      <p:grpSpPr>
        <a:xfrm>
          <a:off x="0" y="0"/>
          <a:ext cx="0" cy="0"/>
          <a:chOff x="0" y="0"/>
          <a:chExt cx="0" cy="0"/>
        </a:xfrm>
      </p:grpSpPr>
      <p:sp>
        <p:nvSpPr>
          <p:cNvPr id="2490" name="Google Shape;2490;g37f9fe439c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1" name="Google Shape;2491;g37f9fe439c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Summarize solutions for different parts of DI. active-learning, semi, domain-knowledge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6" name="Shape 2496"/>
        <p:cNvGrpSpPr/>
        <p:nvPr/>
      </p:nvGrpSpPr>
      <p:grpSpPr>
        <a:xfrm>
          <a:off x="0" y="0"/>
          <a:ext cx="0" cy="0"/>
          <a:chOff x="0" y="0"/>
          <a:chExt cx="0" cy="0"/>
        </a:xfrm>
      </p:grpSpPr>
      <p:sp>
        <p:nvSpPr>
          <p:cNvPr id="2497" name="Google Shape;2497;g37f9fe439c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8" name="Google Shape;2498;g37f9fe439c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4033cc6636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3" name="Google Shape;343;g4033cc6636_3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2" name="Shape 2502"/>
        <p:cNvGrpSpPr/>
        <p:nvPr/>
      </p:nvGrpSpPr>
      <p:grpSpPr>
        <a:xfrm>
          <a:off x="0" y="0"/>
          <a:ext cx="0" cy="0"/>
          <a:chOff x="0" y="0"/>
          <a:chExt cx="0" cy="0"/>
        </a:xfrm>
      </p:grpSpPr>
      <p:sp>
        <p:nvSpPr>
          <p:cNvPr id="2503" name="Google Shape;2503;g37f9fe439c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4" name="Google Shape;2504;g37f9fe439c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8" name="Shape 2508"/>
        <p:cNvGrpSpPr/>
        <p:nvPr/>
      </p:nvGrpSpPr>
      <p:grpSpPr>
        <a:xfrm>
          <a:off x="0" y="0"/>
          <a:ext cx="0" cy="0"/>
          <a:chOff x="0" y="0"/>
          <a:chExt cx="0" cy="0"/>
        </a:xfrm>
      </p:grpSpPr>
      <p:sp>
        <p:nvSpPr>
          <p:cNvPr id="2509" name="Google Shape;2509;g37f9fe439c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0" name="Google Shape;2510;g37f9fe439c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9" name="Shape 2519"/>
        <p:cNvGrpSpPr/>
        <p:nvPr/>
      </p:nvGrpSpPr>
      <p:grpSpPr>
        <a:xfrm>
          <a:off x="0" y="0"/>
          <a:ext cx="0" cy="0"/>
          <a:chOff x="0" y="0"/>
          <a:chExt cx="0" cy="0"/>
        </a:xfrm>
      </p:grpSpPr>
      <p:sp>
        <p:nvSpPr>
          <p:cNvPr id="2520" name="Google Shape;2520;g37f9fe439c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1" name="Google Shape;2521;g37f9fe439c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0" name="Shape 2530"/>
        <p:cNvGrpSpPr/>
        <p:nvPr/>
      </p:nvGrpSpPr>
      <p:grpSpPr>
        <a:xfrm>
          <a:off x="0" y="0"/>
          <a:ext cx="0" cy="0"/>
          <a:chOff x="0" y="0"/>
          <a:chExt cx="0" cy="0"/>
        </a:xfrm>
      </p:grpSpPr>
      <p:sp>
        <p:nvSpPr>
          <p:cNvPr id="2531" name="Google Shape;2531;g37f9fe439c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37f9fe439c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6" name="Shape 2536"/>
        <p:cNvGrpSpPr/>
        <p:nvPr/>
      </p:nvGrpSpPr>
      <p:grpSpPr>
        <a:xfrm>
          <a:off x="0" y="0"/>
          <a:ext cx="0" cy="0"/>
          <a:chOff x="0" y="0"/>
          <a:chExt cx="0" cy="0"/>
        </a:xfrm>
      </p:grpSpPr>
      <p:sp>
        <p:nvSpPr>
          <p:cNvPr id="2537" name="Google Shape;2537;g37f9fe439c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8" name="Google Shape;2538;g37f9fe439c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Mention that here AI just to include expert systems.</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3" name="Shape 2573"/>
        <p:cNvGrpSpPr/>
        <p:nvPr/>
      </p:nvGrpSpPr>
      <p:grpSpPr>
        <a:xfrm>
          <a:off x="0" y="0"/>
          <a:ext cx="0" cy="0"/>
          <a:chOff x="0" y="0"/>
          <a:chExt cx="0" cy="0"/>
        </a:xfrm>
      </p:grpSpPr>
      <p:sp>
        <p:nvSpPr>
          <p:cNvPr id="2574" name="Google Shape;2574;g37f9fe439c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5" name="Google Shape;2575;g37f9fe439c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8" name="Shape 2588"/>
        <p:cNvGrpSpPr/>
        <p:nvPr/>
      </p:nvGrpSpPr>
      <p:grpSpPr>
        <a:xfrm>
          <a:off x="0" y="0"/>
          <a:ext cx="0" cy="0"/>
          <a:chOff x="0" y="0"/>
          <a:chExt cx="0" cy="0"/>
        </a:xfrm>
      </p:grpSpPr>
      <p:sp>
        <p:nvSpPr>
          <p:cNvPr id="2589" name="Google Shape;2589;g37f9fe439c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0" name="Google Shape;2590;g37f9fe439c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4" name="Shape 2604"/>
        <p:cNvGrpSpPr/>
        <p:nvPr/>
      </p:nvGrpSpPr>
      <p:grpSpPr>
        <a:xfrm>
          <a:off x="0" y="0"/>
          <a:ext cx="0" cy="0"/>
          <a:chOff x="0" y="0"/>
          <a:chExt cx="0" cy="0"/>
        </a:xfrm>
      </p:grpSpPr>
      <p:sp>
        <p:nvSpPr>
          <p:cNvPr id="2605" name="Google Shape;2605;g37f9fe439c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6" name="Google Shape;2606;g37f9fe439c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0" name="Shape 2610"/>
        <p:cNvGrpSpPr/>
        <p:nvPr/>
      </p:nvGrpSpPr>
      <p:grpSpPr>
        <a:xfrm>
          <a:off x="0" y="0"/>
          <a:ext cx="0" cy="0"/>
          <a:chOff x="0" y="0"/>
          <a:chExt cx="0" cy="0"/>
        </a:xfrm>
      </p:grpSpPr>
      <p:sp>
        <p:nvSpPr>
          <p:cNvPr id="2611" name="Google Shape;2611;g37f9fe439c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2" name="Google Shape;2612;g37f9fe439c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6" name="Shape 2616"/>
        <p:cNvGrpSpPr/>
        <p:nvPr/>
      </p:nvGrpSpPr>
      <p:grpSpPr>
        <a:xfrm>
          <a:off x="0" y="0"/>
          <a:ext cx="0" cy="0"/>
          <a:chOff x="0" y="0"/>
          <a:chExt cx="0" cy="0"/>
        </a:xfrm>
      </p:grpSpPr>
      <p:sp>
        <p:nvSpPr>
          <p:cNvPr id="2617" name="Google Shape;2617;g37f9fe439c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8" name="Google Shape;2618;g37f9fe439c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4033cc6636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51" name="Google Shape;351;g4033cc6636_3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8" name="Shape 2628"/>
        <p:cNvGrpSpPr/>
        <p:nvPr/>
      </p:nvGrpSpPr>
      <p:grpSpPr>
        <a:xfrm>
          <a:off x="0" y="0"/>
          <a:ext cx="0" cy="0"/>
          <a:chOff x="0" y="0"/>
          <a:chExt cx="0" cy="0"/>
        </a:xfrm>
      </p:grpSpPr>
      <p:sp>
        <p:nvSpPr>
          <p:cNvPr id="2629" name="Google Shape;2629;g37f9fe439c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0" name="Google Shape;2630;g37f9fe439c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4" name="Shape 2634"/>
        <p:cNvGrpSpPr/>
        <p:nvPr/>
      </p:nvGrpSpPr>
      <p:grpSpPr>
        <a:xfrm>
          <a:off x="0" y="0"/>
          <a:ext cx="0" cy="0"/>
          <a:chOff x="0" y="0"/>
          <a:chExt cx="0" cy="0"/>
        </a:xfrm>
      </p:grpSpPr>
      <p:sp>
        <p:nvSpPr>
          <p:cNvPr id="2635" name="Google Shape;2635;g37f9fe439c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6" name="Google Shape;2636;g37f9fe439c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1" name="Shape 2641"/>
        <p:cNvGrpSpPr/>
        <p:nvPr/>
      </p:nvGrpSpPr>
      <p:grpSpPr>
        <a:xfrm>
          <a:off x="0" y="0"/>
          <a:ext cx="0" cy="0"/>
          <a:chOff x="0" y="0"/>
          <a:chExt cx="0" cy="0"/>
        </a:xfrm>
      </p:grpSpPr>
      <p:sp>
        <p:nvSpPr>
          <p:cNvPr id="2642" name="Google Shape;2642;g37f9fe439c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3" name="Google Shape;2643;g37f9fe439c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8" name="Shape 2648"/>
        <p:cNvGrpSpPr/>
        <p:nvPr/>
      </p:nvGrpSpPr>
      <p:grpSpPr>
        <a:xfrm>
          <a:off x="0" y="0"/>
          <a:ext cx="0" cy="0"/>
          <a:chOff x="0" y="0"/>
          <a:chExt cx="0" cy="0"/>
        </a:xfrm>
      </p:grpSpPr>
      <p:sp>
        <p:nvSpPr>
          <p:cNvPr id="2649" name="Google Shape;2649;g3c43bbbc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0" name="Google Shape;2650;g3c43bbbc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5" name="Shape 2655"/>
        <p:cNvGrpSpPr/>
        <p:nvPr/>
      </p:nvGrpSpPr>
      <p:grpSpPr>
        <a:xfrm>
          <a:off x="0" y="0"/>
          <a:ext cx="0" cy="0"/>
          <a:chOff x="0" y="0"/>
          <a:chExt cx="0" cy="0"/>
        </a:xfrm>
      </p:grpSpPr>
      <p:sp>
        <p:nvSpPr>
          <p:cNvPr id="2656" name="Google Shape;2656;g3c43bbbc8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7" name="Google Shape;2657;g3c43bbbc8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4" name="Shape 2664"/>
        <p:cNvGrpSpPr/>
        <p:nvPr/>
      </p:nvGrpSpPr>
      <p:grpSpPr>
        <a:xfrm>
          <a:off x="0" y="0"/>
          <a:ext cx="0" cy="0"/>
          <a:chOff x="0" y="0"/>
          <a:chExt cx="0" cy="0"/>
        </a:xfrm>
      </p:grpSpPr>
      <p:sp>
        <p:nvSpPr>
          <p:cNvPr id="2665" name="Google Shape;2665;g3c43bbbc8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6" name="Google Shape;2666;g3c43bbbc8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8" name="Shape 2678"/>
        <p:cNvGrpSpPr/>
        <p:nvPr/>
      </p:nvGrpSpPr>
      <p:grpSpPr>
        <a:xfrm>
          <a:off x="0" y="0"/>
          <a:ext cx="0" cy="0"/>
          <a:chOff x="0" y="0"/>
          <a:chExt cx="0" cy="0"/>
        </a:xfrm>
      </p:grpSpPr>
      <p:sp>
        <p:nvSpPr>
          <p:cNvPr id="2679" name="Google Shape;2679;g37f9fe439c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0" name="Google Shape;2680;g37f9fe439c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4" name="Shape 2684"/>
        <p:cNvGrpSpPr/>
        <p:nvPr/>
      </p:nvGrpSpPr>
      <p:grpSpPr>
        <a:xfrm>
          <a:off x="0" y="0"/>
          <a:ext cx="0" cy="0"/>
          <a:chOff x="0" y="0"/>
          <a:chExt cx="0" cy="0"/>
        </a:xfrm>
      </p:grpSpPr>
      <p:sp>
        <p:nvSpPr>
          <p:cNvPr id="2685" name="Google Shape;2685;g4033cc66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6" name="Google Shape;2686;g4033cc66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6" name="Shape 2696"/>
        <p:cNvGrpSpPr/>
        <p:nvPr/>
      </p:nvGrpSpPr>
      <p:grpSpPr>
        <a:xfrm>
          <a:off x="0" y="0"/>
          <a:ext cx="0" cy="0"/>
          <a:chOff x="0" y="0"/>
          <a:chExt cx="0" cy="0"/>
        </a:xfrm>
      </p:grpSpPr>
      <p:sp>
        <p:nvSpPr>
          <p:cNvPr id="2697" name="Google Shape;2697;g4033cc6636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8" name="Google Shape;2698;g4033cc6636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8" name="Shape 2708"/>
        <p:cNvGrpSpPr/>
        <p:nvPr/>
      </p:nvGrpSpPr>
      <p:grpSpPr>
        <a:xfrm>
          <a:off x="0" y="0"/>
          <a:ext cx="0" cy="0"/>
          <a:chOff x="0" y="0"/>
          <a:chExt cx="0" cy="0"/>
        </a:xfrm>
      </p:grpSpPr>
      <p:sp>
        <p:nvSpPr>
          <p:cNvPr id="2709" name="Google Shape;2709;g4033cc6636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0" name="Google Shape;2710;g4033cc6636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37f9fe439c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7f9fe439c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Theo: “Would like to thank students and collaborators from UW, waterloo, stanford, technion and cornell”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033cc6636_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59" name="Google Shape;359;g4033cc6636_3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0" name="Shape 2720"/>
        <p:cNvGrpSpPr/>
        <p:nvPr/>
      </p:nvGrpSpPr>
      <p:grpSpPr>
        <a:xfrm>
          <a:off x="0" y="0"/>
          <a:ext cx="0" cy="0"/>
          <a:chOff x="0" y="0"/>
          <a:chExt cx="0" cy="0"/>
        </a:xfrm>
      </p:grpSpPr>
      <p:sp>
        <p:nvSpPr>
          <p:cNvPr id="2721" name="Google Shape;2721;g4033cc6636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2" name="Google Shape;2722;g4033cc6636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4" name="Shape 2734"/>
        <p:cNvGrpSpPr/>
        <p:nvPr/>
      </p:nvGrpSpPr>
      <p:grpSpPr>
        <a:xfrm>
          <a:off x="0" y="0"/>
          <a:ext cx="0" cy="0"/>
          <a:chOff x="0" y="0"/>
          <a:chExt cx="0" cy="0"/>
        </a:xfrm>
      </p:grpSpPr>
      <p:sp>
        <p:nvSpPr>
          <p:cNvPr id="2735" name="Google Shape;2735;g37f9fe439c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6" name="Google Shape;2736;g37f9fe439c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1" name="Shape 2741"/>
        <p:cNvGrpSpPr/>
        <p:nvPr/>
      </p:nvGrpSpPr>
      <p:grpSpPr>
        <a:xfrm>
          <a:off x="0" y="0"/>
          <a:ext cx="0" cy="0"/>
          <a:chOff x="0" y="0"/>
          <a:chExt cx="0" cy="0"/>
        </a:xfrm>
      </p:grpSpPr>
      <p:sp>
        <p:nvSpPr>
          <p:cNvPr id="2742" name="Google Shape;2742;g37f9fe439c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3" name="Google Shape;2743;g37f9fe439c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8" name="Shape 2748"/>
        <p:cNvGrpSpPr/>
        <p:nvPr/>
      </p:nvGrpSpPr>
      <p:grpSpPr>
        <a:xfrm>
          <a:off x="0" y="0"/>
          <a:ext cx="0" cy="0"/>
          <a:chOff x="0" y="0"/>
          <a:chExt cx="0" cy="0"/>
        </a:xfrm>
      </p:grpSpPr>
      <p:sp>
        <p:nvSpPr>
          <p:cNvPr id="2749" name="Google Shape;2749;g37f9fe439c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0" name="Google Shape;2750;g37f9fe439c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5" name="Shape 2755"/>
        <p:cNvGrpSpPr/>
        <p:nvPr/>
      </p:nvGrpSpPr>
      <p:grpSpPr>
        <a:xfrm>
          <a:off x="0" y="0"/>
          <a:ext cx="0" cy="0"/>
          <a:chOff x="0" y="0"/>
          <a:chExt cx="0" cy="0"/>
        </a:xfrm>
      </p:grpSpPr>
      <p:sp>
        <p:nvSpPr>
          <p:cNvPr id="2756" name="Google Shape;2756;g37f9fe439c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7" name="Google Shape;2757;g37f9fe439c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4" name="Shape 2764"/>
        <p:cNvGrpSpPr/>
        <p:nvPr/>
      </p:nvGrpSpPr>
      <p:grpSpPr>
        <a:xfrm>
          <a:off x="0" y="0"/>
          <a:ext cx="0" cy="0"/>
          <a:chOff x="0" y="0"/>
          <a:chExt cx="0" cy="0"/>
        </a:xfrm>
      </p:grpSpPr>
      <p:sp>
        <p:nvSpPr>
          <p:cNvPr id="2765" name="Google Shape;2765;g37f9fe439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6" name="Google Shape;2766;g37f9fe439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0" name="Shape 2770"/>
        <p:cNvGrpSpPr/>
        <p:nvPr/>
      </p:nvGrpSpPr>
      <p:grpSpPr>
        <a:xfrm>
          <a:off x="0" y="0"/>
          <a:ext cx="0" cy="0"/>
          <a:chOff x="0" y="0"/>
          <a:chExt cx="0" cy="0"/>
        </a:xfrm>
      </p:grpSpPr>
      <p:sp>
        <p:nvSpPr>
          <p:cNvPr id="2771" name="Google Shape;2771;g37f9fe439c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2" name="Google Shape;2772;g37f9fe439c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7" name="Shape 2777"/>
        <p:cNvGrpSpPr/>
        <p:nvPr/>
      </p:nvGrpSpPr>
      <p:grpSpPr>
        <a:xfrm>
          <a:off x="0" y="0"/>
          <a:ext cx="0" cy="0"/>
          <a:chOff x="0" y="0"/>
          <a:chExt cx="0" cy="0"/>
        </a:xfrm>
      </p:grpSpPr>
      <p:sp>
        <p:nvSpPr>
          <p:cNvPr id="2778" name="Google Shape;2778;g37f9fe439c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9" name="Google Shape;2779;g37f9fe439c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3" name="Shape 2783"/>
        <p:cNvGrpSpPr/>
        <p:nvPr/>
      </p:nvGrpSpPr>
      <p:grpSpPr>
        <a:xfrm>
          <a:off x="0" y="0"/>
          <a:ext cx="0" cy="0"/>
          <a:chOff x="0" y="0"/>
          <a:chExt cx="0" cy="0"/>
        </a:xfrm>
      </p:grpSpPr>
      <p:sp>
        <p:nvSpPr>
          <p:cNvPr id="2784" name="Google Shape;2784;g3bbf3f9ef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5" name="Google Shape;2785;g3bbf3f9ef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4" name="Shape 2794"/>
        <p:cNvGrpSpPr/>
        <p:nvPr/>
      </p:nvGrpSpPr>
      <p:grpSpPr>
        <a:xfrm>
          <a:off x="0" y="0"/>
          <a:ext cx="0" cy="0"/>
          <a:chOff x="0" y="0"/>
          <a:chExt cx="0" cy="0"/>
        </a:xfrm>
      </p:grpSpPr>
      <p:sp>
        <p:nvSpPr>
          <p:cNvPr id="2795" name="Google Shape;2795;g37f9fe439c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6" name="Google Shape;2796;g37f9fe439c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4033cc6636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67" name="Google Shape;367;g4033cc6636_3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2" name="Shape 2802"/>
        <p:cNvGrpSpPr/>
        <p:nvPr/>
      </p:nvGrpSpPr>
      <p:grpSpPr>
        <a:xfrm>
          <a:off x="0" y="0"/>
          <a:ext cx="0" cy="0"/>
          <a:chOff x="0" y="0"/>
          <a:chExt cx="0" cy="0"/>
        </a:xfrm>
      </p:grpSpPr>
      <p:sp>
        <p:nvSpPr>
          <p:cNvPr id="2803" name="Google Shape;2803;g3bdd44b851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4" name="Google Shape;2804;g3bdd44b851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9" name="Shape 2839"/>
        <p:cNvGrpSpPr/>
        <p:nvPr/>
      </p:nvGrpSpPr>
      <p:grpSpPr>
        <a:xfrm>
          <a:off x="0" y="0"/>
          <a:ext cx="0" cy="0"/>
          <a:chOff x="0" y="0"/>
          <a:chExt cx="0" cy="0"/>
        </a:xfrm>
      </p:grpSpPr>
      <p:sp>
        <p:nvSpPr>
          <p:cNvPr id="2840" name="Google Shape;2840;g37fa0d885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1" name="Google Shape;2841;g37fa0d885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Fix it</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8" name="Shape 2848"/>
        <p:cNvGrpSpPr/>
        <p:nvPr/>
      </p:nvGrpSpPr>
      <p:grpSpPr>
        <a:xfrm>
          <a:off x="0" y="0"/>
          <a:ext cx="0" cy="0"/>
          <a:chOff x="0" y="0"/>
          <a:chExt cx="0" cy="0"/>
        </a:xfrm>
      </p:grpSpPr>
      <p:sp>
        <p:nvSpPr>
          <p:cNvPr id="2849" name="Google Shape;2849;g37fa0d885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0" name="Google Shape;2850;g37fa0d885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7" name="Shape 2857"/>
        <p:cNvGrpSpPr/>
        <p:nvPr/>
      </p:nvGrpSpPr>
      <p:grpSpPr>
        <a:xfrm>
          <a:off x="0" y="0"/>
          <a:ext cx="0" cy="0"/>
          <a:chOff x="0" y="0"/>
          <a:chExt cx="0" cy="0"/>
        </a:xfrm>
      </p:grpSpPr>
      <p:sp>
        <p:nvSpPr>
          <p:cNvPr id="2858" name="Google Shape;2858;g37fa0d885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9" name="Google Shape;2859;g37fa0d885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7" name="Shape 2867"/>
        <p:cNvGrpSpPr/>
        <p:nvPr/>
      </p:nvGrpSpPr>
      <p:grpSpPr>
        <a:xfrm>
          <a:off x="0" y="0"/>
          <a:ext cx="0" cy="0"/>
          <a:chOff x="0" y="0"/>
          <a:chExt cx="0" cy="0"/>
        </a:xfrm>
      </p:grpSpPr>
      <p:sp>
        <p:nvSpPr>
          <p:cNvPr id="2868" name="Google Shape;2868;g37fa0d885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9" name="Google Shape;2869;g37fa0d885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4" name="Shape 2874"/>
        <p:cNvGrpSpPr/>
        <p:nvPr/>
      </p:nvGrpSpPr>
      <p:grpSpPr>
        <a:xfrm>
          <a:off x="0" y="0"/>
          <a:ext cx="0" cy="0"/>
          <a:chOff x="0" y="0"/>
          <a:chExt cx="0" cy="0"/>
        </a:xfrm>
      </p:grpSpPr>
      <p:sp>
        <p:nvSpPr>
          <p:cNvPr id="2875" name="Google Shape;2875;g3bdd44b851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6" name="Google Shape;2876;g3bdd44b85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5" name="Shape 2885"/>
        <p:cNvGrpSpPr/>
        <p:nvPr/>
      </p:nvGrpSpPr>
      <p:grpSpPr>
        <a:xfrm>
          <a:off x="0" y="0"/>
          <a:ext cx="0" cy="0"/>
          <a:chOff x="0" y="0"/>
          <a:chExt cx="0" cy="0"/>
        </a:xfrm>
      </p:grpSpPr>
      <p:sp>
        <p:nvSpPr>
          <p:cNvPr id="2886" name="Google Shape;2886;g37fa0d885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7" name="Google Shape;2887;g37fa0d885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3" name="Shape 2893"/>
        <p:cNvGrpSpPr/>
        <p:nvPr/>
      </p:nvGrpSpPr>
      <p:grpSpPr>
        <a:xfrm>
          <a:off x="0" y="0"/>
          <a:ext cx="0" cy="0"/>
          <a:chOff x="0" y="0"/>
          <a:chExt cx="0" cy="0"/>
        </a:xfrm>
      </p:grpSpPr>
      <p:sp>
        <p:nvSpPr>
          <p:cNvPr id="2894" name="Google Shape;2894;g37fa0d8853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5" name="Google Shape;2895;g37fa0d885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1" name="Shape 2901"/>
        <p:cNvGrpSpPr/>
        <p:nvPr/>
      </p:nvGrpSpPr>
      <p:grpSpPr>
        <a:xfrm>
          <a:off x="0" y="0"/>
          <a:ext cx="0" cy="0"/>
          <a:chOff x="0" y="0"/>
          <a:chExt cx="0" cy="0"/>
        </a:xfrm>
      </p:grpSpPr>
      <p:sp>
        <p:nvSpPr>
          <p:cNvPr id="2902" name="Google Shape;2902;g37fa0d885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3" name="Google Shape;2903;g37fa0d885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9" name="Shape 2909"/>
        <p:cNvGrpSpPr/>
        <p:nvPr/>
      </p:nvGrpSpPr>
      <p:grpSpPr>
        <a:xfrm>
          <a:off x="0" y="0"/>
          <a:ext cx="0" cy="0"/>
          <a:chOff x="0" y="0"/>
          <a:chExt cx="0" cy="0"/>
        </a:xfrm>
      </p:grpSpPr>
      <p:sp>
        <p:nvSpPr>
          <p:cNvPr id="2910" name="Google Shape;2910;g3bdd44b851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1" name="Google Shape;2911;g3bdd44b851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4033cc6636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75" name="Google Shape;375;g4033cc6636_3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6" name="Shape 2916"/>
        <p:cNvGrpSpPr/>
        <p:nvPr/>
      </p:nvGrpSpPr>
      <p:grpSpPr>
        <a:xfrm>
          <a:off x="0" y="0"/>
          <a:ext cx="0" cy="0"/>
          <a:chOff x="0" y="0"/>
          <a:chExt cx="0" cy="0"/>
        </a:xfrm>
      </p:grpSpPr>
      <p:sp>
        <p:nvSpPr>
          <p:cNvPr id="2917" name="Google Shape;2917;g37fa0d885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8" name="Google Shape;2918;g37fa0d885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2" name="Shape 2922"/>
        <p:cNvGrpSpPr/>
        <p:nvPr/>
      </p:nvGrpSpPr>
      <p:grpSpPr>
        <a:xfrm>
          <a:off x="0" y="0"/>
          <a:ext cx="0" cy="0"/>
          <a:chOff x="0" y="0"/>
          <a:chExt cx="0" cy="0"/>
        </a:xfrm>
      </p:grpSpPr>
      <p:sp>
        <p:nvSpPr>
          <p:cNvPr id="2923" name="Google Shape;2923;g37fa0d885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4" name="Google Shape;2924;g37fa0d885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0" name="Shape 2930"/>
        <p:cNvGrpSpPr/>
        <p:nvPr/>
      </p:nvGrpSpPr>
      <p:grpSpPr>
        <a:xfrm>
          <a:off x="0" y="0"/>
          <a:ext cx="0" cy="0"/>
          <a:chOff x="0" y="0"/>
          <a:chExt cx="0" cy="0"/>
        </a:xfrm>
      </p:grpSpPr>
      <p:sp>
        <p:nvSpPr>
          <p:cNvPr id="2931" name="Google Shape;2931;g3ba542ef84_0_2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2" name="Google Shape;2932;g3ba542ef84_0_2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6" name="Shape 2936"/>
        <p:cNvGrpSpPr/>
        <p:nvPr/>
      </p:nvGrpSpPr>
      <p:grpSpPr>
        <a:xfrm>
          <a:off x="0" y="0"/>
          <a:ext cx="0" cy="0"/>
          <a:chOff x="0" y="0"/>
          <a:chExt cx="0" cy="0"/>
        </a:xfrm>
      </p:grpSpPr>
      <p:sp>
        <p:nvSpPr>
          <p:cNvPr id="2937" name="Google Shape;2937;g37fa0d885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8" name="Google Shape;2938;g37fa0d885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2" name="Shape 2942"/>
        <p:cNvGrpSpPr/>
        <p:nvPr/>
      </p:nvGrpSpPr>
      <p:grpSpPr>
        <a:xfrm>
          <a:off x="0" y="0"/>
          <a:ext cx="0" cy="0"/>
          <a:chOff x="0" y="0"/>
          <a:chExt cx="0" cy="0"/>
        </a:xfrm>
      </p:grpSpPr>
      <p:sp>
        <p:nvSpPr>
          <p:cNvPr id="2943" name="Google Shape;2943;g4033cc6636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4" name="Google Shape;2944;g4033cc6636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9" name="Shape 2959"/>
        <p:cNvGrpSpPr/>
        <p:nvPr/>
      </p:nvGrpSpPr>
      <p:grpSpPr>
        <a:xfrm>
          <a:off x="0" y="0"/>
          <a:ext cx="0" cy="0"/>
          <a:chOff x="0" y="0"/>
          <a:chExt cx="0" cy="0"/>
        </a:xfrm>
      </p:grpSpPr>
      <p:sp>
        <p:nvSpPr>
          <p:cNvPr id="2960" name="Google Shape;2960;g4033cc6636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4033cc6636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5" name="Shape 2975"/>
        <p:cNvGrpSpPr/>
        <p:nvPr/>
      </p:nvGrpSpPr>
      <p:grpSpPr>
        <a:xfrm>
          <a:off x="0" y="0"/>
          <a:ext cx="0" cy="0"/>
          <a:chOff x="0" y="0"/>
          <a:chExt cx="0" cy="0"/>
        </a:xfrm>
      </p:grpSpPr>
      <p:sp>
        <p:nvSpPr>
          <p:cNvPr id="2976" name="Google Shape;2976;g4033cc6636_0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7" name="Google Shape;2977;g4033cc6636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2" name="Shape 2992"/>
        <p:cNvGrpSpPr/>
        <p:nvPr/>
      </p:nvGrpSpPr>
      <p:grpSpPr>
        <a:xfrm>
          <a:off x="0" y="0"/>
          <a:ext cx="0" cy="0"/>
          <a:chOff x="0" y="0"/>
          <a:chExt cx="0" cy="0"/>
        </a:xfrm>
      </p:grpSpPr>
      <p:sp>
        <p:nvSpPr>
          <p:cNvPr id="2993" name="Google Shape;2993;g4033cc6636_0_1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4" name="Google Shape;2994;g4033cc6636_0_1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9" name="Shape 3009"/>
        <p:cNvGrpSpPr/>
        <p:nvPr/>
      </p:nvGrpSpPr>
      <p:grpSpPr>
        <a:xfrm>
          <a:off x="0" y="0"/>
          <a:ext cx="0" cy="0"/>
          <a:chOff x="0" y="0"/>
          <a:chExt cx="0" cy="0"/>
        </a:xfrm>
      </p:grpSpPr>
      <p:sp>
        <p:nvSpPr>
          <p:cNvPr id="3010" name="Google Shape;3010;g37fa0d8853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1" name="Google Shape;3011;g37fa0d8853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5" name="Shape 3015"/>
        <p:cNvGrpSpPr/>
        <p:nvPr/>
      </p:nvGrpSpPr>
      <p:grpSpPr>
        <a:xfrm>
          <a:off x="0" y="0"/>
          <a:ext cx="0" cy="0"/>
          <a:chOff x="0" y="0"/>
          <a:chExt cx="0" cy="0"/>
        </a:xfrm>
      </p:grpSpPr>
      <p:sp>
        <p:nvSpPr>
          <p:cNvPr id="3016" name="Google Shape;3016;g4033cc6636_0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7" name="Google Shape;3017;g4033cc6636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4033cc6636_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84" name="Google Shape;384;g4033cc6636_3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2" name="Shape 3022"/>
        <p:cNvGrpSpPr/>
        <p:nvPr/>
      </p:nvGrpSpPr>
      <p:grpSpPr>
        <a:xfrm>
          <a:off x="0" y="0"/>
          <a:ext cx="0" cy="0"/>
          <a:chOff x="0" y="0"/>
          <a:chExt cx="0" cy="0"/>
        </a:xfrm>
      </p:grpSpPr>
      <p:sp>
        <p:nvSpPr>
          <p:cNvPr id="3023" name="Google Shape;3023;g4033cc6636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4" name="Google Shape;3024;g4033cc6636_0_1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0" name="Shape 3030"/>
        <p:cNvGrpSpPr/>
        <p:nvPr/>
      </p:nvGrpSpPr>
      <p:grpSpPr>
        <a:xfrm>
          <a:off x="0" y="0"/>
          <a:ext cx="0" cy="0"/>
          <a:chOff x="0" y="0"/>
          <a:chExt cx="0" cy="0"/>
        </a:xfrm>
      </p:grpSpPr>
      <p:sp>
        <p:nvSpPr>
          <p:cNvPr id="3031" name="Google Shape;3031;g37fa0d885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2" name="Google Shape;3032;g37fa0d885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6" name="Shape 3036"/>
        <p:cNvGrpSpPr/>
        <p:nvPr/>
      </p:nvGrpSpPr>
      <p:grpSpPr>
        <a:xfrm>
          <a:off x="0" y="0"/>
          <a:ext cx="0" cy="0"/>
          <a:chOff x="0" y="0"/>
          <a:chExt cx="0" cy="0"/>
        </a:xfrm>
      </p:grpSpPr>
      <p:sp>
        <p:nvSpPr>
          <p:cNvPr id="3037" name="Google Shape;3037;g37fa0d885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8" name="Google Shape;3038;g37fa0d885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4" name="Shape 3044"/>
        <p:cNvGrpSpPr/>
        <p:nvPr/>
      </p:nvGrpSpPr>
      <p:grpSpPr>
        <a:xfrm>
          <a:off x="0" y="0"/>
          <a:ext cx="0" cy="0"/>
          <a:chOff x="0" y="0"/>
          <a:chExt cx="0" cy="0"/>
        </a:xfrm>
      </p:grpSpPr>
      <p:sp>
        <p:nvSpPr>
          <p:cNvPr id="3045" name="Google Shape;3045;g3bdd44b851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6" name="Google Shape;3046;g3bdd44b851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0" name="Shape 3050"/>
        <p:cNvGrpSpPr/>
        <p:nvPr/>
      </p:nvGrpSpPr>
      <p:grpSpPr>
        <a:xfrm>
          <a:off x="0" y="0"/>
          <a:ext cx="0" cy="0"/>
          <a:chOff x="0" y="0"/>
          <a:chExt cx="0" cy="0"/>
        </a:xfrm>
      </p:grpSpPr>
      <p:sp>
        <p:nvSpPr>
          <p:cNvPr id="3051" name="Google Shape;3051;g40092f102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2" name="Google Shape;3052;g40092f102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7" name="Shape 3057"/>
        <p:cNvGrpSpPr/>
        <p:nvPr/>
      </p:nvGrpSpPr>
      <p:grpSpPr>
        <a:xfrm>
          <a:off x="0" y="0"/>
          <a:ext cx="0" cy="0"/>
          <a:chOff x="0" y="0"/>
          <a:chExt cx="0" cy="0"/>
        </a:xfrm>
      </p:grpSpPr>
      <p:sp>
        <p:nvSpPr>
          <p:cNvPr id="3058" name="Google Shape;3058;g40092f10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9" name="Google Shape;3059;g40092f10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4" name="Shape 3064"/>
        <p:cNvGrpSpPr/>
        <p:nvPr/>
      </p:nvGrpSpPr>
      <p:grpSpPr>
        <a:xfrm>
          <a:off x="0" y="0"/>
          <a:ext cx="0" cy="0"/>
          <a:chOff x="0" y="0"/>
          <a:chExt cx="0" cy="0"/>
        </a:xfrm>
      </p:grpSpPr>
      <p:sp>
        <p:nvSpPr>
          <p:cNvPr id="3065" name="Google Shape;3065;g37feb72581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6" name="Google Shape;3066;g37feb72581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0" name="Shape 3070"/>
        <p:cNvGrpSpPr/>
        <p:nvPr/>
      </p:nvGrpSpPr>
      <p:grpSpPr>
        <a:xfrm>
          <a:off x="0" y="0"/>
          <a:ext cx="0" cy="0"/>
          <a:chOff x="0" y="0"/>
          <a:chExt cx="0" cy="0"/>
        </a:xfrm>
      </p:grpSpPr>
      <p:sp>
        <p:nvSpPr>
          <p:cNvPr id="3071" name="Google Shape;3071;g37feb72581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2" name="Google Shape;3072;g37feb72581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6" name="Shape 3076"/>
        <p:cNvGrpSpPr/>
        <p:nvPr/>
      </p:nvGrpSpPr>
      <p:grpSpPr>
        <a:xfrm>
          <a:off x="0" y="0"/>
          <a:ext cx="0" cy="0"/>
          <a:chOff x="0" y="0"/>
          <a:chExt cx="0" cy="0"/>
        </a:xfrm>
      </p:grpSpPr>
      <p:sp>
        <p:nvSpPr>
          <p:cNvPr id="3077" name="Google Shape;3077;g3bbf3f9ef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8" name="Google Shape;3078;g3bbf3f9ef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2" name="Shape 3082"/>
        <p:cNvGrpSpPr/>
        <p:nvPr/>
      </p:nvGrpSpPr>
      <p:grpSpPr>
        <a:xfrm>
          <a:off x="0" y="0"/>
          <a:ext cx="0" cy="0"/>
          <a:chOff x="0" y="0"/>
          <a:chExt cx="0" cy="0"/>
        </a:xfrm>
      </p:grpSpPr>
      <p:sp>
        <p:nvSpPr>
          <p:cNvPr id="3083" name="Google Shape;3083;g37feb72581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4" name="Google Shape;3084;g37feb72581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4033cc6636_3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93" name="Google Shape;393;g4033cc6636_3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8" name="Shape 3088"/>
        <p:cNvGrpSpPr/>
        <p:nvPr/>
      </p:nvGrpSpPr>
      <p:grpSpPr>
        <a:xfrm>
          <a:off x="0" y="0"/>
          <a:ext cx="0" cy="0"/>
          <a:chOff x="0" y="0"/>
          <a:chExt cx="0" cy="0"/>
        </a:xfrm>
      </p:grpSpPr>
      <p:sp>
        <p:nvSpPr>
          <p:cNvPr id="3089" name="Google Shape;3089;g37feb72581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0" name="Google Shape;3090;g37feb72581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4" name="Shape 3094"/>
        <p:cNvGrpSpPr/>
        <p:nvPr/>
      </p:nvGrpSpPr>
      <p:grpSpPr>
        <a:xfrm>
          <a:off x="0" y="0"/>
          <a:ext cx="0" cy="0"/>
          <a:chOff x="0" y="0"/>
          <a:chExt cx="0" cy="0"/>
        </a:xfrm>
      </p:grpSpPr>
      <p:sp>
        <p:nvSpPr>
          <p:cNvPr id="3095" name="Google Shape;3095;g37feb72581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6" name="Google Shape;3096;g37feb72581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0" name="Shape 3100"/>
        <p:cNvGrpSpPr/>
        <p:nvPr/>
      </p:nvGrpSpPr>
      <p:grpSpPr>
        <a:xfrm>
          <a:off x="0" y="0"/>
          <a:ext cx="0" cy="0"/>
          <a:chOff x="0" y="0"/>
          <a:chExt cx="0" cy="0"/>
        </a:xfrm>
      </p:grpSpPr>
      <p:sp>
        <p:nvSpPr>
          <p:cNvPr id="3101" name="Google Shape;3101;g37feb72581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2" name="Google Shape;3102;g37feb72581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6" name="Shape 3106"/>
        <p:cNvGrpSpPr/>
        <p:nvPr/>
      </p:nvGrpSpPr>
      <p:grpSpPr>
        <a:xfrm>
          <a:off x="0" y="0"/>
          <a:ext cx="0" cy="0"/>
          <a:chOff x="0" y="0"/>
          <a:chExt cx="0" cy="0"/>
        </a:xfrm>
      </p:grpSpPr>
      <p:sp>
        <p:nvSpPr>
          <p:cNvPr id="3107" name="Google Shape;3107;g37feb72581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8" name="Google Shape;3108;g37feb72581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2" name="Shape 3112"/>
        <p:cNvGrpSpPr/>
        <p:nvPr/>
      </p:nvGrpSpPr>
      <p:grpSpPr>
        <a:xfrm>
          <a:off x="0" y="0"/>
          <a:ext cx="0" cy="0"/>
          <a:chOff x="0" y="0"/>
          <a:chExt cx="0" cy="0"/>
        </a:xfrm>
      </p:grpSpPr>
      <p:sp>
        <p:nvSpPr>
          <p:cNvPr id="3113" name="Google Shape;3113;g3c43bbbc8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4" name="Google Shape;3114;g3c43bbbc8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8" name="Shape 3118"/>
        <p:cNvGrpSpPr/>
        <p:nvPr/>
      </p:nvGrpSpPr>
      <p:grpSpPr>
        <a:xfrm>
          <a:off x="0" y="0"/>
          <a:ext cx="0" cy="0"/>
          <a:chOff x="0" y="0"/>
          <a:chExt cx="0" cy="0"/>
        </a:xfrm>
      </p:grpSpPr>
      <p:sp>
        <p:nvSpPr>
          <p:cNvPr id="3119" name="Google Shape;3119;g37feb72581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0" name="Google Shape;3120;g37feb72581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4" name="Shape 3124"/>
        <p:cNvGrpSpPr/>
        <p:nvPr/>
      </p:nvGrpSpPr>
      <p:grpSpPr>
        <a:xfrm>
          <a:off x="0" y="0"/>
          <a:ext cx="0" cy="0"/>
          <a:chOff x="0" y="0"/>
          <a:chExt cx="0" cy="0"/>
        </a:xfrm>
      </p:grpSpPr>
      <p:sp>
        <p:nvSpPr>
          <p:cNvPr id="3125" name="Google Shape;3125;g37feb72581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6" name="Google Shape;3126;g37feb72581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0" name="Shape 3130"/>
        <p:cNvGrpSpPr/>
        <p:nvPr/>
      </p:nvGrpSpPr>
      <p:grpSpPr>
        <a:xfrm>
          <a:off x="0" y="0"/>
          <a:ext cx="0" cy="0"/>
          <a:chOff x="0" y="0"/>
          <a:chExt cx="0" cy="0"/>
        </a:xfrm>
      </p:grpSpPr>
      <p:sp>
        <p:nvSpPr>
          <p:cNvPr id="3131" name="Google Shape;3131;g37feb72581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2" name="Google Shape;3132;g37feb72581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6" name="Shape 3136"/>
        <p:cNvGrpSpPr/>
        <p:nvPr/>
      </p:nvGrpSpPr>
      <p:grpSpPr>
        <a:xfrm>
          <a:off x="0" y="0"/>
          <a:ext cx="0" cy="0"/>
          <a:chOff x="0" y="0"/>
          <a:chExt cx="0" cy="0"/>
        </a:xfrm>
      </p:grpSpPr>
      <p:sp>
        <p:nvSpPr>
          <p:cNvPr id="3137" name="Google Shape;3137;g37feb72581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8" name="Google Shape;3138;g37feb72581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4033cc6636_3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99" name="Google Shape;399;g4033cc6636_3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4033cc6636_3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04" name="Google Shape;404;g4033cc6636_3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4033cc6636_3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22" name="Google Shape;422;g4033cc6636_3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4033cc6636_3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29" name="Google Shape;429;g4033cc6636_3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4033cc6636_3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35" name="Google Shape;435;g4033cc6636_3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3ba542ef84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ba542ef84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3ef63342e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443" name="Google Shape;443;g3ef63342ef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3ef63342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451" name="Google Shape;451;g3ef63342e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4033cc6636_3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60" name="Google Shape;460;g4033cc6636_3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4033cc6636_3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93" name="Google Shape;493;g4033cc6636_3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4033cc6636_3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27" name="Google Shape;527;g4033cc6636_3_2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4033cc6636_3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72" name="Google Shape;572;g4033cc6636_3_2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4033cc6636_3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77" name="Google Shape;577;g4033cc6636_3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4033cc6636_3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38" name="Google Shape;638;g4033cc6636_3_3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4033cc6636_3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48" name="Google Shape;648;g4033cc6636_3_3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4033cc6636_3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54" name="Google Shape;654;g4033cc6636_3_3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3ba542ef84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ba542ef84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g3ef63342e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665" name="Google Shape;665;g3ef63342ef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4033cc6636_3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77" name="Google Shape;677;g4033cc6636_3_3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338c9990c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38c9990c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g3ba542ef84_0_2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ba542ef84_0_2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3ba542ef84_0_2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ba542ef84_0_2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37f4decfa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7f4decfa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37f4decfa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7f4decfa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3" name="Shape 713"/>
        <p:cNvGrpSpPr/>
        <p:nvPr/>
      </p:nvGrpSpPr>
      <p:grpSpPr>
        <a:xfrm>
          <a:off x="0" y="0"/>
          <a:ext cx="0" cy="0"/>
          <a:chOff x="0" y="0"/>
          <a:chExt cx="0" cy="0"/>
        </a:xfrm>
      </p:grpSpPr>
      <p:sp>
        <p:nvSpPr>
          <p:cNvPr id="714" name="Google Shape;714;g6b53fd5a11bf90ed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6b53fd5a11bf90ed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3ba542ef84_0_2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3ba542ef84_0_2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3" name="Shape 743"/>
        <p:cNvGrpSpPr/>
        <p:nvPr/>
      </p:nvGrpSpPr>
      <p:grpSpPr>
        <a:xfrm>
          <a:off x="0" y="0"/>
          <a:ext cx="0" cy="0"/>
          <a:chOff x="0" y="0"/>
          <a:chExt cx="0" cy="0"/>
        </a:xfrm>
      </p:grpSpPr>
      <p:sp>
        <p:nvSpPr>
          <p:cNvPr id="744" name="Google Shape;744;g37f9fe439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7f9fe439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3ba542ef84_0_1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ba542ef84_0_1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3ba542ef84_0_2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ba542ef84_0_2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g3ba542ef84_0_2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ba542ef84_0_2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3ba542ef84_0_2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ba542ef84_0_2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1" name="Shape 781"/>
        <p:cNvGrpSpPr/>
        <p:nvPr/>
      </p:nvGrpSpPr>
      <p:grpSpPr>
        <a:xfrm>
          <a:off x="0" y="0"/>
          <a:ext cx="0" cy="0"/>
          <a:chOff x="0" y="0"/>
          <a:chExt cx="0" cy="0"/>
        </a:xfrm>
      </p:grpSpPr>
      <p:sp>
        <p:nvSpPr>
          <p:cNvPr id="782" name="Google Shape;782;g3ba542ef84_0_2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ba542ef84_0_2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g3ba542ef84_0_2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3ba542ef84_0_2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37f9fe439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7f9fe439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6" name="Shape 806"/>
        <p:cNvGrpSpPr/>
        <p:nvPr/>
      </p:nvGrpSpPr>
      <p:grpSpPr>
        <a:xfrm>
          <a:off x="0" y="0"/>
          <a:ext cx="0" cy="0"/>
          <a:chOff x="0" y="0"/>
          <a:chExt cx="0" cy="0"/>
        </a:xfrm>
      </p:grpSpPr>
      <p:sp>
        <p:nvSpPr>
          <p:cNvPr id="807" name="Google Shape;807;g3ba542ef84_0_2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ba542ef84_0_2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0" name="Shape 820"/>
        <p:cNvGrpSpPr/>
        <p:nvPr/>
      </p:nvGrpSpPr>
      <p:grpSpPr>
        <a:xfrm>
          <a:off x="0" y="0"/>
          <a:ext cx="0" cy="0"/>
          <a:chOff x="0" y="0"/>
          <a:chExt cx="0" cy="0"/>
        </a:xfrm>
      </p:grpSpPr>
      <p:sp>
        <p:nvSpPr>
          <p:cNvPr id="821" name="Google Shape;821;g37f4decf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7f4decf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g37f4decfa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37f4decfa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g37f4decfa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7f4decfa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3ba542ef84_0_1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ba542ef84_0_1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g37f4decfa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37f4decfa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g37f4decfa3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37f4decfa3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Google Shape;945;g3ba542ef84_0_2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3ba542ef84_0_2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8" name="Shape 958"/>
        <p:cNvGrpSpPr/>
        <p:nvPr/>
      </p:nvGrpSpPr>
      <p:grpSpPr>
        <a:xfrm>
          <a:off x="0" y="0"/>
          <a:ext cx="0" cy="0"/>
          <a:chOff x="0" y="0"/>
          <a:chExt cx="0" cy="0"/>
        </a:xfrm>
      </p:grpSpPr>
      <p:sp>
        <p:nvSpPr>
          <p:cNvPr id="959" name="Google Shape;959;g3ba542ef84_0_2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ba542ef84_0_2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g411b3a952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411b3a952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2" name="Shape 982"/>
        <p:cNvGrpSpPr/>
        <p:nvPr/>
      </p:nvGrpSpPr>
      <p:grpSpPr>
        <a:xfrm>
          <a:off x="0" y="0"/>
          <a:ext cx="0" cy="0"/>
          <a:chOff x="0" y="0"/>
          <a:chExt cx="0" cy="0"/>
        </a:xfrm>
      </p:grpSpPr>
      <p:sp>
        <p:nvSpPr>
          <p:cNvPr id="983" name="Google Shape;983;g37f4decfa3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37f4decfa3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5" name="Shape 995"/>
        <p:cNvGrpSpPr/>
        <p:nvPr/>
      </p:nvGrpSpPr>
      <p:grpSpPr>
        <a:xfrm>
          <a:off x="0" y="0"/>
          <a:ext cx="0" cy="0"/>
          <a:chOff x="0" y="0"/>
          <a:chExt cx="0" cy="0"/>
        </a:xfrm>
      </p:grpSpPr>
      <p:sp>
        <p:nvSpPr>
          <p:cNvPr id="996" name="Google Shape;996;g37f4decfa3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37f4decfa3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0" name="Shape 1010"/>
        <p:cNvGrpSpPr/>
        <p:nvPr/>
      </p:nvGrpSpPr>
      <p:grpSpPr>
        <a:xfrm>
          <a:off x="0" y="0"/>
          <a:ext cx="0" cy="0"/>
          <a:chOff x="0" y="0"/>
          <a:chExt cx="0" cy="0"/>
        </a:xfrm>
      </p:grpSpPr>
      <p:sp>
        <p:nvSpPr>
          <p:cNvPr id="1011" name="Google Shape;1011;g37f4decfa3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37f4decfa3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3" name="Shape 1023"/>
        <p:cNvGrpSpPr/>
        <p:nvPr/>
      </p:nvGrpSpPr>
      <p:grpSpPr>
        <a:xfrm>
          <a:off x="0" y="0"/>
          <a:ext cx="0" cy="0"/>
          <a:chOff x="0" y="0"/>
          <a:chExt cx="0" cy="0"/>
        </a:xfrm>
      </p:grpSpPr>
      <p:sp>
        <p:nvSpPr>
          <p:cNvPr id="1024" name="Google Shape;1024;g37f4decfa3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37f4decfa3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g37f4decfa3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37f4decfa3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3ba542ef84_0_2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ba542ef84_0_2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37f4decfa3_0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37f4decfa3_0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g3ba542ef84_0_2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ba542ef84_0_2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Google Shape;1090;g4033cc6636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4033cc6636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4" name="Shape 1104"/>
        <p:cNvGrpSpPr/>
        <p:nvPr/>
      </p:nvGrpSpPr>
      <p:grpSpPr>
        <a:xfrm>
          <a:off x="0" y="0"/>
          <a:ext cx="0" cy="0"/>
          <a:chOff x="0" y="0"/>
          <a:chExt cx="0" cy="0"/>
        </a:xfrm>
      </p:grpSpPr>
      <p:sp>
        <p:nvSpPr>
          <p:cNvPr id="1105" name="Google Shape;1105;g37f4decfa3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37f4decfa3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9" name="Shape 1119"/>
        <p:cNvGrpSpPr/>
        <p:nvPr/>
      </p:nvGrpSpPr>
      <p:grpSpPr>
        <a:xfrm>
          <a:off x="0" y="0"/>
          <a:ext cx="0" cy="0"/>
          <a:chOff x="0" y="0"/>
          <a:chExt cx="0" cy="0"/>
        </a:xfrm>
      </p:grpSpPr>
      <p:sp>
        <p:nvSpPr>
          <p:cNvPr id="1120" name="Google Shape;1120;g6b53fd5a11bf90ed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6b53fd5a11bf90ed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3" name="Shape 1133"/>
        <p:cNvGrpSpPr/>
        <p:nvPr/>
      </p:nvGrpSpPr>
      <p:grpSpPr>
        <a:xfrm>
          <a:off x="0" y="0"/>
          <a:ext cx="0" cy="0"/>
          <a:chOff x="0" y="0"/>
          <a:chExt cx="0" cy="0"/>
        </a:xfrm>
      </p:grpSpPr>
      <p:sp>
        <p:nvSpPr>
          <p:cNvPr id="1134" name="Google Shape;1134;g37f4decfa3_0_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37f4decfa3_0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0" name="Shape 1140"/>
        <p:cNvGrpSpPr/>
        <p:nvPr/>
      </p:nvGrpSpPr>
      <p:grpSpPr>
        <a:xfrm>
          <a:off x="0" y="0"/>
          <a:ext cx="0" cy="0"/>
          <a:chOff x="0" y="0"/>
          <a:chExt cx="0" cy="0"/>
        </a:xfrm>
      </p:grpSpPr>
      <p:sp>
        <p:nvSpPr>
          <p:cNvPr id="1141" name="Google Shape;1141;g37f4decfa3_0_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37f4decfa3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g37f4decfa3_0_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37f4decfa3_0_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Google Shape;1155;g37f4decfa3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37f4decfa3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1" name="Shape 1171"/>
        <p:cNvGrpSpPr/>
        <p:nvPr/>
      </p:nvGrpSpPr>
      <p:grpSpPr>
        <a:xfrm>
          <a:off x="0" y="0"/>
          <a:ext cx="0" cy="0"/>
          <a:chOff x="0" y="0"/>
          <a:chExt cx="0" cy="0"/>
        </a:xfrm>
      </p:grpSpPr>
      <p:sp>
        <p:nvSpPr>
          <p:cNvPr id="1172" name="Google Shape;1172;g3ba542ef84_0_2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ba542ef84_0_2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3ba542ef84_0_1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ba542ef84_0_1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5" name="Shape 1185"/>
        <p:cNvGrpSpPr/>
        <p:nvPr/>
      </p:nvGrpSpPr>
      <p:grpSpPr>
        <a:xfrm>
          <a:off x="0" y="0"/>
          <a:ext cx="0" cy="0"/>
          <a:chOff x="0" y="0"/>
          <a:chExt cx="0" cy="0"/>
        </a:xfrm>
      </p:grpSpPr>
      <p:sp>
        <p:nvSpPr>
          <p:cNvPr id="1186" name="Google Shape;1186;g37f4decfa3_0_1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37f4decfa3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In VLDB we shall also talk about text extraction and OpenIE</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7" name="Shape 1197"/>
        <p:cNvGrpSpPr/>
        <p:nvPr/>
      </p:nvGrpSpPr>
      <p:grpSpPr>
        <a:xfrm>
          <a:off x="0" y="0"/>
          <a:ext cx="0" cy="0"/>
          <a:chOff x="0" y="0"/>
          <a:chExt cx="0" cy="0"/>
        </a:xfrm>
      </p:grpSpPr>
      <p:sp>
        <p:nvSpPr>
          <p:cNvPr id="1198" name="Google Shape;1198;g37f4decfa3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37f4decfa3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3" name="Shape 1203"/>
        <p:cNvGrpSpPr/>
        <p:nvPr/>
      </p:nvGrpSpPr>
      <p:grpSpPr>
        <a:xfrm>
          <a:off x="0" y="0"/>
          <a:ext cx="0" cy="0"/>
          <a:chOff x="0" y="0"/>
          <a:chExt cx="0" cy="0"/>
        </a:xfrm>
      </p:grpSpPr>
      <p:sp>
        <p:nvSpPr>
          <p:cNvPr id="1204" name="Google Shape;1204;g37f4decfa3_0_1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37f4decfa3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Google Shape;1241;g4033cc6636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4033cc6636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1" name="Shape 1251"/>
        <p:cNvGrpSpPr/>
        <p:nvPr/>
      </p:nvGrpSpPr>
      <p:grpSpPr>
        <a:xfrm>
          <a:off x="0" y="0"/>
          <a:ext cx="0" cy="0"/>
          <a:chOff x="0" y="0"/>
          <a:chExt cx="0" cy="0"/>
        </a:xfrm>
      </p:grpSpPr>
      <p:sp>
        <p:nvSpPr>
          <p:cNvPr id="1252" name="Google Shape;1252;g4033cc6636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4033cc6636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6" name="Shape 1266"/>
        <p:cNvGrpSpPr/>
        <p:nvPr/>
      </p:nvGrpSpPr>
      <p:grpSpPr>
        <a:xfrm>
          <a:off x="0" y="0"/>
          <a:ext cx="0" cy="0"/>
          <a:chOff x="0" y="0"/>
          <a:chExt cx="0" cy="0"/>
        </a:xfrm>
      </p:grpSpPr>
      <p:sp>
        <p:nvSpPr>
          <p:cNvPr id="1267" name="Google Shape;1267;g4033cc6636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4033cc6636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2" name="Shape 1282"/>
        <p:cNvGrpSpPr/>
        <p:nvPr/>
      </p:nvGrpSpPr>
      <p:grpSpPr>
        <a:xfrm>
          <a:off x="0" y="0"/>
          <a:ext cx="0" cy="0"/>
          <a:chOff x="0" y="0"/>
          <a:chExt cx="0" cy="0"/>
        </a:xfrm>
      </p:grpSpPr>
      <p:sp>
        <p:nvSpPr>
          <p:cNvPr id="1283" name="Google Shape;1283;g4033cc6636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4033cc6636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0" name="Shape 1300"/>
        <p:cNvGrpSpPr/>
        <p:nvPr/>
      </p:nvGrpSpPr>
      <p:grpSpPr>
        <a:xfrm>
          <a:off x="0" y="0"/>
          <a:ext cx="0" cy="0"/>
          <a:chOff x="0" y="0"/>
          <a:chExt cx="0" cy="0"/>
        </a:xfrm>
      </p:grpSpPr>
      <p:sp>
        <p:nvSpPr>
          <p:cNvPr id="1301" name="Google Shape;1301;g4033cc6636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4033cc6636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3" name="Shape 1313"/>
        <p:cNvGrpSpPr/>
        <p:nvPr/>
      </p:nvGrpSpPr>
      <p:grpSpPr>
        <a:xfrm>
          <a:off x="0" y="0"/>
          <a:ext cx="0" cy="0"/>
          <a:chOff x="0" y="0"/>
          <a:chExt cx="0" cy="0"/>
        </a:xfrm>
      </p:grpSpPr>
      <p:sp>
        <p:nvSpPr>
          <p:cNvPr id="1314" name="Google Shape;1314;g4033cc6636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4033cc6636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7" name="Shape 1327"/>
        <p:cNvGrpSpPr/>
        <p:nvPr/>
      </p:nvGrpSpPr>
      <p:grpSpPr>
        <a:xfrm>
          <a:off x="0" y="0"/>
          <a:ext cx="0" cy="0"/>
          <a:chOff x="0" y="0"/>
          <a:chExt cx="0" cy="0"/>
        </a:xfrm>
      </p:grpSpPr>
      <p:sp>
        <p:nvSpPr>
          <p:cNvPr id="1328" name="Google Shape;1328;g4033cc6636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4033cc6636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3ba542ef84_0_2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ba542ef84_0_2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0" name="Shape 1340"/>
        <p:cNvGrpSpPr/>
        <p:nvPr/>
      </p:nvGrpSpPr>
      <p:grpSpPr>
        <a:xfrm>
          <a:off x="0" y="0"/>
          <a:ext cx="0" cy="0"/>
          <a:chOff x="0" y="0"/>
          <a:chExt cx="0" cy="0"/>
        </a:xfrm>
      </p:grpSpPr>
      <p:sp>
        <p:nvSpPr>
          <p:cNvPr id="1341" name="Google Shape;1341;g4033cc6636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4033cc6636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6" name="Shape 1356"/>
        <p:cNvGrpSpPr/>
        <p:nvPr/>
      </p:nvGrpSpPr>
      <p:grpSpPr>
        <a:xfrm>
          <a:off x="0" y="0"/>
          <a:ext cx="0" cy="0"/>
          <a:chOff x="0" y="0"/>
          <a:chExt cx="0" cy="0"/>
        </a:xfrm>
      </p:grpSpPr>
      <p:sp>
        <p:nvSpPr>
          <p:cNvPr id="1357" name="Google Shape;1357;g4033cc6636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4033cc6636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9" name="Shape 1369"/>
        <p:cNvGrpSpPr/>
        <p:nvPr/>
      </p:nvGrpSpPr>
      <p:grpSpPr>
        <a:xfrm>
          <a:off x="0" y="0"/>
          <a:ext cx="0" cy="0"/>
          <a:chOff x="0" y="0"/>
          <a:chExt cx="0" cy="0"/>
        </a:xfrm>
      </p:grpSpPr>
      <p:sp>
        <p:nvSpPr>
          <p:cNvPr id="1370" name="Google Shape;1370;g4033cc6636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4033cc6636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2" name="Shape 1382"/>
        <p:cNvGrpSpPr/>
        <p:nvPr/>
      </p:nvGrpSpPr>
      <p:grpSpPr>
        <a:xfrm>
          <a:off x="0" y="0"/>
          <a:ext cx="0" cy="0"/>
          <a:chOff x="0" y="0"/>
          <a:chExt cx="0" cy="0"/>
        </a:xfrm>
      </p:grpSpPr>
      <p:sp>
        <p:nvSpPr>
          <p:cNvPr id="1383" name="Google Shape;1383;g4033cc6636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4033cc6636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3" name="Shape 1393"/>
        <p:cNvGrpSpPr/>
        <p:nvPr/>
      </p:nvGrpSpPr>
      <p:grpSpPr>
        <a:xfrm>
          <a:off x="0" y="0"/>
          <a:ext cx="0" cy="0"/>
          <a:chOff x="0" y="0"/>
          <a:chExt cx="0" cy="0"/>
        </a:xfrm>
      </p:grpSpPr>
      <p:sp>
        <p:nvSpPr>
          <p:cNvPr id="1394" name="Google Shape;1394;g4033cc6636_0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4033cc6636_0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4" name="Shape 1404"/>
        <p:cNvGrpSpPr/>
        <p:nvPr/>
      </p:nvGrpSpPr>
      <p:grpSpPr>
        <a:xfrm>
          <a:off x="0" y="0"/>
          <a:ext cx="0" cy="0"/>
          <a:chOff x="0" y="0"/>
          <a:chExt cx="0" cy="0"/>
        </a:xfrm>
      </p:grpSpPr>
      <p:sp>
        <p:nvSpPr>
          <p:cNvPr id="1405" name="Google Shape;1405;g4033cc6636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4033cc6636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9" name="Shape 1419"/>
        <p:cNvGrpSpPr/>
        <p:nvPr/>
      </p:nvGrpSpPr>
      <p:grpSpPr>
        <a:xfrm>
          <a:off x="0" y="0"/>
          <a:ext cx="0" cy="0"/>
          <a:chOff x="0" y="0"/>
          <a:chExt cx="0" cy="0"/>
        </a:xfrm>
      </p:grpSpPr>
      <p:sp>
        <p:nvSpPr>
          <p:cNvPr id="1420" name="Google Shape;1420;g4033cc6636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1" name="Google Shape;1421;g4033cc6636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4" name="Shape 1434"/>
        <p:cNvGrpSpPr/>
        <p:nvPr/>
      </p:nvGrpSpPr>
      <p:grpSpPr>
        <a:xfrm>
          <a:off x="0" y="0"/>
          <a:ext cx="0" cy="0"/>
          <a:chOff x="0" y="0"/>
          <a:chExt cx="0" cy="0"/>
        </a:xfrm>
      </p:grpSpPr>
      <p:sp>
        <p:nvSpPr>
          <p:cNvPr id="1435" name="Google Shape;1435;g4033cc6636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4033cc6636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6" name="Shape 1446"/>
        <p:cNvGrpSpPr/>
        <p:nvPr/>
      </p:nvGrpSpPr>
      <p:grpSpPr>
        <a:xfrm>
          <a:off x="0" y="0"/>
          <a:ext cx="0" cy="0"/>
          <a:chOff x="0" y="0"/>
          <a:chExt cx="0" cy="0"/>
        </a:xfrm>
      </p:grpSpPr>
      <p:sp>
        <p:nvSpPr>
          <p:cNvPr id="1447" name="Google Shape;1447;g4033cc6636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4033cc6636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8" name="Shape 1458"/>
        <p:cNvGrpSpPr/>
        <p:nvPr/>
      </p:nvGrpSpPr>
      <p:grpSpPr>
        <a:xfrm>
          <a:off x="0" y="0"/>
          <a:ext cx="0" cy="0"/>
          <a:chOff x="0" y="0"/>
          <a:chExt cx="0" cy="0"/>
        </a:xfrm>
      </p:grpSpPr>
      <p:sp>
        <p:nvSpPr>
          <p:cNvPr id="1459" name="Google Shape;1459;g4033cc6636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4033cc6636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1" name="Shape 61"/>
        <p:cNvGrpSpPr/>
        <p:nvPr/>
      </p:nvGrpSpPr>
      <p:grpSpPr>
        <a:xfrm>
          <a:off x="0" y="0"/>
          <a:ext cx="0" cy="0"/>
          <a:chOff x="0" y="0"/>
          <a:chExt cx="0" cy="0"/>
        </a:xfrm>
      </p:grpSpPr>
      <p:sp>
        <p:nvSpPr>
          <p:cNvPr id="62" name="Google Shape;62;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3" name="Google Shape;63;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64" name="Google Shape;64;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5" name="Google Shape;65;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7" name="Shape 67"/>
        <p:cNvGrpSpPr/>
        <p:nvPr/>
      </p:nvGrpSpPr>
      <p:grpSpPr>
        <a:xfrm>
          <a:off x="0" y="0"/>
          <a:ext cx="0" cy="0"/>
          <a:chOff x="0" y="0"/>
          <a:chExt cx="0" cy="0"/>
        </a:xfrm>
      </p:grpSpPr>
      <p:sp>
        <p:nvSpPr>
          <p:cNvPr id="68" name="Google Shape;68;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9" name="Google Shape;69;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0" name="Google Shape;70;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1" name="Google Shape;71;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2" name="Google Shape;72;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3" name="Shape 73"/>
        <p:cNvGrpSpPr/>
        <p:nvPr/>
      </p:nvGrpSpPr>
      <p:grpSpPr>
        <a:xfrm>
          <a:off x="0" y="0"/>
          <a:ext cx="0" cy="0"/>
          <a:chOff x="0" y="0"/>
          <a:chExt cx="0" cy="0"/>
        </a:xfrm>
      </p:grpSpPr>
      <p:sp>
        <p:nvSpPr>
          <p:cNvPr id="74" name="Google Shape;74;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5" name="Google Shape;75;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6" name="Google Shape;76;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7" name="Google Shape;77;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8" name="Shape 78"/>
        <p:cNvGrpSpPr/>
        <p:nvPr/>
      </p:nvGrpSpPr>
      <p:grpSpPr>
        <a:xfrm>
          <a:off x="0" y="0"/>
          <a:ext cx="0" cy="0"/>
          <a:chOff x="0" y="0"/>
          <a:chExt cx="0" cy="0"/>
        </a:xfrm>
      </p:grpSpPr>
      <p:sp>
        <p:nvSpPr>
          <p:cNvPr id="79" name="Google Shape;79;p1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0" name="Google Shape;80;p1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81" name="Google Shape;81;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2" name="Google Shape;82;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3" name="Google Shape;83;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4" name="Shape 84"/>
        <p:cNvGrpSpPr/>
        <p:nvPr/>
      </p:nvGrpSpPr>
      <p:grpSpPr>
        <a:xfrm>
          <a:off x="0" y="0"/>
          <a:ext cx="0" cy="0"/>
          <a:chOff x="0" y="0"/>
          <a:chExt cx="0" cy="0"/>
        </a:xfrm>
      </p:grpSpPr>
      <p:sp>
        <p:nvSpPr>
          <p:cNvPr id="85" name="Google Shape;85;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6" name="Google Shape;86;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7" name="Google Shape;87;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8" name="Shape 88"/>
        <p:cNvGrpSpPr/>
        <p:nvPr/>
      </p:nvGrpSpPr>
      <p:grpSpPr>
        <a:xfrm>
          <a:off x="0" y="0"/>
          <a:ext cx="0" cy="0"/>
          <a:chOff x="0" y="0"/>
          <a:chExt cx="0" cy="0"/>
        </a:xfrm>
      </p:grpSpPr>
      <p:sp>
        <p:nvSpPr>
          <p:cNvPr id="89" name="Google Shape;89;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90" name="Google Shape;90;p1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1" name="Google Shape;91;p1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2" name="Google Shape;9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3" name="Google Shape;9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4" name="Google Shape;94;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95" name="Shape 95"/>
        <p:cNvGrpSpPr/>
        <p:nvPr/>
      </p:nvGrpSpPr>
      <p:grpSpPr>
        <a:xfrm>
          <a:off x="0" y="0"/>
          <a:ext cx="0" cy="0"/>
          <a:chOff x="0" y="0"/>
          <a:chExt cx="0" cy="0"/>
        </a:xfrm>
      </p:grpSpPr>
      <p:sp>
        <p:nvSpPr>
          <p:cNvPr id="96" name="Google Shape;96;p2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97" name="Google Shape;97;p2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98" name="Google Shape;98;p2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9" name="Google Shape;99;p2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00" name="Google Shape;100;p2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1" name="Google Shape;101;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2" name="Google Shape;102;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3" name="Google Shape;103;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4" name="Shape 104"/>
        <p:cNvGrpSpPr/>
        <p:nvPr/>
      </p:nvGrpSpPr>
      <p:grpSpPr>
        <a:xfrm>
          <a:off x="0" y="0"/>
          <a:ext cx="0" cy="0"/>
          <a:chOff x="0" y="0"/>
          <a:chExt cx="0" cy="0"/>
        </a:xfrm>
      </p:grpSpPr>
      <p:sp>
        <p:nvSpPr>
          <p:cNvPr id="105" name="Google Shape;105;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06" name="Google Shape;106;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7" name="Google Shape;107;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08" name="Google Shape;108;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9" name="Google Shape;109;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0" name="Google Shape;110;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11" name="Shape 111"/>
        <p:cNvGrpSpPr/>
        <p:nvPr/>
      </p:nvGrpSpPr>
      <p:grpSpPr>
        <a:xfrm>
          <a:off x="0" y="0"/>
          <a:ext cx="0" cy="0"/>
          <a:chOff x="0" y="0"/>
          <a:chExt cx="0" cy="0"/>
        </a:xfrm>
      </p:grpSpPr>
      <p:sp>
        <p:nvSpPr>
          <p:cNvPr id="112" name="Google Shape;112;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3" name="Google Shape;113;p22"/>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14" name="Google Shape;114;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15" name="Google Shape;115;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6" name="Google Shape;116;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7" name="Google Shape;117;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8" name="Shape 118"/>
        <p:cNvGrpSpPr/>
        <p:nvPr/>
      </p:nvGrpSpPr>
      <p:grpSpPr>
        <a:xfrm>
          <a:off x="0" y="0"/>
          <a:ext cx="0" cy="0"/>
          <a:chOff x="0" y="0"/>
          <a:chExt cx="0" cy="0"/>
        </a:xfrm>
      </p:grpSpPr>
      <p:sp>
        <p:nvSpPr>
          <p:cNvPr id="119" name="Google Shape;119;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0" name="Google Shape;120;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1" name="Google Shape;121;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2" name="Google Shape;122;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3" name="Google Shape;123;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24" name="Shape 124"/>
        <p:cNvGrpSpPr/>
        <p:nvPr/>
      </p:nvGrpSpPr>
      <p:grpSpPr>
        <a:xfrm>
          <a:off x="0" y="0"/>
          <a:ext cx="0" cy="0"/>
          <a:chOff x="0" y="0"/>
          <a:chExt cx="0" cy="0"/>
        </a:xfrm>
      </p:grpSpPr>
      <p:sp>
        <p:nvSpPr>
          <p:cNvPr id="125" name="Google Shape;125;p24"/>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6" name="Google Shape;126;p24"/>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7" name="Google Shape;127;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8" name="Google Shape;128;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9" name="Google Shape;129;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7" name="Google Shape;57;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8" name="Google Shape;58;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9" name="Google Shape;59;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0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0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05.png"/><Relationship Id="rId4" Type="http://schemas.openxmlformats.org/officeDocument/2006/relationships/image" Target="../media/image103.png"/><Relationship Id="rId5" Type="http://schemas.openxmlformats.org/officeDocument/2006/relationships/image" Target="../media/image17.png"/><Relationship Id="rId6" Type="http://schemas.openxmlformats.org/officeDocument/2006/relationships/image" Target="../media/image11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0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1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22.png"/><Relationship Id="rId4" Type="http://schemas.openxmlformats.org/officeDocument/2006/relationships/image" Target="../media/image10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1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2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1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1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113.png"/><Relationship Id="rId4" Type="http://schemas.openxmlformats.org/officeDocument/2006/relationships/image" Target="../media/image121.png"/><Relationship Id="rId5" Type="http://schemas.openxmlformats.org/officeDocument/2006/relationships/image" Target="../media/image119.png"/><Relationship Id="rId6" Type="http://schemas.openxmlformats.org/officeDocument/2006/relationships/image" Target="../media/image12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116.png"/><Relationship Id="rId4" Type="http://schemas.openxmlformats.org/officeDocument/2006/relationships/image" Target="../media/image118.png"/><Relationship Id="rId5" Type="http://schemas.openxmlformats.org/officeDocument/2006/relationships/image" Target="../media/image12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12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12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12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2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9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4.png"/><Relationship Id="rId5" Type="http://schemas.openxmlformats.org/officeDocument/2006/relationships/image" Target="../media/image63.png"/><Relationship Id="rId6" Type="http://schemas.openxmlformats.org/officeDocument/2006/relationships/image" Target="../media/image44.png"/><Relationship Id="rId7" Type="http://schemas.openxmlformats.org/officeDocument/2006/relationships/image" Target="../media/image48.png"/><Relationship Id="rId8" Type="http://schemas.openxmlformats.org/officeDocument/2006/relationships/image" Target="../media/image49.png"/><Relationship Id="rId11" Type="http://schemas.openxmlformats.org/officeDocument/2006/relationships/image" Target="../media/image52.png"/><Relationship Id="rId10" Type="http://schemas.openxmlformats.org/officeDocument/2006/relationships/image" Target="../media/image5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13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13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128.png"/><Relationship Id="rId4" Type="http://schemas.openxmlformats.org/officeDocument/2006/relationships/image" Target="../media/image12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3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5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3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39.png"/><Relationship Id="rId4" Type="http://schemas.openxmlformats.org/officeDocument/2006/relationships/image" Target="../media/image15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39.png"/><Relationship Id="rId4" Type="http://schemas.openxmlformats.org/officeDocument/2006/relationships/image" Target="../media/image13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145.png"/><Relationship Id="rId4" Type="http://schemas.openxmlformats.org/officeDocument/2006/relationships/image" Target="../media/image15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14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14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31.png"/><Relationship Id="rId4" Type="http://schemas.openxmlformats.org/officeDocument/2006/relationships/image" Target="../media/image134.png"/><Relationship Id="rId5" Type="http://schemas.openxmlformats.org/officeDocument/2006/relationships/image" Target="../media/image13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48.png"/><Relationship Id="rId4" Type="http://schemas.openxmlformats.org/officeDocument/2006/relationships/image" Target="../media/image15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52.png"/><Relationship Id="rId4" Type="http://schemas.openxmlformats.org/officeDocument/2006/relationships/image" Target="../media/image1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136.png"/><Relationship Id="rId4" Type="http://schemas.openxmlformats.org/officeDocument/2006/relationships/image" Target="../media/image15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144.png"/><Relationship Id="rId4" Type="http://schemas.openxmlformats.org/officeDocument/2006/relationships/image" Target="../media/image13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143.png"/><Relationship Id="rId4" Type="http://schemas.openxmlformats.org/officeDocument/2006/relationships/image" Target="../media/image14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9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35.png"/><Relationship Id="rId4" Type="http://schemas.openxmlformats.org/officeDocument/2006/relationships/image" Target="../media/image58.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17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1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14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16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15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15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17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157.png"/><Relationship Id="rId4" Type="http://schemas.openxmlformats.org/officeDocument/2006/relationships/image" Target="../media/image15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162.png"/><Relationship Id="rId4" Type="http://schemas.openxmlformats.org/officeDocument/2006/relationships/image" Target="../media/image16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16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16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158.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169.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16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99.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180.png"/><Relationship Id="rId4" Type="http://schemas.openxmlformats.org/officeDocument/2006/relationships/image" Target="../media/image17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 Id="rId3" Type="http://schemas.openxmlformats.org/officeDocument/2006/relationships/image" Target="../media/image85.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17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 Id="rId3" Type="http://schemas.openxmlformats.org/officeDocument/2006/relationships/image" Target="../media/image167.png"/><Relationship Id="rId4" Type="http://schemas.openxmlformats.org/officeDocument/2006/relationships/image" Target="../media/image172.png"/><Relationship Id="rId5" Type="http://schemas.openxmlformats.org/officeDocument/2006/relationships/image" Target="../media/image170.png"/><Relationship Id="rId6" Type="http://schemas.openxmlformats.org/officeDocument/2006/relationships/image" Target="../media/image17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167.png"/><Relationship Id="rId4" Type="http://schemas.openxmlformats.org/officeDocument/2006/relationships/image" Target="../media/image172.png"/><Relationship Id="rId5" Type="http://schemas.openxmlformats.org/officeDocument/2006/relationships/image" Target="../media/image170.png"/><Relationship Id="rId6" Type="http://schemas.openxmlformats.org/officeDocument/2006/relationships/image" Target="../media/image17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image" Target="../media/image188.png"/><Relationship Id="rId4" Type="http://schemas.openxmlformats.org/officeDocument/2006/relationships/image" Target="../media/image176.png"/><Relationship Id="rId5" Type="http://schemas.openxmlformats.org/officeDocument/2006/relationships/image" Target="../media/image183.png"/><Relationship Id="rId6" Type="http://schemas.openxmlformats.org/officeDocument/2006/relationships/image" Target="../media/image16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 Id="rId3" Type="http://schemas.openxmlformats.org/officeDocument/2006/relationships/image" Target="../media/image188.png"/><Relationship Id="rId4" Type="http://schemas.openxmlformats.org/officeDocument/2006/relationships/image" Target="../media/image176.png"/><Relationship Id="rId5" Type="http://schemas.openxmlformats.org/officeDocument/2006/relationships/image" Target="../media/image183.png"/><Relationship Id="rId6" Type="http://schemas.openxmlformats.org/officeDocument/2006/relationships/image" Target="../media/image16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image" Target="../media/image64.png"/><Relationship Id="rId4" Type="http://schemas.openxmlformats.org/officeDocument/2006/relationships/image" Target="../media/image185.png"/><Relationship Id="rId5" Type="http://schemas.openxmlformats.org/officeDocument/2006/relationships/image" Target="../media/image65.png"/><Relationship Id="rId6"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184.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image" Target="../media/image186.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 Id="rId3" Type="http://schemas.openxmlformats.org/officeDocument/2006/relationships/image" Target="../media/image186.png"/><Relationship Id="rId4" Type="http://schemas.openxmlformats.org/officeDocument/2006/relationships/image" Target="../media/image179.png"/><Relationship Id="rId5" Type="http://schemas.openxmlformats.org/officeDocument/2006/relationships/image" Target="../media/image181.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 Id="rId3" Type="http://schemas.openxmlformats.org/officeDocument/2006/relationships/image" Target="../media/image186.png"/><Relationship Id="rId4" Type="http://schemas.openxmlformats.org/officeDocument/2006/relationships/image" Target="../media/image179.png"/><Relationship Id="rId5" Type="http://schemas.openxmlformats.org/officeDocument/2006/relationships/image" Target="../media/image181.png"/><Relationship Id="rId6" Type="http://schemas.openxmlformats.org/officeDocument/2006/relationships/image" Target="../media/image187.png"/><Relationship Id="rId7" Type="http://schemas.openxmlformats.org/officeDocument/2006/relationships/image" Target="../media/image182.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20" Type="http://schemas.openxmlformats.org/officeDocument/2006/relationships/image" Target="../media/image16.jpg"/><Relationship Id="rId22" Type="http://schemas.openxmlformats.org/officeDocument/2006/relationships/image" Target="../media/image2.png"/><Relationship Id="rId21" Type="http://schemas.openxmlformats.org/officeDocument/2006/relationships/image" Target="../media/image17.png"/><Relationship Id="rId24" Type="http://schemas.openxmlformats.org/officeDocument/2006/relationships/image" Target="../media/image21.png"/><Relationship Id="rId23"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 Id="rId26" Type="http://schemas.openxmlformats.org/officeDocument/2006/relationships/image" Target="../media/image40.jpg"/><Relationship Id="rId25" Type="http://schemas.openxmlformats.org/officeDocument/2006/relationships/image" Target="../media/image28.jpg"/><Relationship Id="rId28" Type="http://schemas.openxmlformats.org/officeDocument/2006/relationships/image" Target="../media/image45.jpg"/><Relationship Id="rId27" Type="http://schemas.openxmlformats.org/officeDocument/2006/relationships/image" Target="../media/image33.jpg"/><Relationship Id="rId5" Type="http://schemas.openxmlformats.org/officeDocument/2006/relationships/image" Target="../media/image13.png"/><Relationship Id="rId6" Type="http://schemas.openxmlformats.org/officeDocument/2006/relationships/image" Target="../media/image6.png"/><Relationship Id="rId29" Type="http://schemas.openxmlformats.org/officeDocument/2006/relationships/image" Target="../media/image31.png"/><Relationship Id="rId7" Type="http://schemas.openxmlformats.org/officeDocument/2006/relationships/image" Target="../media/image1.png"/><Relationship Id="rId8" Type="http://schemas.openxmlformats.org/officeDocument/2006/relationships/image" Target="../media/image11.png"/><Relationship Id="rId31" Type="http://schemas.openxmlformats.org/officeDocument/2006/relationships/image" Target="../media/image39.png"/><Relationship Id="rId30" Type="http://schemas.openxmlformats.org/officeDocument/2006/relationships/image" Target="../media/image22.png"/><Relationship Id="rId11" Type="http://schemas.openxmlformats.org/officeDocument/2006/relationships/image" Target="../media/image20.png"/><Relationship Id="rId33" Type="http://schemas.openxmlformats.org/officeDocument/2006/relationships/image" Target="../media/image26.png"/><Relationship Id="rId10" Type="http://schemas.openxmlformats.org/officeDocument/2006/relationships/image" Target="../media/image12.png"/><Relationship Id="rId32" Type="http://schemas.openxmlformats.org/officeDocument/2006/relationships/image" Target="../media/image23.png"/><Relationship Id="rId13" Type="http://schemas.openxmlformats.org/officeDocument/2006/relationships/image" Target="../media/image8.jpg"/><Relationship Id="rId35" Type="http://schemas.openxmlformats.org/officeDocument/2006/relationships/image" Target="../media/image27.png"/><Relationship Id="rId12" Type="http://schemas.openxmlformats.org/officeDocument/2006/relationships/image" Target="../media/image3.png"/><Relationship Id="rId34" Type="http://schemas.openxmlformats.org/officeDocument/2006/relationships/image" Target="../media/image25.png"/><Relationship Id="rId15" Type="http://schemas.openxmlformats.org/officeDocument/2006/relationships/image" Target="../media/image18.jpg"/><Relationship Id="rId37" Type="http://schemas.openxmlformats.org/officeDocument/2006/relationships/image" Target="../media/image36.png"/><Relationship Id="rId14" Type="http://schemas.openxmlformats.org/officeDocument/2006/relationships/image" Target="../media/image7.png"/><Relationship Id="rId36" Type="http://schemas.openxmlformats.org/officeDocument/2006/relationships/image" Target="../media/image34.png"/><Relationship Id="rId17" Type="http://schemas.openxmlformats.org/officeDocument/2006/relationships/image" Target="../media/image14.png"/><Relationship Id="rId39" Type="http://schemas.openxmlformats.org/officeDocument/2006/relationships/image" Target="../media/image29.png"/><Relationship Id="rId16" Type="http://schemas.openxmlformats.org/officeDocument/2006/relationships/image" Target="../media/image15.png"/><Relationship Id="rId38" Type="http://schemas.openxmlformats.org/officeDocument/2006/relationships/image" Target="../media/image32.png"/><Relationship Id="rId19" Type="http://schemas.openxmlformats.org/officeDocument/2006/relationships/image" Target="../media/image5.jpg"/><Relationship Id="rId18"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 Id="rId3" Type="http://schemas.openxmlformats.org/officeDocument/2006/relationships/image" Target="../media/image190.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2.xml"/><Relationship Id="rId3" Type="http://schemas.openxmlformats.org/officeDocument/2006/relationships/image" Target="../media/image193.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 Id="rId3" Type="http://schemas.openxmlformats.org/officeDocument/2006/relationships/image" Target="../media/image207.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 Id="rId3" Type="http://schemas.openxmlformats.org/officeDocument/2006/relationships/image" Target="../media/image201.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 Id="rId3" Type="http://schemas.openxmlformats.org/officeDocument/2006/relationships/hyperlink" Target="http://goo.gl/K2qopQ"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 Id="rId3" Type="http://schemas.openxmlformats.org/officeDocument/2006/relationships/image" Target="../media/image19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 Id="rId3" Type="http://schemas.openxmlformats.org/officeDocument/2006/relationships/image" Target="../media/image167.png"/><Relationship Id="rId4" Type="http://schemas.openxmlformats.org/officeDocument/2006/relationships/image" Target="../media/image172.png"/><Relationship Id="rId5" Type="http://schemas.openxmlformats.org/officeDocument/2006/relationships/image" Target="../media/image170.png"/><Relationship Id="rId6" Type="http://schemas.openxmlformats.org/officeDocument/2006/relationships/image" Target="../media/image173.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 Id="rId3" Type="http://schemas.openxmlformats.org/officeDocument/2006/relationships/image" Target="../media/image19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 Id="rId3" Type="http://schemas.openxmlformats.org/officeDocument/2006/relationships/image" Target="../media/image189.png"/><Relationship Id="rId4" Type="http://schemas.openxmlformats.org/officeDocument/2006/relationships/image" Target="../media/image196.png"/><Relationship Id="rId5" Type="http://schemas.openxmlformats.org/officeDocument/2006/relationships/image" Target="../media/image205.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 Id="rId3" Type="http://schemas.openxmlformats.org/officeDocument/2006/relationships/image" Target="../media/image197.png"/><Relationship Id="rId4" Type="http://schemas.openxmlformats.org/officeDocument/2006/relationships/image" Target="../media/image198.png"/><Relationship Id="rId5" Type="http://schemas.openxmlformats.org/officeDocument/2006/relationships/image" Target="../media/image19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 Id="rId3" Type="http://schemas.openxmlformats.org/officeDocument/2006/relationships/image" Target="../media/image212.png"/><Relationship Id="rId4" Type="http://schemas.openxmlformats.org/officeDocument/2006/relationships/image" Target="../media/image194.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 Id="rId3" Type="http://schemas.openxmlformats.org/officeDocument/2006/relationships/image" Target="../media/image206.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5.xml"/><Relationship Id="rId3" Type="http://schemas.openxmlformats.org/officeDocument/2006/relationships/image" Target="../media/image210.png"/><Relationship Id="rId4" Type="http://schemas.openxmlformats.org/officeDocument/2006/relationships/image" Target="../media/image28.jpg"/><Relationship Id="rId5" Type="http://schemas.openxmlformats.org/officeDocument/2006/relationships/image" Target="../media/image40.jpg"/><Relationship Id="rId6" Type="http://schemas.openxmlformats.org/officeDocument/2006/relationships/image" Target="../media/image204.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6.xml"/><Relationship Id="rId3" Type="http://schemas.openxmlformats.org/officeDocument/2006/relationships/image" Target="../media/image200.png"/><Relationship Id="rId4" Type="http://schemas.openxmlformats.org/officeDocument/2006/relationships/image" Target="../media/image2.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7.xml"/><Relationship Id="rId3" Type="http://schemas.openxmlformats.org/officeDocument/2006/relationships/image" Target="../media/image2.png"/><Relationship Id="rId4" Type="http://schemas.openxmlformats.org/officeDocument/2006/relationships/image" Target="../media/image209.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8.xml"/><Relationship Id="rId3" Type="http://schemas.openxmlformats.org/officeDocument/2006/relationships/image" Target="../media/image2.png"/><Relationship Id="rId4" Type="http://schemas.openxmlformats.org/officeDocument/2006/relationships/image" Target="../media/image208.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 Id="rId3" Type="http://schemas.openxmlformats.org/officeDocument/2006/relationships/image" Target="../media/image20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 Id="rId3" Type="http://schemas.openxmlformats.org/officeDocument/2006/relationships/image" Target="../media/image197.png"/><Relationship Id="rId4" Type="http://schemas.openxmlformats.org/officeDocument/2006/relationships/image" Target="../media/image199.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3.xml"/><Relationship Id="rId3" Type="http://schemas.openxmlformats.org/officeDocument/2006/relationships/hyperlink" Target="https://vimeo.com/48195434" TargetMode="Externa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4.xml"/><Relationship Id="rId3" Type="http://schemas.openxmlformats.org/officeDocument/2006/relationships/image" Target="../media/image99.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5.xml"/><Relationship Id="rId3" Type="http://schemas.openxmlformats.org/officeDocument/2006/relationships/image" Target="../media/image99.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 Id="rId3" Type="http://schemas.openxmlformats.org/officeDocument/2006/relationships/image" Target="../media/image9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7.xml"/><Relationship Id="rId3" Type="http://schemas.openxmlformats.org/officeDocument/2006/relationships/image" Target="../media/image99.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9.xml"/><Relationship Id="rId3" Type="http://schemas.openxmlformats.org/officeDocument/2006/relationships/image" Target="../media/image19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0.xml"/><Relationship Id="rId3" Type="http://schemas.openxmlformats.org/officeDocument/2006/relationships/image" Target="../media/image197.png"/><Relationship Id="rId4" Type="http://schemas.openxmlformats.org/officeDocument/2006/relationships/image" Target="../media/image199.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2.xml"/><Relationship Id="rId3" Type="http://schemas.openxmlformats.org/officeDocument/2006/relationships/image" Target="../media/image203.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4.xml"/><Relationship Id="rId3" Type="http://schemas.openxmlformats.org/officeDocument/2006/relationships/hyperlink" Target="mailto:thodrek@cs.wisc.edu" TargetMode="External"/><Relationship Id="rId4" Type="http://schemas.openxmlformats.org/officeDocument/2006/relationships/image" Target="../media/image211.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comments" Target="../comments/comment1.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comments" Target="../comments/commen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79.png"/><Relationship Id="rId4" Type="http://schemas.openxmlformats.org/officeDocument/2006/relationships/image" Target="../media/image56.png"/><Relationship Id="rId5" Type="http://schemas.openxmlformats.org/officeDocument/2006/relationships/image" Target="../media/image89.png"/><Relationship Id="rId6"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3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79.png"/><Relationship Id="rId4" Type="http://schemas.openxmlformats.org/officeDocument/2006/relationships/image" Target="../media/image56.png"/><Relationship Id="rId5" Type="http://schemas.openxmlformats.org/officeDocument/2006/relationships/image" Target="../media/image89.png"/><Relationship Id="rId6" Type="http://schemas.openxmlformats.org/officeDocument/2006/relationships/image" Target="../media/image9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68.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7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2.png"/><Relationship Id="rId4" Type="http://schemas.openxmlformats.org/officeDocument/2006/relationships/image" Target="../media/image61.gif"/><Relationship Id="rId9" Type="http://schemas.openxmlformats.org/officeDocument/2006/relationships/image" Target="../media/image66.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9.png"/><Relationship Id="rId8" Type="http://schemas.openxmlformats.org/officeDocument/2006/relationships/image" Target="../media/image71.png"/><Relationship Id="rId11" Type="http://schemas.openxmlformats.org/officeDocument/2006/relationships/image" Target="../media/image73.png"/><Relationship Id="rId10" Type="http://schemas.openxmlformats.org/officeDocument/2006/relationships/image" Target="../media/image72.png"/><Relationship Id="rId13" Type="http://schemas.openxmlformats.org/officeDocument/2006/relationships/image" Target="../media/image70.png"/><Relationship Id="rId12" Type="http://schemas.openxmlformats.org/officeDocument/2006/relationships/image" Target="../media/image74.jpg"/><Relationship Id="rId15" Type="http://schemas.openxmlformats.org/officeDocument/2006/relationships/image" Target="../media/image76.png"/><Relationship Id="rId14"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7.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5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6.png"/><Relationship Id="rId4" Type="http://schemas.openxmlformats.org/officeDocument/2006/relationships/image" Target="../media/image30.png"/><Relationship Id="rId5" Type="http://schemas.openxmlformats.org/officeDocument/2006/relationships/image" Target="../media/image43.png"/><Relationship Id="rId6" Type="http://schemas.openxmlformats.org/officeDocument/2006/relationships/image" Target="../media/image38.png"/><Relationship Id="rId7" Type="http://schemas.openxmlformats.org/officeDocument/2006/relationships/image" Target="../media/image75.png"/><Relationship Id="rId8"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5.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5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8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82.png"/><Relationship Id="rId4" Type="http://schemas.openxmlformats.org/officeDocument/2006/relationships/image" Target="../media/image6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5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8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91.png"/><Relationship Id="rId4" Type="http://schemas.openxmlformats.org/officeDocument/2006/relationships/image" Target="../media/image61.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8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8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9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9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9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9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30.png"/><Relationship Id="rId4"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3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96.png"/><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96.pn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00.png"/><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0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1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0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5"/>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Data Integration and Machine Learning: A Natural Synergy</a:t>
            </a:r>
            <a:endParaRPr/>
          </a:p>
        </p:txBody>
      </p:sp>
      <p:sp>
        <p:nvSpPr>
          <p:cNvPr id="135" name="Google Shape;135;p25"/>
          <p:cNvSpPr txBox="1"/>
          <p:nvPr>
            <p:ph idx="1" type="subTitle"/>
          </p:nvPr>
        </p:nvSpPr>
        <p:spPr>
          <a:xfrm>
            <a:off x="510450" y="3182344"/>
            <a:ext cx="8123100" cy="15885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Xin Luna Dong @ Amazon.com</a:t>
            </a:r>
            <a:endParaRPr/>
          </a:p>
          <a:p>
            <a:pPr indent="0" lvl="0" marL="0" algn="ctr">
              <a:spcBef>
                <a:spcPts val="0"/>
              </a:spcBef>
              <a:spcAft>
                <a:spcPts val="0"/>
              </a:spcAft>
              <a:buNone/>
            </a:pPr>
            <a:r>
              <a:rPr lang="en"/>
              <a:t>Theo Rekatsinas @ UW-Madison</a:t>
            </a:r>
            <a:endParaRPr/>
          </a:p>
          <a:p>
            <a:pPr indent="0" lvl="0" marL="0" algn="ctr">
              <a:spcBef>
                <a:spcPts val="0"/>
              </a:spcBef>
              <a:spcAft>
                <a:spcPts val="0"/>
              </a:spcAft>
              <a:buNone/>
            </a:pPr>
            <a:r>
              <a:rPr lang="en"/>
              <a:t>http://dataintegration.ml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Two Main Types of</a:t>
            </a:r>
            <a:r>
              <a:rPr b="1" lang="en"/>
              <a:t> Machine Learning</a:t>
            </a:r>
            <a:endParaRPr b="1"/>
          </a:p>
        </p:txBody>
      </p:sp>
      <p:sp>
        <p:nvSpPr>
          <p:cNvPr id="283" name="Google Shape;283;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Supervised learning: learn by examples</a:t>
            </a:r>
            <a:endParaRPr sz="2000"/>
          </a:p>
        </p:txBody>
      </p:sp>
      <p:pic>
        <p:nvPicPr>
          <p:cNvPr id="284" name="Google Shape;284;p34"/>
          <p:cNvPicPr preferRelativeResize="0"/>
          <p:nvPr/>
        </p:nvPicPr>
        <p:blipFill>
          <a:blip r:embed="rId3">
            <a:alphaModFix/>
          </a:blip>
          <a:stretch>
            <a:fillRect/>
          </a:stretch>
        </p:blipFill>
        <p:spPr>
          <a:xfrm>
            <a:off x="1919863" y="1795575"/>
            <a:ext cx="5304275" cy="26521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73" name="Shape 1473"/>
        <p:cNvGrpSpPr/>
        <p:nvPr/>
      </p:nvGrpSpPr>
      <p:grpSpPr>
        <a:xfrm>
          <a:off x="0" y="0"/>
          <a:ext cx="0" cy="0"/>
          <a:chOff x="0" y="0"/>
          <a:chExt cx="0" cy="0"/>
        </a:xfrm>
      </p:grpSpPr>
      <p:sp>
        <p:nvSpPr>
          <p:cNvPr id="1474" name="Google Shape;1474;p1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p>
        </p:txBody>
      </p:sp>
      <p:sp>
        <p:nvSpPr>
          <p:cNvPr id="1475" name="Google Shape;1475;p124"/>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chemeClr val="dk1"/>
                </a:solidFill>
                <a:latin typeface="Proxima Nova"/>
                <a:ea typeface="Proxima Nova"/>
                <a:cs typeface="Proxima Nova"/>
                <a:sym typeface="Proxima Nova"/>
              </a:rPr>
              <a:t>Bill Gates founded Microsoft in 1975.</a:t>
            </a:r>
            <a:endParaRPr>
              <a:solidFill>
                <a:schemeClr val="dk1"/>
              </a:solidFill>
              <a:latin typeface="Proxima Nova"/>
              <a:ea typeface="Proxima Nova"/>
              <a:cs typeface="Proxima Nova"/>
              <a:sym typeface="Proxima Nova"/>
            </a:endParaRPr>
          </a:p>
          <a:p>
            <a:pPr indent="0" lvl="0" marL="0" rtl="0">
              <a:spcBef>
                <a:spcPts val="0"/>
              </a:spcBef>
              <a:spcAft>
                <a:spcPts val="0"/>
              </a:spcAft>
              <a:buNone/>
            </a:pPr>
            <a:r>
              <a:rPr lang="en">
                <a:solidFill>
                  <a:schemeClr val="dk1"/>
                </a:solidFill>
                <a:latin typeface="Proxima Nova"/>
                <a:ea typeface="Proxima Nova"/>
                <a:cs typeface="Proxima Nova"/>
                <a:sym typeface="Proxima Nova"/>
              </a:rPr>
              <a:t>Bill Gates, founder of Microsoft, …</a:t>
            </a:r>
            <a:endParaRPr>
              <a:solidFill>
                <a:schemeClr val="dk1"/>
              </a:solidFill>
              <a:latin typeface="Proxima Nova"/>
              <a:ea typeface="Proxima Nova"/>
              <a:cs typeface="Proxima Nova"/>
              <a:sym typeface="Proxima Nova"/>
            </a:endParaRPr>
          </a:p>
          <a:p>
            <a:pPr indent="0" lvl="0" marL="0" rtl="0">
              <a:spcBef>
                <a:spcPts val="0"/>
              </a:spcBef>
              <a:spcAft>
                <a:spcPts val="0"/>
              </a:spcAft>
              <a:buNone/>
            </a:pPr>
            <a:r>
              <a:rPr lang="en">
                <a:solidFill>
                  <a:schemeClr val="dk2"/>
                </a:solidFill>
                <a:latin typeface="Proxima Nova"/>
                <a:ea typeface="Proxima Nova"/>
                <a:cs typeface="Proxima Nova"/>
                <a:sym typeface="Proxima Nova"/>
              </a:rPr>
              <a:t>Bill Gates attended Harvard from …</a:t>
            </a:r>
            <a:endParaRPr>
              <a:solidFill>
                <a:schemeClr val="dk2"/>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1476" name="Google Shape;1476;p124"/>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Founder,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spcBef>
                <a:spcPts val="0"/>
              </a:spcBef>
              <a:spcAft>
                <a:spcPts val="0"/>
              </a:spcAft>
              <a:buNone/>
            </a:pPr>
            <a:r>
              <a:rPr lang="en">
                <a:solidFill>
                  <a:srgbClr val="0E9453"/>
                </a:solidFill>
                <a:latin typeface="Proxima Nova"/>
                <a:ea typeface="Proxima Nova"/>
                <a:cs typeface="Proxima Nova"/>
                <a:sym typeface="Proxima Nova"/>
              </a:rPr>
              <a:t>(Bill Gates, CollegeAttended, Harvard)</a:t>
            </a:r>
            <a:endParaRPr>
              <a:solidFill>
                <a:srgbClr val="0E9453"/>
              </a:solidFill>
              <a:latin typeface="Proxima Nova"/>
              <a:ea typeface="Proxima Nova"/>
              <a:cs typeface="Proxima Nova"/>
              <a:sym typeface="Proxima Nova"/>
            </a:endParaRPr>
          </a:p>
        </p:txBody>
      </p:sp>
      <p:sp>
        <p:nvSpPr>
          <p:cNvPr id="1477" name="Google Shape;1477;p124"/>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1478" name="Google Shape;1478;p124"/>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1479" name="Google Shape;1479;p124"/>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founder of Y</a:t>
            </a:r>
            <a:endParaRPr>
              <a:latin typeface="Proxima Nova"/>
              <a:ea typeface="Proxima Nova"/>
              <a:cs typeface="Proxima Nova"/>
              <a:sym typeface="Proxima Nova"/>
            </a:endParaRPr>
          </a:p>
        </p:txBody>
      </p:sp>
      <p:sp>
        <p:nvSpPr>
          <p:cNvPr id="1480" name="Google Shape;1480;p124"/>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1481" name="Google Shape;1481;p124"/>
          <p:cNvSpPr/>
          <p:nvPr/>
        </p:nvSpPr>
        <p:spPr>
          <a:xfrm>
            <a:off x="5074625" y="2798700"/>
            <a:ext cx="3950100" cy="7491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Harvard)</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Label: CollegeAttended</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attended Y</a:t>
            </a:r>
            <a:endParaRPr>
              <a:latin typeface="Proxima Nova"/>
              <a:ea typeface="Proxima Nova"/>
              <a:cs typeface="Proxima Nova"/>
              <a:sym typeface="Proxima Nova"/>
            </a:endParaRPr>
          </a:p>
        </p:txBody>
      </p:sp>
      <p:sp>
        <p:nvSpPr>
          <p:cNvPr id="1482" name="Google Shape;1482;p124"/>
          <p:cNvSpPr txBox="1"/>
          <p:nvPr/>
        </p:nvSpPr>
        <p:spPr>
          <a:xfrm>
            <a:off x="5074625" y="3624000"/>
            <a:ext cx="38100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dk2"/>
                </a:solidFill>
                <a:latin typeface="Proxima Nova"/>
                <a:ea typeface="Proxima Nova"/>
                <a:cs typeface="Proxima Nova"/>
                <a:sym typeface="Proxima Nova"/>
              </a:rPr>
              <a:t>For negative examples, sample unrelated pairs of entities.</a:t>
            </a:r>
            <a:endParaRPr sz="1800">
              <a:solidFill>
                <a:schemeClr val="dk2"/>
              </a:solidFill>
              <a:latin typeface="Proxima Nova"/>
              <a:ea typeface="Proxima Nova"/>
              <a:cs typeface="Proxima Nova"/>
              <a:sym typeface="Proxima Nova"/>
            </a:endParaRPr>
          </a:p>
        </p:txBody>
      </p:sp>
      <p:sp>
        <p:nvSpPr>
          <p:cNvPr id="1483" name="Google Shape;1483;p124"/>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7" name="Shape 1487"/>
        <p:cNvGrpSpPr/>
        <p:nvPr/>
      </p:nvGrpSpPr>
      <p:grpSpPr>
        <a:xfrm>
          <a:off x="0" y="0"/>
          <a:ext cx="0" cy="0"/>
          <a:chOff x="0" y="0"/>
          <a:chExt cx="0" cy="0"/>
        </a:xfrm>
      </p:grpSpPr>
      <p:grpSp>
        <p:nvGrpSpPr>
          <p:cNvPr id="1488" name="Google Shape;1488;p125"/>
          <p:cNvGrpSpPr/>
          <p:nvPr/>
        </p:nvGrpSpPr>
        <p:grpSpPr>
          <a:xfrm>
            <a:off x="74251" y="1781913"/>
            <a:ext cx="3264549" cy="2106729"/>
            <a:chOff x="2525599" y="2626399"/>
            <a:chExt cx="3264549" cy="1879833"/>
          </a:xfrm>
        </p:grpSpPr>
        <p:sp>
          <p:nvSpPr>
            <p:cNvPr id="1489" name="Google Shape;1489;p125"/>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490" name="Google Shape;1490;p125"/>
            <p:cNvGrpSpPr/>
            <p:nvPr/>
          </p:nvGrpSpPr>
          <p:grpSpPr>
            <a:xfrm rot="10800000">
              <a:off x="2849073" y="3079467"/>
              <a:ext cx="92400" cy="411825"/>
              <a:chOff x="2070100" y="2563700"/>
              <a:chExt cx="92400" cy="411825"/>
            </a:xfrm>
          </p:grpSpPr>
          <p:cxnSp>
            <p:nvCxnSpPr>
              <p:cNvPr id="1491" name="Google Shape;1491;p12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92" name="Google Shape;1492;p12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493" name="Google Shape;1493;p125"/>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chemeClr val="dk1"/>
                  </a:solidFill>
                  <a:latin typeface="Roboto"/>
                  <a:ea typeface="Roboto"/>
                  <a:cs typeface="Roboto"/>
                  <a:sym typeface="Roboto"/>
                </a:rPr>
                <a:t>Kernel based: SVM</a:t>
              </a:r>
              <a:endParaRPr>
                <a:solidFill>
                  <a:schemeClr val="dk1"/>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Distant</a:t>
              </a:r>
              <a:r>
                <a:rPr lang="en">
                  <a:latin typeface="Roboto"/>
                  <a:ea typeface="Roboto"/>
                  <a:cs typeface="Roboto"/>
                  <a:sym typeface="Roboto"/>
                </a:rPr>
                <a:t> </a:t>
              </a:r>
              <a:r>
                <a:rPr lang="en">
                  <a:solidFill>
                    <a:srgbClr val="1155CC"/>
                  </a:solidFill>
                  <a:latin typeface="Roboto"/>
                  <a:ea typeface="Roboto"/>
                  <a:cs typeface="Roboto"/>
                  <a:sym typeface="Roboto"/>
                </a:rPr>
                <a:t>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494" name="Google Shape;1494;p125"/>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95" name="Google Shape;1495;p125"/>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Label Generation for Extraction Training</a:t>
            </a:r>
            <a:endParaRPr sz="1800">
              <a:solidFill>
                <a:srgbClr val="5E5E5E"/>
              </a:solidFill>
            </a:endParaRPr>
          </a:p>
          <a:p>
            <a:pPr indent="0" lvl="0" marL="0" rtl="0">
              <a:spcBef>
                <a:spcPts val="0"/>
              </a:spcBef>
              <a:spcAft>
                <a:spcPts val="0"/>
              </a:spcAft>
              <a:buNone/>
            </a:pPr>
            <a:r>
              <a:t/>
            </a:r>
            <a:endParaRPr b="1"/>
          </a:p>
        </p:txBody>
      </p:sp>
      <p:sp>
        <p:nvSpPr>
          <p:cNvPr id="1496" name="Google Shape;1496;p125"/>
          <p:cNvSpPr txBox="1"/>
          <p:nvPr>
            <p:ph idx="1" type="body"/>
          </p:nvPr>
        </p:nvSpPr>
        <p:spPr>
          <a:xfrm>
            <a:off x="3187375" y="1441675"/>
            <a:ext cx="5838600" cy="28986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lang="en" sz="2000"/>
              <a:t>Distant supervision: </a:t>
            </a:r>
            <a:r>
              <a:rPr lang="en" sz="2000"/>
              <a:t>HyperNet++ </a:t>
            </a:r>
            <a:r>
              <a:rPr lang="en" sz="1600"/>
              <a:t>[Christodoulopoulos &amp; Mittal, 18]</a:t>
            </a:r>
            <a:endParaRPr sz="1600"/>
          </a:p>
        </p:txBody>
      </p:sp>
      <p:sp>
        <p:nvSpPr>
          <p:cNvPr id="1497" name="Google Shape;1497;p125"/>
          <p:cNvSpPr/>
          <p:nvPr/>
        </p:nvSpPr>
        <p:spPr>
          <a:xfrm>
            <a:off x="4225750" y="1017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training labels from?</a:t>
            </a:r>
            <a:endParaRPr sz="2000"/>
          </a:p>
        </p:txBody>
      </p:sp>
      <p:pic>
        <p:nvPicPr>
          <p:cNvPr id="1498" name="Google Shape;1498;p125"/>
          <p:cNvPicPr preferRelativeResize="0"/>
          <p:nvPr/>
        </p:nvPicPr>
        <p:blipFill>
          <a:blip r:embed="rId3">
            <a:alphaModFix/>
          </a:blip>
          <a:stretch>
            <a:fillRect/>
          </a:stretch>
        </p:blipFill>
        <p:spPr>
          <a:xfrm>
            <a:off x="4337700" y="2253475"/>
            <a:ext cx="3750725" cy="2747475"/>
          </a:xfrm>
          <a:prstGeom prst="rect">
            <a:avLst/>
          </a:prstGeom>
          <a:noFill/>
          <a:ln>
            <a:noFill/>
          </a:ln>
        </p:spPr>
      </p:pic>
      <p:sp>
        <p:nvSpPr>
          <p:cNvPr id="1499" name="Google Shape;1499;p125"/>
          <p:cNvSpPr/>
          <p:nvPr/>
        </p:nvSpPr>
        <p:spPr>
          <a:xfrm>
            <a:off x="5692900" y="3349050"/>
            <a:ext cx="3032400" cy="383100"/>
          </a:xfrm>
          <a:prstGeom prst="wedgeRectCallout">
            <a:avLst>
              <a:gd fmla="val -70028" name="adj1"/>
              <a:gd fmla="val -16284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F-msr &gt; 0.9 w. 1000 labels</a:t>
            </a:r>
            <a:endParaRPr sz="18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3" name="Shape 1503"/>
        <p:cNvGrpSpPr/>
        <p:nvPr/>
      </p:nvGrpSpPr>
      <p:grpSpPr>
        <a:xfrm>
          <a:off x="0" y="0"/>
          <a:ext cx="0" cy="0"/>
          <a:chOff x="0" y="0"/>
          <a:chExt cx="0" cy="0"/>
        </a:xfrm>
      </p:grpSpPr>
      <p:sp>
        <p:nvSpPr>
          <p:cNvPr id="1504" name="Google Shape;1504;p126"/>
          <p:cNvSpPr txBox="1"/>
          <p:nvPr>
            <p:ph idx="1" type="body"/>
          </p:nvPr>
        </p:nvSpPr>
        <p:spPr>
          <a:xfrm>
            <a:off x="3187375" y="1441675"/>
            <a:ext cx="5838600" cy="28986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Semi-supervised learning</a:t>
            </a:r>
            <a:endParaRPr b="1" sz="2000"/>
          </a:p>
          <a:p>
            <a:pPr indent="-355600" lvl="1" marL="914400" rtl="0">
              <a:lnSpc>
                <a:spcPct val="90000"/>
              </a:lnSpc>
              <a:spcBef>
                <a:spcPts val="0"/>
              </a:spcBef>
              <a:spcAft>
                <a:spcPts val="0"/>
              </a:spcAft>
              <a:buSzPts val="2000"/>
              <a:buChar char="○"/>
            </a:pPr>
            <a:r>
              <a:rPr lang="en" sz="2000"/>
              <a:t>Iterative extraction </a:t>
            </a:r>
            <a:r>
              <a:rPr lang="en" sz="1600">
                <a:solidFill>
                  <a:srgbClr val="5E5E5E"/>
                </a:solidFill>
              </a:rPr>
              <a:t>[Carlson et al., AAAI’10]</a:t>
            </a:r>
            <a:br>
              <a:rPr lang="en" sz="1600">
                <a:solidFill>
                  <a:srgbClr val="5E5E5E"/>
                </a:solidFill>
              </a:rPr>
            </a:br>
            <a:r>
              <a:rPr lang="en" sz="2000"/>
              <a:t>Use new extractions to retrain models</a:t>
            </a:r>
            <a:br>
              <a:rPr lang="en" sz="2000"/>
            </a:br>
            <a:r>
              <a:rPr lang="en" sz="2000"/>
              <a:t>E.g., NELL</a:t>
            </a:r>
            <a:endParaRPr sz="2000"/>
          </a:p>
          <a:p>
            <a:pPr indent="-355600" lvl="0" marL="457200" rtl="0">
              <a:lnSpc>
                <a:spcPct val="90000"/>
              </a:lnSpc>
              <a:spcBef>
                <a:spcPts val="0"/>
              </a:spcBef>
              <a:spcAft>
                <a:spcPts val="0"/>
              </a:spcAft>
              <a:buSzPts val="2000"/>
              <a:buChar char="●"/>
            </a:pPr>
            <a:r>
              <a:rPr b="1" lang="en" sz="2000"/>
              <a:t>Weak learning</a:t>
            </a:r>
            <a:endParaRPr b="1" sz="2000"/>
          </a:p>
          <a:p>
            <a:pPr indent="-355600" lvl="1" marL="914400" rtl="0">
              <a:lnSpc>
                <a:spcPct val="90000"/>
              </a:lnSpc>
              <a:spcBef>
                <a:spcPts val="0"/>
              </a:spcBef>
              <a:spcAft>
                <a:spcPts val="0"/>
              </a:spcAft>
              <a:buSzPts val="2000"/>
              <a:buChar char="○"/>
            </a:pPr>
            <a:r>
              <a:rPr lang="en" sz="2000"/>
              <a:t>Distant supervision</a:t>
            </a:r>
            <a:r>
              <a:rPr b="1" lang="en" sz="2000"/>
              <a:t> </a:t>
            </a:r>
            <a:r>
              <a:rPr lang="en" sz="1600">
                <a:solidFill>
                  <a:srgbClr val="5E5E5E"/>
                </a:solidFill>
              </a:rPr>
              <a:t>[Mintz et al., ACL’09]</a:t>
            </a:r>
            <a:br>
              <a:rPr lang="en" sz="1600"/>
            </a:br>
            <a:r>
              <a:rPr lang="en" sz="2000"/>
              <a:t>Rule-based annotation with seed data</a:t>
            </a:r>
            <a:br>
              <a:rPr lang="en" sz="2000"/>
            </a:br>
            <a:r>
              <a:rPr lang="en" sz="2000"/>
              <a:t>E.g., DeepDive, Knowledge Vault</a:t>
            </a:r>
            <a:endParaRPr sz="2000"/>
          </a:p>
          <a:p>
            <a:pPr indent="-355600" lvl="1" marL="914400" rtl="0">
              <a:lnSpc>
                <a:spcPct val="90000"/>
              </a:lnSpc>
              <a:spcBef>
                <a:spcPts val="0"/>
              </a:spcBef>
              <a:spcAft>
                <a:spcPts val="0"/>
              </a:spcAft>
              <a:buSzPts val="2000"/>
              <a:buChar char="○"/>
            </a:pPr>
            <a:r>
              <a:rPr lang="en" sz="2000"/>
              <a:t>Data programming </a:t>
            </a:r>
            <a:r>
              <a:rPr lang="en" sz="1600">
                <a:solidFill>
                  <a:srgbClr val="5E5E5E"/>
                </a:solidFill>
              </a:rPr>
              <a:t>[Ratner et al., NIPS’16]</a:t>
            </a:r>
            <a:br>
              <a:rPr lang="en" sz="1600"/>
            </a:br>
            <a:r>
              <a:rPr lang="en" sz="2000"/>
              <a:t>Manually write labelling functions</a:t>
            </a:r>
            <a:br>
              <a:rPr lang="en" sz="2000"/>
            </a:br>
            <a:r>
              <a:rPr lang="en" sz="2000"/>
              <a:t>E.g., Snorkle, Fouduer</a:t>
            </a:r>
            <a:endParaRPr sz="2000"/>
          </a:p>
          <a:p>
            <a:pPr indent="0" lvl="0" marL="0" marR="0" rtl="0" algn="l">
              <a:lnSpc>
                <a:spcPct val="115000"/>
              </a:lnSpc>
              <a:spcBef>
                <a:spcPts val="200"/>
              </a:spcBef>
              <a:spcAft>
                <a:spcPts val="1600"/>
              </a:spcAft>
              <a:buNone/>
            </a:pPr>
            <a:r>
              <a:t/>
            </a:r>
            <a:endParaRPr sz="2000"/>
          </a:p>
        </p:txBody>
      </p:sp>
      <p:sp>
        <p:nvSpPr>
          <p:cNvPr id="1505" name="Google Shape;1505;p126"/>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Label Generation for Extraction Training</a:t>
            </a:r>
            <a:r>
              <a:rPr b="1" lang="en"/>
              <a:t>                                              </a:t>
            </a:r>
            <a:endParaRPr sz="1800"/>
          </a:p>
        </p:txBody>
      </p:sp>
      <p:sp>
        <p:nvSpPr>
          <p:cNvPr id="1506" name="Google Shape;1506;p126"/>
          <p:cNvSpPr txBox="1"/>
          <p:nvPr/>
        </p:nvSpPr>
        <p:spPr>
          <a:xfrm>
            <a:off x="111203" y="20167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507" name="Google Shape;1507;p126"/>
          <p:cNvSpPr txBox="1"/>
          <p:nvPr/>
        </p:nvSpPr>
        <p:spPr>
          <a:xfrm>
            <a:off x="428375" y="29727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Use RNN, CNN, attention for RE</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Revisit DOM extraction</a:t>
            </a:r>
            <a:endParaRPr>
              <a:latin typeface="Roboto"/>
              <a:ea typeface="Roboto"/>
              <a:cs typeface="Roboto"/>
              <a:sym typeface="Roboto"/>
            </a:endParaRPr>
          </a:p>
          <a:p>
            <a:pPr indent="0" lvl="0" marL="0" rtl="0">
              <a:spcBef>
                <a:spcPts val="0"/>
              </a:spcBef>
              <a:spcAft>
                <a:spcPts val="0"/>
              </a:spcAft>
              <a:buNone/>
            </a:pPr>
            <a:r>
              <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sp>
        <p:nvSpPr>
          <p:cNvPr id="1508" name="Google Shape;1508;p126"/>
          <p:cNvSpPr/>
          <p:nvPr/>
        </p:nvSpPr>
        <p:spPr>
          <a:xfrm>
            <a:off x="428375" y="2522488"/>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509" name="Google Shape;1509;p126"/>
          <p:cNvCxnSpPr/>
          <p:nvPr/>
        </p:nvCxnSpPr>
        <p:spPr>
          <a:xfrm>
            <a:off x="428375" y="2522488"/>
            <a:ext cx="0" cy="359400"/>
          </a:xfrm>
          <a:prstGeom prst="straightConnector1">
            <a:avLst/>
          </a:prstGeom>
          <a:noFill/>
          <a:ln cap="flat" cmpd="sng" w="9525">
            <a:solidFill>
              <a:srgbClr val="000000"/>
            </a:solidFill>
            <a:prstDash val="solid"/>
            <a:round/>
            <a:headEnd len="sm" w="sm" type="none"/>
            <a:tailEnd len="sm" w="sm" type="none"/>
          </a:ln>
        </p:spPr>
      </p:cxnSp>
      <p:sp>
        <p:nvSpPr>
          <p:cNvPr id="1510" name="Google Shape;1510;p126"/>
          <p:cNvSpPr/>
          <p:nvPr/>
        </p:nvSpPr>
        <p:spPr>
          <a:xfrm>
            <a:off x="393700" y="2868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11" name="Google Shape;1511;p126"/>
          <p:cNvSpPr txBox="1"/>
          <p:nvPr/>
        </p:nvSpPr>
        <p:spPr>
          <a:xfrm>
            <a:off x="180975" y="4452625"/>
            <a:ext cx="3445500" cy="572700"/>
          </a:xfrm>
          <a:prstGeom prst="rect">
            <a:avLst/>
          </a:prstGeom>
          <a:solidFill>
            <a:srgbClr val="4A86E8"/>
          </a:solid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solidFill>
                  <a:srgbClr val="FFFFFF"/>
                </a:solidFill>
              </a:rPr>
              <a:t>Will cover in “DI for ML”</a:t>
            </a:r>
            <a:endParaRPr sz="2400">
              <a:solidFill>
                <a:srgbClr val="FFFFFF"/>
              </a:solidFill>
            </a:endParaRPr>
          </a:p>
        </p:txBody>
      </p:sp>
      <p:sp>
        <p:nvSpPr>
          <p:cNvPr id="1512" name="Google Shape;1512;p126"/>
          <p:cNvSpPr/>
          <p:nvPr/>
        </p:nvSpPr>
        <p:spPr>
          <a:xfrm>
            <a:off x="4225750" y="1017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training labels from?</a:t>
            </a:r>
            <a:endParaRPr sz="20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516" name="Shape 1516"/>
        <p:cNvGrpSpPr/>
        <p:nvPr/>
      </p:nvGrpSpPr>
      <p:grpSpPr>
        <a:xfrm>
          <a:off x="0" y="0"/>
          <a:ext cx="0" cy="0"/>
          <a:chOff x="0" y="0"/>
          <a:chExt cx="0" cy="0"/>
        </a:xfrm>
      </p:grpSpPr>
      <p:sp>
        <p:nvSpPr>
          <p:cNvPr id="1517" name="Google Shape;1517;p127"/>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Snorkel: Code as Supervision </a:t>
            </a:r>
            <a:r>
              <a:rPr lang="en" sz="1800">
                <a:solidFill>
                  <a:srgbClr val="5E5E5E"/>
                </a:solidFill>
              </a:rPr>
              <a:t>[Ratner et al., NIPS’16, VLDB’18]</a:t>
            </a:r>
            <a:endParaRPr sz="1800">
              <a:solidFill>
                <a:srgbClr val="5E5E5E"/>
              </a:solidFill>
            </a:endParaRPr>
          </a:p>
        </p:txBody>
      </p:sp>
      <p:pic>
        <p:nvPicPr>
          <p:cNvPr id="1518" name="Google Shape;1518;p127"/>
          <p:cNvPicPr preferRelativeResize="0"/>
          <p:nvPr/>
        </p:nvPicPr>
        <p:blipFill>
          <a:blip r:embed="rId3">
            <a:alphaModFix/>
          </a:blip>
          <a:stretch>
            <a:fillRect/>
          </a:stretch>
        </p:blipFill>
        <p:spPr>
          <a:xfrm>
            <a:off x="287925" y="1121250"/>
            <a:ext cx="8568150" cy="3572350"/>
          </a:xfrm>
          <a:prstGeom prst="rect">
            <a:avLst/>
          </a:prstGeom>
          <a:noFill/>
          <a:ln>
            <a:noFill/>
          </a:ln>
        </p:spPr>
      </p:pic>
      <p:sp>
        <p:nvSpPr>
          <p:cNvPr id="1519" name="Google Shape;1519;p127"/>
          <p:cNvSpPr txBox="1"/>
          <p:nvPr/>
        </p:nvSpPr>
        <p:spPr>
          <a:xfrm>
            <a:off x="7144825" y="4627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[Slide by Alex Ratner]</a:t>
            </a:r>
            <a:endParaRPr>
              <a:latin typeface="Proxima Nova"/>
              <a:ea typeface="Proxima Nova"/>
              <a:cs typeface="Proxima Nova"/>
              <a:sym typeface="Proxima Nova"/>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3" name="Shape 1523"/>
        <p:cNvGrpSpPr/>
        <p:nvPr/>
      </p:nvGrpSpPr>
      <p:grpSpPr>
        <a:xfrm>
          <a:off x="0" y="0"/>
          <a:ext cx="0" cy="0"/>
          <a:chOff x="0" y="0"/>
          <a:chExt cx="0" cy="0"/>
        </a:xfrm>
      </p:grpSpPr>
      <p:sp>
        <p:nvSpPr>
          <p:cNvPr id="1524" name="Google Shape;1524;p1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Example</a:t>
            </a:r>
            <a:r>
              <a:rPr b="1" lang="en"/>
              <a:t> System: Fonduer </a:t>
            </a:r>
            <a:r>
              <a:rPr lang="en" sz="1800">
                <a:solidFill>
                  <a:srgbClr val="5E5E5E"/>
                </a:solidFill>
              </a:rPr>
              <a:t>[Wu et al., SIGMOD’18]</a:t>
            </a:r>
            <a:endParaRPr sz="1800">
              <a:solidFill>
                <a:srgbClr val="5E5E5E"/>
              </a:solidFill>
            </a:endParaRPr>
          </a:p>
        </p:txBody>
      </p:sp>
      <p:grpSp>
        <p:nvGrpSpPr>
          <p:cNvPr id="1525" name="Google Shape;1525;p128"/>
          <p:cNvGrpSpPr/>
          <p:nvPr/>
        </p:nvGrpSpPr>
        <p:grpSpPr>
          <a:xfrm>
            <a:off x="137932" y="1529834"/>
            <a:ext cx="5685272" cy="2232081"/>
            <a:chOff x="440425" y="1017725"/>
            <a:chExt cx="8227600" cy="3968850"/>
          </a:xfrm>
        </p:grpSpPr>
        <p:pic>
          <p:nvPicPr>
            <p:cNvPr id="1526" name="Google Shape;1526;p128"/>
            <p:cNvPicPr preferRelativeResize="0"/>
            <p:nvPr/>
          </p:nvPicPr>
          <p:blipFill>
            <a:blip r:embed="rId3">
              <a:alphaModFix/>
            </a:blip>
            <a:stretch>
              <a:fillRect/>
            </a:stretch>
          </p:blipFill>
          <p:spPr>
            <a:xfrm>
              <a:off x="4572000" y="3166875"/>
              <a:ext cx="4096025" cy="1819700"/>
            </a:xfrm>
            <a:prstGeom prst="rect">
              <a:avLst/>
            </a:prstGeom>
            <a:noFill/>
            <a:ln>
              <a:noFill/>
            </a:ln>
          </p:spPr>
        </p:pic>
        <p:pic>
          <p:nvPicPr>
            <p:cNvPr id="1527" name="Google Shape;1527;p128"/>
            <p:cNvPicPr preferRelativeResize="0"/>
            <p:nvPr/>
          </p:nvPicPr>
          <p:blipFill>
            <a:blip r:embed="rId4">
              <a:alphaModFix/>
            </a:blip>
            <a:stretch>
              <a:fillRect/>
            </a:stretch>
          </p:blipFill>
          <p:spPr>
            <a:xfrm>
              <a:off x="440425" y="1017725"/>
              <a:ext cx="8013624" cy="3843800"/>
            </a:xfrm>
            <a:prstGeom prst="rect">
              <a:avLst/>
            </a:prstGeom>
            <a:noFill/>
            <a:ln>
              <a:noFill/>
            </a:ln>
          </p:spPr>
        </p:pic>
      </p:grpSp>
      <p:sp>
        <p:nvSpPr>
          <p:cNvPr id="1528" name="Google Shape;1528;p128"/>
          <p:cNvSpPr txBox="1"/>
          <p:nvPr/>
        </p:nvSpPr>
        <p:spPr>
          <a:xfrm>
            <a:off x="137925" y="4274025"/>
            <a:ext cx="88359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Proxima Nova"/>
                <a:ea typeface="Proxima Nova"/>
                <a:cs typeface="Proxima Nova"/>
                <a:sym typeface="Proxima Nova"/>
              </a:rPr>
              <a:t>New version of code coming soon: https://github.com/HazyResearch/fonduer</a:t>
            </a:r>
            <a:endParaRPr b="1" sz="1800">
              <a:solidFill>
                <a:schemeClr val="dk2"/>
              </a:solidFill>
              <a:latin typeface="Proxima Nova"/>
              <a:ea typeface="Proxima Nova"/>
              <a:cs typeface="Proxima Nova"/>
              <a:sym typeface="Proxima Nova"/>
            </a:endParaRPr>
          </a:p>
        </p:txBody>
      </p:sp>
      <p:pic>
        <p:nvPicPr>
          <p:cNvPr id="1529" name="Google Shape;1529;p128"/>
          <p:cNvPicPr preferRelativeResize="0"/>
          <p:nvPr/>
        </p:nvPicPr>
        <p:blipFill>
          <a:blip r:embed="rId5">
            <a:alphaModFix/>
          </a:blip>
          <a:stretch>
            <a:fillRect/>
          </a:stretch>
        </p:blipFill>
        <p:spPr>
          <a:xfrm>
            <a:off x="8075438" y="111936"/>
            <a:ext cx="669750" cy="1238899"/>
          </a:xfrm>
          <a:prstGeom prst="rect">
            <a:avLst/>
          </a:prstGeom>
          <a:noFill/>
          <a:ln>
            <a:noFill/>
          </a:ln>
        </p:spPr>
      </p:pic>
      <p:sp>
        <p:nvSpPr>
          <p:cNvPr id="1530" name="Google Shape;1530;p128"/>
          <p:cNvSpPr txBox="1"/>
          <p:nvPr/>
        </p:nvSpPr>
        <p:spPr>
          <a:xfrm>
            <a:off x="6082750" y="1461300"/>
            <a:ext cx="2831700" cy="855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latin typeface="Proxima Nova"/>
                <a:ea typeface="Proxima Nova"/>
                <a:cs typeface="Proxima Nova"/>
                <a:sym typeface="Proxima Nova"/>
              </a:rPr>
              <a:t>Fonduer combines a new </a:t>
            </a:r>
            <a:r>
              <a:rPr b="1" lang="en" sz="1800">
                <a:latin typeface="Proxima Nova"/>
                <a:ea typeface="Proxima Nova"/>
                <a:cs typeface="Proxima Nova"/>
                <a:sym typeface="Proxima Nova"/>
              </a:rPr>
              <a:t>biLSTM with multimodal features</a:t>
            </a:r>
            <a:r>
              <a:rPr lang="en" sz="1800">
                <a:latin typeface="Proxima Nova"/>
                <a:ea typeface="Proxima Nova"/>
                <a:cs typeface="Proxima Nova"/>
                <a:sym typeface="Proxima Nova"/>
              </a:rPr>
              <a:t> and </a:t>
            </a:r>
            <a:r>
              <a:rPr b="1" lang="en" sz="1800">
                <a:latin typeface="Proxima Nova"/>
                <a:ea typeface="Proxima Nova"/>
                <a:cs typeface="Proxima Nova"/>
                <a:sym typeface="Proxima Nova"/>
              </a:rPr>
              <a:t>data programming</a:t>
            </a:r>
            <a:r>
              <a:rPr lang="en" sz="1800">
                <a:latin typeface="Proxima Nova"/>
                <a:ea typeface="Proxima Nova"/>
                <a:cs typeface="Proxima Nova"/>
                <a:sym typeface="Proxima Nova"/>
              </a:rPr>
              <a:t>.</a:t>
            </a:r>
            <a:endParaRPr sz="1800">
              <a:latin typeface="Proxima Nova"/>
              <a:ea typeface="Proxima Nova"/>
              <a:cs typeface="Proxima Nova"/>
              <a:sym typeface="Proxima Nova"/>
            </a:endParaRPr>
          </a:p>
        </p:txBody>
      </p:sp>
      <p:pic>
        <p:nvPicPr>
          <p:cNvPr id="1531" name="Google Shape;1531;p128"/>
          <p:cNvPicPr preferRelativeResize="0"/>
          <p:nvPr/>
        </p:nvPicPr>
        <p:blipFill>
          <a:blip r:embed="rId6">
            <a:alphaModFix/>
          </a:blip>
          <a:stretch>
            <a:fillRect/>
          </a:stretch>
        </p:blipFill>
        <p:spPr>
          <a:xfrm>
            <a:off x="5823200" y="2834600"/>
            <a:ext cx="3238550" cy="1411021"/>
          </a:xfrm>
          <a:prstGeom prst="rect">
            <a:avLst/>
          </a:prstGeom>
          <a:noFill/>
          <a:ln>
            <a:noFill/>
          </a:ln>
        </p:spPr>
      </p:pic>
      <p:sp>
        <p:nvSpPr>
          <p:cNvPr id="1532" name="Google Shape;1532;p128"/>
          <p:cNvSpPr/>
          <p:nvPr/>
        </p:nvSpPr>
        <p:spPr>
          <a:xfrm>
            <a:off x="7349150" y="3714475"/>
            <a:ext cx="1712700" cy="159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6" name="Shape 1536"/>
        <p:cNvGrpSpPr/>
        <p:nvPr/>
      </p:nvGrpSpPr>
      <p:grpSpPr>
        <a:xfrm>
          <a:off x="0" y="0"/>
          <a:ext cx="0" cy="0"/>
          <a:chOff x="0" y="0"/>
          <a:chExt cx="0" cy="0"/>
        </a:xfrm>
      </p:grpSpPr>
      <p:sp>
        <p:nvSpPr>
          <p:cNvPr id="1537" name="Google Shape;1537;p1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OpenIE </a:t>
            </a:r>
            <a:r>
              <a:rPr b="1" lang="en"/>
              <a:t>from Texts</a:t>
            </a:r>
            <a:endParaRPr sz="1800"/>
          </a:p>
        </p:txBody>
      </p:sp>
      <p:grpSp>
        <p:nvGrpSpPr>
          <p:cNvPr id="1538" name="Google Shape;1538;p129"/>
          <p:cNvGrpSpPr/>
          <p:nvPr/>
        </p:nvGrpSpPr>
        <p:grpSpPr>
          <a:xfrm>
            <a:off x="74251" y="1781913"/>
            <a:ext cx="3264549" cy="2106729"/>
            <a:chOff x="2525599" y="2626399"/>
            <a:chExt cx="3264549" cy="1879833"/>
          </a:xfrm>
        </p:grpSpPr>
        <p:sp>
          <p:nvSpPr>
            <p:cNvPr id="1539" name="Google Shape;1539;p129"/>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540" name="Google Shape;1540;p129"/>
            <p:cNvGrpSpPr/>
            <p:nvPr/>
          </p:nvGrpSpPr>
          <p:grpSpPr>
            <a:xfrm rot="10800000">
              <a:off x="2849073" y="3079467"/>
              <a:ext cx="92400" cy="411825"/>
              <a:chOff x="2070100" y="2563700"/>
              <a:chExt cx="92400" cy="411825"/>
            </a:xfrm>
          </p:grpSpPr>
          <p:cxnSp>
            <p:nvCxnSpPr>
              <p:cNvPr id="1541" name="Google Shape;1541;p12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542" name="Google Shape;1542;p129"/>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543" name="Google Shape;1543;p129"/>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NER→EL→RE</a:t>
              </a:r>
              <a:endParaRPr>
                <a:latin typeface="Roboto"/>
                <a:ea typeface="Roboto"/>
                <a:cs typeface="Roboto"/>
                <a:sym typeface="Roboto"/>
              </a:endParaRPr>
            </a:p>
            <a:p>
              <a:pPr indent="-317500" lvl="1" marL="914400" rtl="0">
                <a:spcBef>
                  <a:spcPts val="0"/>
                </a:spcBef>
                <a:spcAft>
                  <a:spcPts val="0"/>
                </a:spcAft>
                <a:buSzPts val="1400"/>
                <a:buFont typeface="Roboto"/>
                <a:buChar char="○"/>
              </a:pPr>
              <a:r>
                <a:rPr lang="en">
                  <a:latin typeface="Roboto"/>
                  <a:ea typeface="Roboto"/>
                  <a:cs typeface="Roboto"/>
                  <a:sym typeface="Roboto"/>
                </a:rPr>
                <a:t>Feature based: LR, SVM</a:t>
              </a:r>
              <a:endParaRPr>
                <a:latin typeface="Roboto"/>
                <a:ea typeface="Roboto"/>
                <a:cs typeface="Roboto"/>
                <a:sym typeface="Roboto"/>
              </a:endParaRPr>
            </a:p>
            <a:p>
              <a:pPr indent="-317500" lvl="1" marL="914400" rtl="0">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OpenIE</a:t>
              </a:r>
              <a:endParaRPr>
                <a:solidFill>
                  <a:srgbClr val="1155CC"/>
                </a:solidFill>
                <a:latin typeface="Roboto"/>
                <a:ea typeface="Roboto"/>
                <a:cs typeface="Roboto"/>
                <a:sym typeface="Roboto"/>
              </a:endParaRPr>
            </a:p>
          </p:txBody>
        </p:sp>
      </p:grpSp>
      <p:sp>
        <p:nvSpPr>
          <p:cNvPr id="1544" name="Google Shape;1544;p129"/>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45" name="Google Shape;1545;p129"/>
          <p:cNvSpPr txBox="1"/>
          <p:nvPr>
            <p:ph idx="1" type="body"/>
          </p:nvPr>
        </p:nvSpPr>
        <p:spPr>
          <a:xfrm>
            <a:off x="3187375" y="1017725"/>
            <a:ext cx="5838600" cy="35511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ClosedIE</a:t>
            </a:r>
            <a:endParaRPr/>
          </a:p>
          <a:p>
            <a:pPr indent="-355600" lvl="1" marL="914400" rtl="0">
              <a:lnSpc>
                <a:spcPct val="90000"/>
              </a:lnSpc>
              <a:spcBef>
                <a:spcPts val="0"/>
              </a:spcBef>
              <a:spcAft>
                <a:spcPts val="0"/>
              </a:spcAft>
              <a:buSzPts val="2000"/>
              <a:buChar char="○"/>
            </a:pPr>
            <a:r>
              <a:rPr lang="en" sz="2000"/>
              <a:t>Only extracting facts corresponding to ontology</a:t>
            </a:r>
            <a:endParaRPr sz="2000"/>
          </a:p>
          <a:p>
            <a:pPr indent="-355600" lvl="1" marL="914400" rtl="0">
              <a:lnSpc>
                <a:spcPct val="90000"/>
              </a:lnSpc>
              <a:spcBef>
                <a:spcPts val="0"/>
              </a:spcBef>
              <a:spcAft>
                <a:spcPts val="0"/>
              </a:spcAft>
              <a:buSzPts val="2000"/>
              <a:buChar char="○"/>
            </a:pPr>
            <a:r>
              <a:rPr lang="en" sz="2000"/>
              <a:t>Normalize predicates by ontology</a:t>
            </a:r>
            <a:endParaRPr sz="2000"/>
          </a:p>
          <a:p>
            <a:pPr indent="-355600" lvl="1" marL="914400" rtl="0">
              <a:lnSpc>
                <a:spcPct val="90000"/>
              </a:lnSpc>
              <a:spcBef>
                <a:spcPts val="0"/>
              </a:spcBef>
              <a:spcAft>
                <a:spcPts val="0"/>
              </a:spcAft>
              <a:buSzPts val="2000"/>
              <a:buChar char="○"/>
            </a:pPr>
            <a:r>
              <a:rPr lang="en" sz="2000"/>
              <a:t>E.g., (Bill Gates, /person/isFounder, Microsoft)</a:t>
            </a:r>
            <a:br>
              <a:rPr lang="en" sz="2000"/>
            </a:br>
            <a:endParaRPr sz="2000"/>
          </a:p>
          <a:p>
            <a:pPr indent="0" lvl="0" marL="0" rtl="0">
              <a:lnSpc>
                <a:spcPct val="90000"/>
              </a:lnSpc>
              <a:spcBef>
                <a:spcPts val="1200"/>
              </a:spcBef>
              <a:spcAft>
                <a:spcPts val="0"/>
              </a:spcAft>
              <a:buNone/>
            </a:pPr>
            <a:r>
              <a:t/>
            </a:r>
            <a:endParaRPr sz="1000"/>
          </a:p>
          <a:p>
            <a:pPr indent="-355600" lvl="0" marL="457200" rtl="0">
              <a:lnSpc>
                <a:spcPct val="90000"/>
              </a:lnSpc>
              <a:spcBef>
                <a:spcPts val="1200"/>
              </a:spcBef>
              <a:spcAft>
                <a:spcPts val="0"/>
              </a:spcAft>
              <a:buSzPts val="2000"/>
              <a:buChar char="●"/>
            </a:pPr>
            <a:r>
              <a:rPr b="1" lang="en" sz="2000"/>
              <a:t>OpenIE </a:t>
            </a:r>
            <a:r>
              <a:rPr lang="en"/>
              <a:t>[Banko et al., IJCAI’07]</a:t>
            </a:r>
            <a:endParaRPr b="1" sz="2000"/>
          </a:p>
          <a:p>
            <a:pPr indent="-355600" lvl="1" marL="914400" rtl="0">
              <a:lnSpc>
                <a:spcPct val="90000"/>
              </a:lnSpc>
              <a:spcBef>
                <a:spcPts val="0"/>
              </a:spcBef>
              <a:spcAft>
                <a:spcPts val="0"/>
              </a:spcAft>
              <a:buSzPts val="2000"/>
              <a:buChar char="○"/>
            </a:pPr>
            <a:r>
              <a:rPr lang="en" sz="2000"/>
              <a:t>Extract all relations expressed in texts</a:t>
            </a:r>
            <a:endParaRPr sz="2000"/>
          </a:p>
          <a:p>
            <a:pPr indent="-355600" lvl="1" marL="914400" rtl="0">
              <a:lnSpc>
                <a:spcPct val="90000"/>
              </a:lnSpc>
              <a:spcBef>
                <a:spcPts val="0"/>
              </a:spcBef>
              <a:spcAft>
                <a:spcPts val="0"/>
              </a:spcAft>
              <a:buSzPts val="2000"/>
              <a:buChar char="○"/>
            </a:pPr>
            <a:r>
              <a:rPr lang="en" sz="2000"/>
              <a:t>Predicates are unnormalized strings</a:t>
            </a:r>
            <a:endParaRPr sz="2000"/>
          </a:p>
          <a:p>
            <a:pPr indent="-355600" lvl="1" marL="914400" rtl="0">
              <a:lnSpc>
                <a:spcPct val="90000"/>
              </a:lnSpc>
              <a:spcBef>
                <a:spcPts val="0"/>
              </a:spcBef>
              <a:spcAft>
                <a:spcPts val="0"/>
              </a:spcAft>
              <a:buSzPts val="2000"/>
              <a:buChar char="○"/>
            </a:pPr>
            <a:r>
              <a:rPr lang="en" sz="2000"/>
              <a:t>E.g., (“Bill Gates”, “founded”, “Microsoft”)</a:t>
            </a:r>
            <a:endParaRPr sz="2000"/>
          </a:p>
          <a:p>
            <a:pPr indent="0" lvl="0" marL="0" marR="0" rtl="0" algn="l">
              <a:lnSpc>
                <a:spcPct val="115000"/>
              </a:lnSpc>
              <a:spcBef>
                <a:spcPts val="200"/>
              </a:spcBef>
              <a:spcAft>
                <a:spcPts val="1600"/>
              </a:spcAft>
              <a:buNone/>
            </a:pPr>
            <a:r>
              <a:t/>
            </a:r>
            <a:endParaRPr sz="2000"/>
          </a:p>
        </p:txBody>
      </p:sp>
      <p:sp>
        <p:nvSpPr>
          <p:cNvPr id="1546" name="Google Shape;1546;p129"/>
          <p:cNvSpPr txBox="1"/>
          <p:nvPr/>
        </p:nvSpPr>
        <p:spPr>
          <a:xfrm>
            <a:off x="3994800" y="3141200"/>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547" name="Google Shape;1547;p129"/>
          <p:cNvSpPr/>
          <p:nvPr/>
        </p:nvSpPr>
        <p:spPr>
          <a:xfrm>
            <a:off x="4225750" y="636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predicates from?</a:t>
            </a:r>
            <a:endParaRPr sz="20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1" name="Shape 1551"/>
        <p:cNvGrpSpPr/>
        <p:nvPr/>
      </p:nvGrpSpPr>
      <p:grpSpPr>
        <a:xfrm>
          <a:off x="0" y="0"/>
          <a:ext cx="0" cy="0"/>
          <a:chOff x="0" y="0"/>
          <a:chExt cx="0" cy="0"/>
        </a:xfrm>
      </p:grpSpPr>
      <p:sp>
        <p:nvSpPr>
          <p:cNvPr id="1552" name="Google Shape;1552;p1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OpenIE from Texts </a:t>
            </a:r>
            <a:r>
              <a:rPr lang="en" sz="1800">
                <a:solidFill>
                  <a:schemeClr val="accent3"/>
                </a:solidFill>
              </a:rPr>
              <a:t>[Etzioni et al., IJCAI’11]</a:t>
            </a:r>
            <a:r>
              <a:rPr b="1" lang="en" sz="1800"/>
              <a:t> </a:t>
            </a:r>
            <a:r>
              <a:rPr b="1" lang="en"/>
              <a:t> </a:t>
            </a:r>
            <a:endParaRPr sz="1800"/>
          </a:p>
        </p:txBody>
      </p:sp>
      <p:sp>
        <p:nvSpPr>
          <p:cNvPr id="1553" name="Google Shape;1553;p130"/>
          <p:cNvSpPr/>
          <p:nvPr/>
        </p:nvSpPr>
        <p:spPr>
          <a:xfrm>
            <a:off x="311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554" name="Google Shape;1554;p130"/>
          <p:cNvSpPr/>
          <p:nvPr/>
        </p:nvSpPr>
        <p:spPr>
          <a:xfrm>
            <a:off x="311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555" name="Google Shape;1555;p130"/>
          <p:cNvSpPr/>
          <p:nvPr/>
        </p:nvSpPr>
        <p:spPr>
          <a:xfrm>
            <a:off x="311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556" name="Google Shape;1556;p130"/>
          <p:cNvSpPr/>
          <p:nvPr/>
        </p:nvSpPr>
        <p:spPr>
          <a:xfrm>
            <a:off x="1314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57" name="Google Shape;1557;p130"/>
          <p:cNvSpPr/>
          <p:nvPr/>
        </p:nvSpPr>
        <p:spPr>
          <a:xfrm>
            <a:off x="1314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58" name="Google Shape;1558;p130"/>
          <p:cNvSpPr txBox="1"/>
          <p:nvPr/>
        </p:nvSpPr>
        <p:spPr>
          <a:xfrm>
            <a:off x="854100" y="1145350"/>
            <a:ext cx="1323900" cy="57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2000"/>
              <a:t>ClosedIE</a:t>
            </a:r>
            <a:endParaRPr b="1" sz="2000"/>
          </a:p>
        </p:txBody>
      </p:sp>
      <p:sp>
        <p:nvSpPr>
          <p:cNvPr id="1559" name="Google Shape;1559;p130"/>
          <p:cNvSpPr/>
          <p:nvPr/>
        </p:nvSpPr>
        <p:spPr>
          <a:xfrm>
            <a:off x="2978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Predicate Identification</a:t>
            </a:r>
            <a:endParaRPr sz="1800"/>
          </a:p>
        </p:txBody>
      </p:sp>
      <p:sp>
        <p:nvSpPr>
          <p:cNvPr id="1560" name="Google Shape;1560;p130"/>
          <p:cNvSpPr/>
          <p:nvPr/>
        </p:nvSpPr>
        <p:spPr>
          <a:xfrm>
            <a:off x="2978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Subject/Object Identification</a:t>
            </a:r>
            <a:endParaRPr sz="1800"/>
          </a:p>
        </p:txBody>
      </p:sp>
      <p:sp>
        <p:nvSpPr>
          <p:cNvPr id="1561" name="Google Shape;1561;p130"/>
          <p:cNvSpPr/>
          <p:nvPr/>
        </p:nvSpPr>
        <p:spPr>
          <a:xfrm>
            <a:off x="2978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Scoring</a:t>
            </a:r>
            <a:endParaRPr sz="1800"/>
          </a:p>
        </p:txBody>
      </p:sp>
      <p:sp>
        <p:nvSpPr>
          <p:cNvPr id="1562" name="Google Shape;1562;p130"/>
          <p:cNvSpPr/>
          <p:nvPr/>
        </p:nvSpPr>
        <p:spPr>
          <a:xfrm>
            <a:off x="3981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63" name="Google Shape;1563;p130"/>
          <p:cNvSpPr/>
          <p:nvPr/>
        </p:nvSpPr>
        <p:spPr>
          <a:xfrm>
            <a:off x="3981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64" name="Google Shape;1564;p130"/>
          <p:cNvSpPr txBox="1"/>
          <p:nvPr/>
        </p:nvSpPr>
        <p:spPr>
          <a:xfrm>
            <a:off x="3647450" y="1145350"/>
            <a:ext cx="11976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000"/>
              <a:t>Open</a:t>
            </a:r>
            <a:r>
              <a:rPr b="1" lang="en" sz="2000"/>
              <a:t>IE</a:t>
            </a:r>
            <a:endParaRPr b="1" sz="2000"/>
          </a:p>
        </p:txBody>
      </p:sp>
      <p:sp>
        <p:nvSpPr>
          <p:cNvPr id="1565" name="Google Shape;1565;p130"/>
          <p:cNvSpPr txBox="1"/>
          <p:nvPr/>
        </p:nvSpPr>
        <p:spPr>
          <a:xfrm>
            <a:off x="5903250" y="1223223"/>
            <a:ext cx="2778900" cy="8160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9" name="Shape 1569"/>
        <p:cNvGrpSpPr/>
        <p:nvPr/>
      </p:nvGrpSpPr>
      <p:grpSpPr>
        <a:xfrm>
          <a:off x="0" y="0"/>
          <a:ext cx="0" cy="0"/>
          <a:chOff x="0" y="0"/>
          <a:chExt cx="0" cy="0"/>
        </a:xfrm>
      </p:grpSpPr>
      <p:sp>
        <p:nvSpPr>
          <p:cNvPr id="1570" name="Google Shape;1570;p1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OpenIE from Texts </a:t>
            </a:r>
            <a:r>
              <a:rPr lang="en" sz="1800">
                <a:solidFill>
                  <a:schemeClr val="accent3"/>
                </a:solidFill>
              </a:rPr>
              <a:t>[Etzioni et al., IJCAI’11]</a:t>
            </a:r>
            <a:r>
              <a:rPr b="1" lang="en" sz="1800"/>
              <a:t> </a:t>
            </a:r>
            <a:r>
              <a:rPr b="1" lang="en"/>
              <a:t> </a:t>
            </a:r>
            <a:endParaRPr sz="1800"/>
          </a:p>
          <a:p>
            <a:pPr indent="0" lvl="0" marL="0" rtl="0">
              <a:spcBef>
                <a:spcPts val="0"/>
              </a:spcBef>
              <a:spcAft>
                <a:spcPts val="0"/>
              </a:spcAft>
              <a:buNone/>
            </a:pPr>
            <a:r>
              <a:t/>
            </a:r>
            <a:endParaRPr b="1"/>
          </a:p>
        </p:txBody>
      </p:sp>
      <p:sp>
        <p:nvSpPr>
          <p:cNvPr id="1571" name="Google Shape;1571;p131"/>
          <p:cNvSpPr txBox="1"/>
          <p:nvPr/>
        </p:nvSpPr>
        <p:spPr>
          <a:xfrm>
            <a:off x="5903250" y="1223223"/>
            <a:ext cx="2778900" cy="8160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572" name="Google Shape;1572;p131"/>
          <p:cNvSpPr/>
          <p:nvPr/>
        </p:nvSpPr>
        <p:spPr>
          <a:xfrm>
            <a:off x="311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573" name="Google Shape;1573;p131"/>
          <p:cNvSpPr/>
          <p:nvPr/>
        </p:nvSpPr>
        <p:spPr>
          <a:xfrm>
            <a:off x="311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574" name="Google Shape;1574;p131"/>
          <p:cNvSpPr/>
          <p:nvPr/>
        </p:nvSpPr>
        <p:spPr>
          <a:xfrm>
            <a:off x="311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575" name="Google Shape;1575;p131"/>
          <p:cNvSpPr/>
          <p:nvPr/>
        </p:nvSpPr>
        <p:spPr>
          <a:xfrm>
            <a:off x="1314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76" name="Google Shape;1576;p131"/>
          <p:cNvSpPr/>
          <p:nvPr/>
        </p:nvSpPr>
        <p:spPr>
          <a:xfrm>
            <a:off x="1314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77" name="Google Shape;1577;p131"/>
          <p:cNvSpPr txBox="1"/>
          <p:nvPr/>
        </p:nvSpPr>
        <p:spPr>
          <a:xfrm>
            <a:off x="854100" y="1145350"/>
            <a:ext cx="13239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000"/>
              <a:t>ClosedIE</a:t>
            </a:r>
            <a:endParaRPr b="1" sz="2000"/>
          </a:p>
        </p:txBody>
      </p:sp>
      <p:sp>
        <p:nvSpPr>
          <p:cNvPr id="1578" name="Google Shape;1578;p131"/>
          <p:cNvSpPr/>
          <p:nvPr/>
        </p:nvSpPr>
        <p:spPr>
          <a:xfrm>
            <a:off x="2978700" y="16719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Predicate Identification</a:t>
            </a:r>
            <a:endParaRPr b="1" sz="1800"/>
          </a:p>
        </p:txBody>
      </p:sp>
      <p:sp>
        <p:nvSpPr>
          <p:cNvPr id="1579" name="Google Shape;1579;p131"/>
          <p:cNvSpPr/>
          <p:nvPr/>
        </p:nvSpPr>
        <p:spPr>
          <a:xfrm>
            <a:off x="2978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Subject/Object Identification</a:t>
            </a:r>
            <a:endParaRPr sz="1800"/>
          </a:p>
        </p:txBody>
      </p:sp>
      <p:sp>
        <p:nvSpPr>
          <p:cNvPr id="1580" name="Google Shape;1580;p131"/>
          <p:cNvSpPr/>
          <p:nvPr/>
        </p:nvSpPr>
        <p:spPr>
          <a:xfrm>
            <a:off x="2978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Scoring</a:t>
            </a:r>
            <a:endParaRPr sz="1800"/>
          </a:p>
        </p:txBody>
      </p:sp>
      <p:sp>
        <p:nvSpPr>
          <p:cNvPr id="1581" name="Google Shape;1581;p131"/>
          <p:cNvSpPr/>
          <p:nvPr/>
        </p:nvSpPr>
        <p:spPr>
          <a:xfrm>
            <a:off x="3981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82" name="Google Shape;1582;p131"/>
          <p:cNvSpPr/>
          <p:nvPr/>
        </p:nvSpPr>
        <p:spPr>
          <a:xfrm>
            <a:off x="3981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83" name="Google Shape;1583;p131"/>
          <p:cNvSpPr txBox="1"/>
          <p:nvPr/>
        </p:nvSpPr>
        <p:spPr>
          <a:xfrm>
            <a:off x="3647450" y="1145350"/>
            <a:ext cx="11976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000"/>
              <a:t>OpenIE</a:t>
            </a:r>
            <a:endParaRPr b="1" sz="2000"/>
          </a:p>
        </p:txBody>
      </p:sp>
      <p:sp>
        <p:nvSpPr>
          <p:cNvPr id="1584" name="Google Shape;1584;p131"/>
          <p:cNvSpPr/>
          <p:nvPr/>
        </p:nvSpPr>
        <p:spPr>
          <a:xfrm>
            <a:off x="7339160" y="1281400"/>
            <a:ext cx="1047000" cy="383100"/>
          </a:xfrm>
          <a:prstGeom prst="roundRect">
            <a:avLst>
              <a:gd fmla="val 16667" name="adj"/>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85" name="Google Shape;1585;p131"/>
          <p:cNvSpPr txBox="1"/>
          <p:nvPr>
            <p:ph idx="1" type="body"/>
          </p:nvPr>
        </p:nvSpPr>
        <p:spPr>
          <a:xfrm>
            <a:off x="5387400" y="2244650"/>
            <a:ext cx="3756600" cy="2324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Predicate: longest sequence of words as light verb construction</a:t>
            </a:r>
            <a:endParaRPr sz="20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9" name="Shape 1589"/>
        <p:cNvGrpSpPr/>
        <p:nvPr/>
      </p:nvGrpSpPr>
      <p:grpSpPr>
        <a:xfrm>
          <a:off x="0" y="0"/>
          <a:ext cx="0" cy="0"/>
          <a:chOff x="0" y="0"/>
          <a:chExt cx="0" cy="0"/>
        </a:xfrm>
      </p:grpSpPr>
      <p:sp>
        <p:nvSpPr>
          <p:cNvPr id="1590" name="Google Shape;1590;p1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OpenIE from Texts </a:t>
            </a:r>
            <a:r>
              <a:rPr lang="en" sz="1800">
                <a:solidFill>
                  <a:schemeClr val="accent3"/>
                </a:solidFill>
              </a:rPr>
              <a:t>[Etzioni et al., IJCAI’11]</a:t>
            </a:r>
            <a:r>
              <a:rPr b="1" lang="en" sz="1800"/>
              <a:t> </a:t>
            </a:r>
            <a:r>
              <a:rPr b="1" lang="en"/>
              <a:t> </a:t>
            </a:r>
            <a:endParaRPr sz="1800"/>
          </a:p>
          <a:p>
            <a:pPr indent="0" lvl="0" marL="0" rtl="0">
              <a:spcBef>
                <a:spcPts val="0"/>
              </a:spcBef>
              <a:spcAft>
                <a:spcPts val="0"/>
              </a:spcAft>
              <a:buNone/>
            </a:pPr>
            <a:r>
              <a:t/>
            </a:r>
            <a:endParaRPr b="1"/>
          </a:p>
        </p:txBody>
      </p:sp>
      <p:sp>
        <p:nvSpPr>
          <p:cNvPr id="1591" name="Google Shape;1591;p132"/>
          <p:cNvSpPr txBox="1"/>
          <p:nvPr/>
        </p:nvSpPr>
        <p:spPr>
          <a:xfrm>
            <a:off x="5903250" y="1223223"/>
            <a:ext cx="2778900" cy="8160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592" name="Google Shape;1592;p132"/>
          <p:cNvSpPr/>
          <p:nvPr/>
        </p:nvSpPr>
        <p:spPr>
          <a:xfrm>
            <a:off x="311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593" name="Google Shape;1593;p132"/>
          <p:cNvSpPr/>
          <p:nvPr/>
        </p:nvSpPr>
        <p:spPr>
          <a:xfrm>
            <a:off x="311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594" name="Google Shape;1594;p132"/>
          <p:cNvSpPr/>
          <p:nvPr/>
        </p:nvSpPr>
        <p:spPr>
          <a:xfrm>
            <a:off x="311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595" name="Google Shape;1595;p132"/>
          <p:cNvSpPr/>
          <p:nvPr/>
        </p:nvSpPr>
        <p:spPr>
          <a:xfrm>
            <a:off x="1314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96" name="Google Shape;1596;p132"/>
          <p:cNvSpPr/>
          <p:nvPr/>
        </p:nvSpPr>
        <p:spPr>
          <a:xfrm>
            <a:off x="1314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97" name="Google Shape;1597;p132"/>
          <p:cNvSpPr txBox="1"/>
          <p:nvPr/>
        </p:nvSpPr>
        <p:spPr>
          <a:xfrm>
            <a:off x="854100" y="1145350"/>
            <a:ext cx="13239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000"/>
              <a:t>ClosedIE</a:t>
            </a:r>
            <a:endParaRPr b="1" sz="2000"/>
          </a:p>
        </p:txBody>
      </p:sp>
      <p:sp>
        <p:nvSpPr>
          <p:cNvPr id="1598" name="Google Shape;1598;p132"/>
          <p:cNvSpPr/>
          <p:nvPr/>
        </p:nvSpPr>
        <p:spPr>
          <a:xfrm>
            <a:off x="2978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Predicate Identification</a:t>
            </a:r>
            <a:endParaRPr sz="1800"/>
          </a:p>
        </p:txBody>
      </p:sp>
      <p:sp>
        <p:nvSpPr>
          <p:cNvPr id="1599" name="Google Shape;1599;p132"/>
          <p:cNvSpPr/>
          <p:nvPr/>
        </p:nvSpPr>
        <p:spPr>
          <a:xfrm>
            <a:off x="2978700" y="26316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Subject/Object Identification</a:t>
            </a:r>
            <a:endParaRPr b="1" sz="1800"/>
          </a:p>
        </p:txBody>
      </p:sp>
      <p:sp>
        <p:nvSpPr>
          <p:cNvPr id="1600" name="Google Shape;1600;p132"/>
          <p:cNvSpPr/>
          <p:nvPr/>
        </p:nvSpPr>
        <p:spPr>
          <a:xfrm>
            <a:off x="2978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Scoring</a:t>
            </a:r>
            <a:endParaRPr sz="1800"/>
          </a:p>
        </p:txBody>
      </p:sp>
      <p:sp>
        <p:nvSpPr>
          <p:cNvPr id="1601" name="Google Shape;1601;p132"/>
          <p:cNvSpPr/>
          <p:nvPr/>
        </p:nvSpPr>
        <p:spPr>
          <a:xfrm>
            <a:off x="3981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02" name="Google Shape;1602;p132"/>
          <p:cNvSpPr/>
          <p:nvPr/>
        </p:nvSpPr>
        <p:spPr>
          <a:xfrm>
            <a:off x="3981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03" name="Google Shape;1603;p132"/>
          <p:cNvSpPr txBox="1"/>
          <p:nvPr/>
        </p:nvSpPr>
        <p:spPr>
          <a:xfrm>
            <a:off x="3647450" y="1145350"/>
            <a:ext cx="11976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000"/>
              <a:t>OpenIE</a:t>
            </a:r>
            <a:endParaRPr b="1" sz="2000"/>
          </a:p>
        </p:txBody>
      </p:sp>
      <p:sp>
        <p:nvSpPr>
          <p:cNvPr id="1604" name="Google Shape;1604;p132"/>
          <p:cNvSpPr/>
          <p:nvPr/>
        </p:nvSpPr>
        <p:spPr>
          <a:xfrm>
            <a:off x="7339160" y="1281400"/>
            <a:ext cx="1047000" cy="383100"/>
          </a:xfrm>
          <a:prstGeom prst="roundRect">
            <a:avLst>
              <a:gd fmla="val 16667" name="adj"/>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05" name="Google Shape;1605;p132"/>
          <p:cNvSpPr/>
          <p:nvPr/>
        </p:nvSpPr>
        <p:spPr>
          <a:xfrm>
            <a:off x="6144650" y="1231542"/>
            <a:ext cx="1251000" cy="438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06" name="Google Shape;1606;p132"/>
          <p:cNvSpPr/>
          <p:nvPr/>
        </p:nvSpPr>
        <p:spPr>
          <a:xfrm>
            <a:off x="6188100" y="1591025"/>
            <a:ext cx="1197600" cy="438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07" name="Google Shape;1607;p132"/>
          <p:cNvSpPr txBox="1"/>
          <p:nvPr>
            <p:ph idx="1" type="body"/>
          </p:nvPr>
        </p:nvSpPr>
        <p:spPr>
          <a:xfrm>
            <a:off x="5387400" y="2244650"/>
            <a:ext cx="3756600" cy="2324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Predicate: longest sequence of words as light verb construction</a:t>
            </a:r>
            <a:endParaRPr sz="2000"/>
          </a:p>
          <a:p>
            <a:pPr indent="-355600" lvl="0" marL="457200" marR="0" rtl="0" algn="l">
              <a:lnSpc>
                <a:spcPct val="115000"/>
              </a:lnSpc>
              <a:spcBef>
                <a:spcPts val="0"/>
              </a:spcBef>
              <a:spcAft>
                <a:spcPts val="0"/>
              </a:spcAft>
              <a:buSzPts val="2000"/>
              <a:buChar char="●"/>
            </a:pPr>
            <a:r>
              <a:rPr lang="en" sz="2000"/>
              <a:t>Subject: learn left and right boundary</a:t>
            </a:r>
            <a:endParaRPr sz="2000"/>
          </a:p>
          <a:p>
            <a:pPr indent="-355600" lvl="0" marL="457200" marR="0" rtl="0" algn="l">
              <a:lnSpc>
                <a:spcPct val="115000"/>
              </a:lnSpc>
              <a:spcBef>
                <a:spcPts val="0"/>
              </a:spcBef>
              <a:spcAft>
                <a:spcPts val="0"/>
              </a:spcAft>
              <a:buSzPts val="2000"/>
              <a:buChar char="●"/>
            </a:pPr>
            <a:r>
              <a:rPr lang="en" sz="2000"/>
              <a:t>Object: learn right boundary</a:t>
            </a:r>
            <a:endParaRPr sz="2000"/>
          </a:p>
          <a:p>
            <a:pPr indent="0" lvl="0" marL="457200" marR="0" rtl="0" algn="l">
              <a:lnSpc>
                <a:spcPct val="115000"/>
              </a:lnSpc>
              <a:spcBef>
                <a:spcPts val="1600"/>
              </a:spcBef>
              <a:spcAft>
                <a:spcPts val="1600"/>
              </a:spcAft>
              <a:buNone/>
            </a:pPr>
            <a:r>
              <a:t/>
            </a:r>
            <a:endParaRPr sz="20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1" name="Shape 1611"/>
        <p:cNvGrpSpPr/>
        <p:nvPr/>
      </p:nvGrpSpPr>
      <p:grpSpPr>
        <a:xfrm>
          <a:off x="0" y="0"/>
          <a:ext cx="0" cy="0"/>
          <a:chOff x="0" y="0"/>
          <a:chExt cx="0" cy="0"/>
        </a:xfrm>
      </p:grpSpPr>
      <p:sp>
        <p:nvSpPr>
          <p:cNvPr id="1612" name="Google Shape;1612;p1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OpenIE from Texts </a:t>
            </a:r>
            <a:r>
              <a:rPr lang="en" sz="1800">
                <a:solidFill>
                  <a:schemeClr val="accent3"/>
                </a:solidFill>
              </a:rPr>
              <a:t>[Etzioni et al., IJCAI’11]</a:t>
            </a:r>
            <a:r>
              <a:rPr b="1" lang="en" sz="1800"/>
              <a:t> </a:t>
            </a:r>
            <a:r>
              <a:rPr b="1" lang="en"/>
              <a:t> </a:t>
            </a:r>
            <a:endParaRPr sz="1800"/>
          </a:p>
          <a:p>
            <a:pPr indent="0" lvl="0" marL="0" rtl="0">
              <a:spcBef>
                <a:spcPts val="0"/>
              </a:spcBef>
              <a:spcAft>
                <a:spcPts val="0"/>
              </a:spcAft>
              <a:buNone/>
            </a:pPr>
            <a:r>
              <a:t/>
            </a:r>
            <a:endParaRPr b="1"/>
          </a:p>
        </p:txBody>
      </p:sp>
      <p:sp>
        <p:nvSpPr>
          <p:cNvPr id="1613" name="Google Shape;1613;p133"/>
          <p:cNvSpPr txBox="1"/>
          <p:nvPr/>
        </p:nvSpPr>
        <p:spPr>
          <a:xfrm>
            <a:off x="5903250" y="1223223"/>
            <a:ext cx="2778900" cy="8160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614" name="Google Shape;1614;p133"/>
          <p:cNvSpPr/>
          <p:nvPr/>
        </p:nvSpPr>
        <p:spPr>
          <a:xfrm>
            <a:off x="311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615" name="Google Shape;1615;p133"/>
          <p:cNvSpPr/>
          <p:nvPr/>
        </p:nvSpPr>
        <p:spPr>
          <a:xfrm>
            <a:off x="311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616" name="Google Shape;1616;p133"/>
          <p:cNvSpPr/>
          <p:nvPr/>
        </p:nvSpPr>
        <p:spPr>
          <a:xfrm>
            <a:off x="311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617" name="Google Shape;1617;p133"/>
          <p:cNvSpPr/>
          <p:nvPr/>
        </p:nvSpPr>
        <p:spPr>
          <a:xfrm>
            <a:off x="1314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18" name="Google Shape;1618;p133"/>
          <p:cNvSpPr/>
          <p:nvPr/>
        </p:nvSpPr>
        <p:spPr>
          <a:xfrm>
            <a:off x="1314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19" name="Google Shape;1619;p133"/>
          <p:cNvSpPr txBox="1"/>
          <p:nvPr/>
        </p:nvSpPr>
        <p:spPr>
          <a:xfrm>
            <a:off x="854100" y="1145350"/>
            <a:ext cx="13239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000"/>
              <a:t>ClosedIE</a:t>
            </a:r>
            <a:endParaRPr b="1" sz="2000"/>
          </a:p>
        </p:txBody>
      </p:sp>
      <p:sp>
        <p:nvSpPr>
          <p:cNvPr id="1620" name="Google Shape;1620;p133"/>
          <p:cNvSpPr/>
          <p:nvPr/>
        </p:nvSpPr>
        <p:spPr>
          <a:xfrm>
            <a:off x="2978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Predicate Identification</a:t>
            </a:r>
            <a:endParaRPr sz="1800"/>
          </a:p>
        </p:txBody>
      </p:sp>
      <p:sp>
        <p:nvSpPr>
          <p:cNvPr id="1621" name="Google Shape;1621;p133"/>
          <p:cNvSpPr/>
          <p:nvPr/>
        </p:nvSpPr>
        <p:spPr>
          <a:xfrm>
            <a:off x="2978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Subject/Object Identification</a:t>
            </a:r>
            <a:endParaRPr sz="1800"/>
          </a:p>
        </p:txBody>
      </p:sp>
      <p:sp>
        <p:nvSpPr>
          <p:cNvPr id="1622" name="Google Shape;1622;p133"/>
          <p:cNvSpPr/>
          <p:nvPr/>
        </p:nvSpPr>
        <p:spPr>
          <a:xfrm>
            <a:off x="2978700" y="35913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Scoring</a:t>
            </a:r>
            <a:endParaRPr b="1" sz="1800"/>
          </a:p>
        </p:txBody>
      </p:sp>
      <p:sp>
        <p:nvSpPr>
          <p:cNvPr id="1623" name="Google Shape;1623;p133"/>
          <p:cNvSpPr/>
          <p:nvPr/>
        </p:nvSpPr>
        <p:spPr>
          <a:xfrm>
            <a:off x="3981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4" name="Google Shape;1624;p133"/>
          <p:cNvSpPr/>
          <p:nvPr/>
        </p:nvSpPr>
        <p:spPr>
          <a:xfrm>
            <a:off x="3981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5" name="Google Shape;1625;p133"/>
          <p:cNvSpPr txBox="1"/>
          <p:nvPr/>
        </p:nvSpPr>
        <p:spPr>
          <a:xfrm>
            <a:off x="3647450" y="1145350"/>
            <a:ext cx="11976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000"/>
              <a:t>OpenIE</a:t>
            </a:r>
            <a:endParaRPr b="1" sz="2000"/>
          </a:p>
        </p:txBody>
      </p:sp>
      <p:sp>
        <p:nvSpPr>
          <p:cNvPr id="1626" name="Google Shape;1626;p133"/>
          <p:cNvSpPr/>
          <p:nvPr/>
        </p:nvSpPr>
        <p:spPr>
          <a:xfrm>
            <a:off x="7339160" y="1281400"/>
            <a:ext cx="1047000" cy="383100"/>
          </a:xfrm>
          <a:prstGeom prst="roundRect">
            <a:avLst>
              <a:gd fmla="val 16667" name="adj"/>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7" name="Google Shape;1627;p133"/>
          <p:cNvSpPr/>
          <p:nvPr/>
        </p:nvSpPr>
        <p:spPr>
          <a:xfrm>
            <a:off x="6144650" y="1231542"/>
            <a:ext cx="1251000" cy="438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8" name="Google Shape;1628;p133"/>
          <p:cNvSpPr/>
          <p:nvPr/>
        </p:nvSpPr>
        <p:spPr>
          <a:xfrm>
            <a:off x="6188100" y="1591025"/>
            <a:ext cx="1197600" cy="438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9" name="Google Shape;1629;p133"/>
          <p:cNvSpPr txBox="1"/>
          <p:nvPr>
            <p:ph idx="1" type="body"/>
          </p:nvPr>
        </p:nvSpPr>
        <p:spPr>
          <a:xfrm>
            <a:off x="5387400" y="2244650"/>
            <a:ext cx="3756600" cy="2324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Predicate: longest sequence of words as light verb construction</a:t>
            </a:r>
            <a:endParaRPr sz="2000"/>
          </a:p>
          <a:p>
            <a:pPr indent="-355600" lvl="0" marL="457200" marR="0" rtl="0" algn="l">
              <a:lnSpc>
                <a:spcPct val="115000"/>
              </a:lnSpc>
              <a:spcBef>
                <a:spcPts val="0"/>
              </a:spcBef>
              <a:spcAft>
                <a:spcPts val="0"/>
              </a:spcAft>
              <a:buSzPts val="2000"/>
              <a:buChar char="●"/>
            </a:pPr>
            <a:r>
              <a:rPr lang="en" sz="2000"/>
              <a:t>Subject: learn left and right boundary</a:t>
            </a:r>
            <a:endParaRPr sz="2000"/>
          </a:p>
          <a:p>
            <a:pPr indent="-355600" lvl="0" marL="457200" marR="0" rtl="0" algn="l">
              <a:lnSpc>
                <a:spcPct val="115000"/>
              </a:lnSpc>
              <a:spcBef>
                <a:spcPts val="0"/>
              </a:spcBef>
              <a:spcAft>
                <a:spcPts val="0"/>
              </a:spcAft>
              <a:buSzPts val="2000"/>
              <a:buChar char="●"/>
            </a:pPr>
            <a:r>
              <a:rPr lang="en" sz="2000"/>
              <a:t>Object: learn right boundary</a:t>
            </a:r>
            <a:endParaRPr sz="2000"/>
          </a:p>
          <a:p>
            <a:pPr indent="-355600" lvl="0" marL="457200" marR="0" rtl="0" algn="l">
              <a:lnSpc>
                <a:spcPct val="115000"/>
              </a:lnSpc>
              <a:spcBef>
                <a:spcPts val="0"/>
              </a:spcBef>
              <a:spcAft>
                <a:spcPts val="0"/>
              </a:spcAft>
              <a:buSzPts val="2000"/>
              <a:buChar char="●"/>
            </a:pPr>
            <a:r>
              <a:rPr lang="en" sz="2000"/>
              <a:t>LR for triple confidence</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Two Main Types of Machine Learning</a:t>
            </a:r>
            <a:endParaRPr b="1"/>
          </a:p>
        </p:txBody>
      </p:sp>
      <p:sp>
        <p:nvSpPr>
          <p:cNvPr id="290" name="Google Shape;290;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Uns</a:t>
            </a:r>
            <a:r>
              <a:rPr lang="en" sz="2000"/>
              <a:t>upervised learning: find structure w/o examples</a:t>
            </a:r>
            <a:endParaRPr sz="2000"/>
          </a:p>
        </p:txBody>
      </p:sp>
      <p:pic>
        <p:nvPicPr>
          <p:cNvPr id="291" name="Google Shape;291;p35"/>
          <p:cNvPicPr preferRelativeResize="0"/>
          <p:nvPr/>
        </p:nvPicPr>
        <p:blipFill>
          <a:blip r:embed="rId3">
            <a:alphaModFix/>
          </a:blip>
          <a:stretch>
            <a:fillRect/>
          </a:stretch>
        </p:blipFill>
        <p:spPr>
          <a:xfrm>
            <a:off x="1081101" y="1670775"/>
            <a:ext cx="7466276" cy="29946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3" name="Shape 1633"/>
        <p:cNvGrpSpPr/>
        <p:nvPr/>
      </p:nvGrpSpPr>
      <p:grpSpPr>
        <a:xfrm>
          <a:off x="0" y="0"/>
          <a:ext cx="0" cy="0"/>
          <a:chOff x="0" y="0"/>
          <a:chExt cx="0" cy="0"/>
        </a:xfrm>
      </p:grpSpPr>
      <p:sp>
        <p:nvSpPr>
          <p:cNvPr id="1634" name="Google Shape;1634;p1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OpenIE from Texts </a:t>
            </a:r>
            <a:r>
              <a:rPr lang="en" sz="1800">
                <a:solidFill>
                  <a:schemeClr val="accent3"/>
                </a:solidFill>
              </a:rPr>
              <a:t>[Mausam et al., EMNLP’12]</a:t>
            </a:r>
            <a:endParaRPr sz="1800"/>
          </a:p>
        </p:txBody>
      </p:sp>
      <p:grpSp>
        <p:nvGrpSpPr>
          <p:cNvPr id="1635" name="Google Shape;1635;p134"/>
          <p:cNvGrpSpPr/>
          <p:nvPr/>
        </p:nvGrpSpPr>
        <p:grpSpPr>
          <a:xfrm>
            <a:off x="74251" y="1781913"/>
            <a:ext cx="3264549" cy="2106729"/>
            <a:chOff x="2525599" y="2626399"/>
            <a:chExt cx="3264549" cy="1879833"/>
          </a:xfrm>
        </p:grpSpPr>
        <p:sp>
          <p:nvSpPr>
            <p:cNvPr id="1636" name="Google Shape;1636;p134"/>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637" name="Google Shape;1637;p134"/>
            <p:cNvGrpSpPr/>
            <p:nvPr/>
          </p:nvGrpSpPr>
          <p:grpSpPr>
            <a:xfrm rot="10800000">
              <a:off x="2849073" y="3079467"/>
              <a:ext cx="92400" cy="411825"/>
              <a:chOff x="2070100" y="2563700"/>
              <a:chExt cx="92400" cy="411825"/>
            </a:xfrm>
          </p:grpSpPr>
          <p:cxnSp>
            <p:nvCxnSpPr>
              <p:cNvPr id="1638" name="Google Shape;1638;p13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39" name="Google Shape;1639;p13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640" name="Google Shape;1640;p134"/>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NER→EL→RE</a:t>
              </a:r>
              <a:endParaRPr>
                <a:latin typeface="Roboto"/>
                <a:ea typeface="Roboto"/>
                <a:cs typeface="Roboto"/>
                <a:sym typeface="Roboto"/>
              </a:endParaRPr>
            </a:p>
            <a:p>
              <a:pPr indent="-317500" lvl="1" marL="914400" rtl="0">
                <a:spcBef>
                  <a:spcPts val="0"/>
                </a:spcBef>
                <a:spcAft>
                  <a:spcPts val="0"/>
                </a:spcAft>
                <a:buSzPts val="1400"/>
                <a:buFont typeface="Roboto"/>
                <a:buChar char="○"/>
              </a:pPr>
              <a:r>
                <a:rPr lang="en">
                  <a:latin typeface="Roboto"/>
                  <a:ea typeface="Roboto"/>
                  <a:cs typeface="Roboto"/>
                  <a:sym typeface="Roboto"/>
                </a:rPr>
                <a:t>Feature based: LR, SVM</a:t>
              </a:r>
              <a:endParaRPr>
                <a:latin typeface="Roboto"/>
                <a:ea typeface="Roboto"/>
                <a:cs typeface="Roboto"/>
                <a:sym typeface="Roboto"/>
              </a:endParaRPr>
            </a:p>
            <a:p>
              <a:pPr indent="-317500" lvl="1" marL="914400" rtl="0">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OpenIE</a:t>
              </a:r>
              <a:endParaRPr>
                <a:solidFill>
                  <a:srgbClr val="1155CC"/>
                </a:solidFill>
                <a:latin typeface="Roboto"/>
                <a:ea typeface="Roboto"/>
                <a:cs typeface="Roboto"/>
                <a:sym typeface="Roboto"/>
              </a:endParaRPr>
            </a:p>
          </p:txBody>
        </p:sp>
      </p:grpSp>
      <p:sp>
        <p:nvSpPr>
          <p:cNvPr id="1641" name="Google Shape;1641;p134"/>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42" name="Google Shape;1642;p134"/>
          <p:cNvSpPr/>
          <p:nvPr/>
        </p:nvSpPr>
        <p:spPr>
          <a:xfrm>
            <a:off x="4225750" y="10939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predicates from?</a:t>
            </a:r>
            <a:endParaRPr sz="2000"/>
          </a:p>
        </p:txBody>
      </p:sp>
      <p:pic>
        <p:nvPicPr>
          <p:cNvPr id="1643" name="Google Shape;1643;p134"/>
          <p:cNvPicPr preferRelativeResize="0"/>
          <p:nvPr/>
        </p:nvPicPr>
        <p:blipFill>
          <a:blip r:embed="rId3">
            <a:alphaModFix/>
          </a:blip>
          <a:stretch>
            <a:fillRect/>
          </a:stretch>
        </p:blipFill>
        <p:spPr>
          <a:xfrm>
            <a:off x="3634200" y="1781925"/>
            <a:ext cx="5089300" cy="31101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7" name="Shape 1647"/>
        <p:cNvGrpSpPr/>
        <p:nvPr/>
      </p:nvGrpSpPr>
      <p:grpSpPr>
        <a:xfrm>
          <a:off x="0" y="0"/>
          <a:ext cx="0" cy="0"/>
          <a:chOff x="0" y="0"/>
          <a:chExt cx="0" cy="0"/>
        </a:xfrm>
      </p:grpSpPr>
      <p:sp>
        <p:nvSpPr>
          <p:cNvPr id="1648" name="Google Shape;1648;p1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a:t>
            </a:r>
            <a:r>
              <a:rPr b="1" lang="en"/>
              <a:t>Semi-Structured Data</a:t>
            </a:r>
            <a:endParaRPr sz="1800"/>
          </a:p>
        </p:txBody>
      </p:sp>
      <p:grpSp>
        <p:nvGrpSpPr>
          <p:cNvPr id="1649" name="Google Shape;1649;p135"/>
          <p:cNvGrpSpPr/>
          <p:nvPr/>
        </p:nvGrpSpPr>
        <p:grpSpPr>
          <a:xfrm>
            <a:off x="134376" y="1939453"/>
            <a:ext cx="3894647" cy="1907617"/>
            <a:chOff x="4374278" y="2013934"/>
            <a:chExt cx="3894647" cy="1638143"/>
          </a:xfrm>
        </p:grpSpPr>
        <p:sp>
          <p:nvSpPr>
            <p:cNvPr id="1650" name="Google Shape;1650;p135"/>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651" name="Google Shape;1651;p135"/>
            <p:cNvGrpSpPr/>
            <p:nvPr/>
          </p:nvGrpSpPr>
          <p:grpSpPr>
            <a:xfrm>
              <a:off x="4374278" y="2013934"/>
              <a:ext cx="3894647" cy="1638143"/>
              <a:chOff x="4374278" y="2013934"/>
              <a:chExt cx="3894647" cy="1638143"/>
            </a:xfrm>
          </p:grpSpPr>
          <p:cxnSp>
            <p:nvCxnSpPr>
              <p:cNvPr id="1652" name="Google Shape;1652;p135"/>
              <p:cNvCxnSpPr/>
              <p:nvPr/>
            </p:nvCxnSpPr>
            <p:spPr>
              <a:xfrm>
                <a:off x="4854516" y="2852490"/>
                <a:ext cx="0" cy="359400"/>
              </a:xfrm>
              <a:prstGeom prst="straightConnector1">
                <a:avLst/>
              </a:prstGeom>
              <a:noFill/>
              <a:ln cap="flat" cmpd="sng" w="9525">
                <a:solidFill>
                  <a:srgbClr val="000000"/>
                </a:solidFill>
                <a:prstDash val="solid"/>
                <a:round/>
                <a:headEnd len="sm" w="sm" type="none"/>
                <a:tailEnd len="sm" w="sm" type="none"/>
              </a:ln>
            </p:spPr>
          </p:cxnSp>
          <p:sp>
            <p:nvSpPr>
              <p:cNvPr id="1653" name="Google Shape;1653;p135"/>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2008 (Semi-stru)</a:t>
                </a:r>
                <a:endParaRPr b="1" sz="1800">
                  <a:latin typeface="Roboto"/>
                  <a:ea typeface="Roboto"/>
                  <a:cs typeface="Roboto"/>
                  <a:sym typeface="Roboto"/>
                </a:endParaRPr>
              </a:p>
            </p:txBody>
          </p:sp>
          <p:sp>
            <p:nvSpPr>
              <p:cNvPr id="1654" name="Google Shape;1654;p135"/>
              <p:cNvSpPr txBox="1"/>
              <p:nvPr/>
            </p:nvSpPr>
            <p:spPr>
              <a:xfrm>
                <a:off x="4753225" y="2013934"/>
                <a:ext cx="3515700" cy="1023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Extraction from semi-structured data</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WebTables: search, extraction</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DOM tree: wrapper induction</a:t>
                </a:r>
                <a:endParaRPr>
                  <a:solidFill>
                    <a:srgbClr val="1155CC"/>
                  </a:solidFill>
                  <a:latin typeface="Roboto"/>
                  <a:ea typeface="Roboto"/>
                  <a:cs typeface="Roboto"/>
                  <a:sym typeface="Roboto"/>
                </a:endParaRPr>
              </a:p>
            </p:txBody>
          </p:sp>
        </p:grpSp>
      </p:grpSp>
      <p:sp>
        <p:nvSpPr>
          <p:cNvPr id="1655" name="Google Shape;1655;p135"/>
          <p:cNvSpPr/>
          <p:nvPr/>
        </p:nvSpPr>
        <p:spPr>
          <a:xfrm>
            <a:off x="573205" y="2883391"/>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9" name="Shape 1659"/>
        <p:cNvGrpSpPr/>
        <p:nvPr/>
      </p:nvGrpSpPr>
      <p:grpSpPr>
        <a:xfrm>
          <a:off x="0" y="0"/>
          <a:ext cx="0" cy="0"/>
          <a:chOff x="0" y="0"/>
          <a:chExt cx="0" cy="0"/>
        </a:xfrm>
      </p:grpSpPr>
      <p:sp>
        <p:nvSpPr>
          <p:cNvPr id="1660" name="Google Shape;1660;p1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Why Semi-Structured Data? </a:t>
            </a:r>
            <a:endParaRPr sz="1800"/>
          </a:p>
        </p:txBody>
      </p:sp>
      <p:sp>
        <p:nvSpPr>
          <p:cNvPr id="1661" name="Google Shape;1661;p136"/>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lang="en" sz="2000"/>
              <a:t>Knowledge Vault @ Google showed big potential from DOM-tree extraction </a:t>
            </a:r>
            <a:r>
              <a:rPr lang="en"/>
              <a:t>[Dong et al., KDD’14][Dong et al., VLDB’14]</a:t>
            </a:r>
            <a:endParaRPr>
              <a:solidFill>
                <a:srgbClr val="404040"/>
              </a:solidFill>
              <a:latin typeface="Calibri"/>
              <a:ea typeface="Calibri"/>
              <a:cs typeface="Calibri"/>
              <a:sym typeface="Calibri"/>
            </a:endParaRPr>
          </a:p>
          <a:p>
            <a:pPr indent="0" lvl="0" marL="0" marR="0" rtl="0" algn="l">
              <a:lnSpc>
                <a:spcPct val="115000"/>
              </a:lnSpc>
              <a:spcBef>
                <a:spcPts val="200"/>
              </a:spcBef>
              <a:spcAft>
                <a:spcPts val="1600"/>
              </a:spcAft>
              <a:buNone/>
            </a:pPr>
            <a:r>
              <a:t/>
            </a:r>
            <a:endParaRPr sz="2000"/>
          </a:p>
        </p:txBody>
      </p:sp>
      <p:pic>
        <p:nvPicPr>
          <p:cNvPr id="1662" name="Google Shape;1662;p136"/>
          <p:cNvPicPr preferRelativeResize="0"/>
          <p:nvPr/>
        </p:nvPicPr>
        <p:blipFill>
          <a:blip r:embed="rId3">
            <a:alphaModFix/>
          </a:blip>
          <a:stretch>
            <a:fillRect/>
          </a:stretch>
        </p:blipFill>
        <p:spPr>
          <a:xfrm>
            <a:off x="0" y="2180535"/>
            <a:ext cx="9144001" cy="246447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6" name="Shape 1666"/>
        <p:cNvGrpSpPr/>
        <p:nvPr/>
      </p:nvGrpSpPr>
      <p:grpSpPr>
        <a:xfrm>
          <a:off x="0" y="0"/>
          <a:ext cx="0" cy="0"/>
          <a:chOff x="0" y="0"/>
          <a:chExt cx="0" cy="0"/>
        </a:xfrm>
      </p:grpSpPr>
      <p:sp>
        <p:nvSpPr>
          <p:cNvPr id="1667" name="Google Shape;1667;p1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Wrapper Induction--Vertex </a:t>
            </a:r>
            <a:r>
              <a:rPr lang="en" sz="1800">
                <a:solidFill>
                  <a:schemeClr val="accent3"/>
                </a:solidFill>
              </a:rPr>
              <a:t>[Gulhane et al., ICDE’11]</a:t>
            </a:r>
            <a:r>
              <a:rPr b="1" lang="en"/>
              <a:t> </a:t>
            </a:r>
            <a:r>
              <a:rPr b="1" lang="en"/>
              <a:t> </a:t>
            </a:r>
            <a:endParaRPr sz="1800"/>
          </a:p>
        </p:txBody>
      </p:sp>
      <p:pic>
        <p:nvPicPr>
          <p:cNvPr id="1668" name="Google Shape;1668;p137"/>
          <p:cNvPicPr preferRelativeResize="0"/>
          <p:nvPr/>
        </p:nvPicPr>
        <p:blipFill>
          <a:blip r:embed="rId3">
            <a:alphaModFix/>
          </a:blip>
          <a:stretch>
            <a:fillRect/>
          </a:stretch>
        </p:blipFill>
        <p:spPr>
          <a:xfrm>
            <a:off x="0" y="1017725"/>
            <a:ext cx="4465316" cy="3897174"/>
          </a:xfrm>
          <a:prstGeom prst="rect">
            <a:avLst/>
          </a:prstGeom>
          <a:noFill/>
          <a:ln>
            <a:noFill/>
          </a:ln>
        </p:spPr>
      </p:pic>
      <p:pic>
        <p:nvPicPr>
          <p:cNvPr id="1669" name="Google Shape;1669;p137"/>
          <p:cNvPicPr preferRelativeResize="0"/>
          <p:nvPr/>
        </p:nvPicPr>
        <p:blipFill>
          <a:blip r:embed="rId4">
            <a:alphaModFix/>
          </a:blip>
          <a:stretch>
            <a:fillRect/>
          </a:stretch>
        </p:blipFill>
        <p:spPr>
          <a:xfrm>
            <a:off x="4620343" y="1312157"/>
            <a:ext cx="4371258" cy="280720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3" name="Shape 1673"/>
        <p:cNvGrpSpPr/>
        <p:nvPr/>
      </p:nvGrpSpPr>
      <p:grpSpPr>
        <a:xfrm>
          <a:off x="0" y="0"/>
          <a:ext cx="0" cy="0"/>
          <a:chOff x="0" y="0"/>
          <a:chExt cx="0" cy="0"/>
        </a:xfrm>
      </p:grpSpPr>
      <p:sp>
        <p:nvSpPr>
          <p:cNvPr id="1674" name="Google Shape;1674;p1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Wrapper Induction--Vertex</a:t>
            </a:r>
            <a:r>
              <a:rPr b="1" lang="en"/>
              <a:t> </a:t>
            </a:r>
            <a:r>
              <a:rPr lang="en" sz="1800">
                <a:solidFill>
                  <a:schemeClr val="accent3"/>
                </a:solidFill>
              </a:rPr>
              <a:t>[Gulhane et al., ICDE’11]</a:t>
            </a:r>
            <a:r>
              <a:rPr b="1" lang="en"/>
              <a:t>  </a:t>
            </a:r>
            <a:endParaRPr sz="1800"/>
          </a:p>
        </p:txBody>
      </p:sp>
      <p:pic>
        <p:nvPicPr>
          <p:cNvPr id="1675" name="Google Shape;1675;p138"/>
          <p:cNvPicPr preferRelativeResize="0"/>
          <p:nvPr/>
        </p:nvPicPr>
        <p:blipFill>
          <a:blip r:embed="rId3">
            <a:alphaModFix/>
          </a:blip>
          <a:stretch>
            <a:fillRect/>
          </a:stretch>
        </p:blipFill>
        <p:spPr>
          <a:xfrm>
            <a:off x="1331750" y="1581925"/>
            <a:ext cx="6480500" cy="3448251"/>
          </a:xfrm>
          <a:prstGeom prst="rect">
            <a:avLst/>
          </a:prstGeom>
          <a:noFill/>
          <a:ln>
            <a:noFill/>
          </a:ln>
        </p:spPr>
      </p:pic>
      <p:sp>
        <p:nvSpPr>
          <p:cNvPr id="1676" name="Google Shape;1676;p138"/>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Solution: find XPaths from DOM Trees </a:t>
            </a:r>
            <a:endParaRPr sz="200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0" name="Shape 1680"/>
        <p:cNvGrpSpPr/>
        <p:nvPr/>
      </p:nvGrpSpPr>
      <p:grpSpPr>
        <a:xfrm>
          <a:off x="0" y="0"/>
          <a:ext cx="0" cy="0"/>
          <a:chOff x="0" y="0"/>
          <a:chExt cx="0" cy="0"/>
        </a:xfrm>
      </p:grpSpPr>
      <p:sp>
        <p:nvSpPr>
          <p:cNvPr id="1681" name="Google Shape;1681;p1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Wrapper Induction--Vertex</a:t>
            </a:r>
            <a:r>
              <a:rPr b="1" lang="en"/>
              <a:t> </a:t>
            </a:r>
            <a:r>
              <a:rPr lang="en" sz="1800">
                <a:solidFill>
                  <a:schemeClr val="accent3"/>
                </a:solidFill>
              </a:rPr>
              <a:t>[Gulhane et al., ICDE’11]</a:t>
            </a:r>
            <a:r>
              <a:rPr b="1" lang="en"/>
              <a:t>  </a:t>
            </a:r>
            <a:endParaRPr sz="1800"/>
          </a:p>
        </p:txBody>
      </p:sp>
      <p:sp>
        <p:nvSpPr>
          <p:cNvPr id="1682" name="Google Shape;1682;p139"/>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Challenge: slight variations from page to page </a:t>
            </a:r>
            <a:endParaRPr sz="2000"/>
          </a:p>
        </p:txBody>
      </p:sp>
      <p:pic>
        <p:nvPicPr>
          <p:cNvPr id="1683" name="Google Shape;1683;p139"/>
          <p:cNvPicPr preferRelativeResize="0"/>
          <p:nvPr/>
        </p:nvPicPr>
        <p:blipFill>
          <a:blip r:embed="rId3">
            <a:alphaModFix/>
          </a:blip>
          <a:stretch>
            <a:fillRect/>
          </a:stretch>
        </p:blipFill>
        <p:spPr>
          <a:xfrm>
            <a:off x="884603" y="1497375"/>
            <a:ext cx="7679596" cy="37394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sp>
        <p:nvSpPr>
          <p:cNvPr id="1688" name="Google Shape;1688;p1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Wrapper Induction--Vertex </a:t>
            </a:r>
            <a:r>
              <a:rPr lang="en" sz="1800">
                <a:solidFill>
                  <a:schemeClr val="accent3"/>
                </a:solidFill>
              </a:rPr>
              <a:t>[Gulhane et al., ICDE’11]</a:t>
            </a:r>
            <a:r>
              <a:rPr b="1" lang="en"/>
              <a:t>  </a:t>
            </a:r>
            <a:endParaRPr sz="1800"/>
          </a:p>
        </p:txBody>
      </p:sp>
      <p:sp>
        <p:nvSpPr>
          <p:cNvPr id="1689" name="Google Shape;1689;p140"/>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Challenge: slight variations from page to page </a:t>
            </a:r>
            <a:endParaRPr sz="2000"/>
          </a:p>
        </p:txBody>
      </p:sp>
      <p:pic>
        <p:nvPicPr>
          <p:cNvPr id="1690" name="Google Shape;1690;p140"/>
          <p:cNvPicPr preferRelativeResize="0"/>
          <p:nvPr/>
        </p:nvPicPr>
        <p:blipFill>
          <a:blip r:embed="rId3">
            <a:alphaModFix/>
          </a:blip>
          <a:stretch>
            <a:fillRect/>
          </a:stretch>
        </p:blipFill>
        <p:spPr>
          <a:xfrm>
            <a:off x="750494" y="1508550"/>
            <a:ext cx="7143649" cy="377552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4" name="Shape 1694"/>
        <p:cNvGrpSpPr/>
        <p:nvPr/>
      </p:nvGrpSpPr>
      <p:grpSpPr>
        <a:xfrm>
          <a:off x="0" y="0"/>
          <a:ext cx="0" cy="0"/>
          <a:chOff x="0" y="0"/>
          <a:chExt cx="0" cy="0"/>
        </a:xfrm>
      </p:grpSpPr>
      <p:pic>
        <p:nvPicPr>
          <p:cNvPr id="1695" name="Google Shape;1695;p141"/>
          <p:cNvPicPr preferRelativeResize="0"/>
          <p:nvPr/>
        </p:nvPicPr>
        <p:blipFill>
          <a:blip r:embed="rId3">
            <a:alphaModFix/>
          </a:blip>
          <a:stretch>
            <a:fillRect/>
          </a:stretch>
        </p:blipFill>
        <p:spPr>
          <a:xfrm>
            <a:off x="1781400" y="1017725"/>
            <a:ext cx="5293299" cy="4022901"/>
          </a:xfrm>
          <a:prstGeom prst="rect">
            <a:avLst/>
          </a:prstGeom>
          <a:noFill/>
          <a:ln>
            <a:noFill/>
          </a:ln>
        </p:spPr>
      </p:pic>
      <p:sp>
        <p:nvSpPr>
          <p:cNvPr id="1696" name="Google Shape;1696;p1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Wrapper Induction--Vertex </a:t>
            </a:r>
            <a:r>
              <a:rPr lang="en" sz="1800">
                <a:solidFill>
                  <a:schemeClr val="accent3"/>
                </a:solidFill>
              </a:rPr>
              <a:t>[Gulhane et al., ICDE’11]</a:t>
            </a:r>
            <a:r>
              <a:rPr b="1" lang="en"/>
              <a:t>  </a:t>
            </a:r>
            <a:endParaRPr sz="1800"/>
          </a:p>
        </p:txBody>
      </p:sp>
      <p:sp>
        <p:nvSpPr>
          <p:cNvPr id="1697" name="Google Shape;1697;p141"/>
          <p:cNvSpPr txBox="1"/>
          <p:nvPr/>
        </p:nvSpPr>
        <p:spPr>
          <a:xfrm>
            <a:off x="367025" y="2390575"/>
            <a:ext cx="2935800" cy="8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155CC"/>
                </a:solidFill>
              </a:rPr>
              <a:t>One website may use multiple templates</a:t>
            </a:r>
            <a:endParaRPr sz="1800">
              <a:solidFill>
                <a:srgbClr val="1155CC"/>
              </a:solidFill>
            </a:endParaRPr>
          </a:p>
          <a:p>
            <a:pPr indent="0" lvl="0" marL="0" rtl="0" algn="ctr">
              <a:spcBef>
                <a:spcPts val="0"/>
              </a:spcBef>
              <a:spcAft>
                <a:spcPts val="0"/>
              </a:spcAft>
              <a:buNone/>
            </a:pPr>
            <a:r>
              <a:rPr lang="en" sz="1800">
                <a:solidFill>
                  <a:srgbClr val="1155CC"/>
                </a:solidFill>
              </a:rPr>
              <a:t>(Unsupervised-clustering)</a:t>
            </a:r>
            <a:endParaRPr sz="1800">
              <a:solidFill>
                <a:srgbClr val="1155CC"/>
              </a:solidFill>
            </a:endParaRPr>
          </a:p>
        </p:txBody>
      </p:sp>
      <p:sp>
        <p:nvSpPr>
          <p:cNvPr id="1698" name="Google Shape;1698;p141"/>
          <p:cNvSpPr txBox="1"/>
          <p:nvPr/>
        </p:nvSpPr>
        <p:spPr>
          <a:xfrm>
            <a:off x="1709700" y="941525"/>
            <a:ext cx="30147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155CC"/>
                </a:solidFill>
              </a:rPr>
              <a:t>Identify representative webpages for annotation</a:t>
            </a:r>
            <a:endParaRPr sz="1800">
              <a:solidFill>
                <a:srgbClr val="1155CC"/>
              </a:solidFill>
            </a:endParaRPr>
          </a:p>
        </p:txBody>
      </p:sp>
      <p:sp>
        <p:nvSpPr>
          <p:cNvPr id="1699" name="Google Shape;1699;p141"/>
          <p:cNvSpPr txBox="1"/>
          <p:nvPr/>
        </p:nvSpPr>
        <p:spPr>
          <a:xfrm>
            <a:off x="6366300" y="2343150"/>
            <a:ext cx="2611200" cy="8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155CC"/>
                </a:solidFill>
              </a:rPr>
              <a:t>Combine attr features and textual features to find a general XPath</a:t>
            </a:r>
            <a:endParaRPr sz="1800">
              <a:solidFill>
                <a:srgbClr val="1155CC"/>
              </a:solidFill>
            </a:endParaRPr>
          </a:p>
          <a:p>
            <a:pPr indent="0" lvl="0" marL="0" rtl="0" algn="ctr">
              <a:spcBef>
                <a:spcPts val="0"/>
              </a:spcBef>
              <a:spcAft>
                <a:spcPts val="0"/>
              </a:spcAft>
              <a:buNone/>
            </a:pPr>
            <a:r>
              <a:rPr lang="en" sz="1800">
                <a:solidFill>
                  <a:srgbClr val="1155CC"/>
                </a:solidFill>
              </a:rPr>
              <a:t>(LR)</a:t>
            </a:r>
            <a:endParaRPr sz="1800">
              <a:solidFill>
                <a:srgbClr val="1155CC"/>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7"/>
                                        </p:tgtEl>
                                        <p:attrNameLst>
                                          <p:attrName>style.visibility</p:attrName>
                                        </p:attrNameLst>
                                      </p:cBhvr>
                                      <p:to>
                                        <p:strVal val="visible"/>
                                      </p:to>
                                    </p:set>
                                    <p:animEffect filter="fade" transition="in">
                                      <p:cBhvr>
                                        <p:cTn dur="1000"/>
                                        <p:tgtEl>
                                          <p:spTgt spid="16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8"/>
                                        </p:tgtEl>
                                        <p:attrNameLst>
                                          <p:attrName>style.visibility</p:attrName>
                                        </p:attrNameLst>
                                      </p:cBhvr>
                                      <p:to>
                                        <p:strVal val="visible"/>
                                      </p:to>
                                    </p:set>
                                    <p:animEffect filter="fade" transition="in">
                                      <p:cBhvr>
                                        <p:cTn dur="1000"/>
                                        <p:tgtEl>
                                          <p:spTgt spid="1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9"/>
                                        </p:tgtEl>
                                        <p:attrNameLst>
                                          <p:attrName>style.visibility</p:attrName>
                                        </p:attrNameLst>
                                      </p:cBhvr>
                                      <p:to>
                                        <p:strVal val="visible"/>
                                      </p:to>
                                    </p:set>
                                    <p:animEffect filter="fade" transition="in">
                                      <p:cBhvr>
                                        <p:cTn dur="1000"/>
                                        <p:tgtEl>
                                          <p:spTgt spid="1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3" name="Shape 1703"/>
        <p:cNvGrpSpPr/>
        <p:nvPr/>
      </p:nvGrpSpPr>
      <p:grpSpPr>
        <a:xfrm>
          <a:off x="0" y="0"/>
          <a:ext cx="0" cy="0"/>
          <a:chOff x="0" y="0"/>
          <a:chExt cx="0" cy="0"/>
        </a:xfrm>
      </p:grpSpPr>
      <p:sp>
        <p:nvSpPr>
          <p:cNvPr id="1704" name="Google Shape;1704;p1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Wrapper Induction--Vertex </a:t>
            </a:r>
            <a:r>
              <a:rPr lang="en" sz="1800">
                <a:solidFill>
                  <a:schemeClr val="accent3"/>
                </a:solidFill>
              </a:rPr>
              <a:t>[Gulhane et al., ICDE’11]</a:t>
            </a:r>
            <a:r>
              <a:rPr b="1" lang="en"/>
              <a:t>  </a:t>
            </a:r>
            <a:endParaRPr sz="1800"/>
          </a:p>
        </p:txBody>
      </p:sp>
      <p:sp>
        <p:nvSpPr>
          <p:cNvPr id="1705" name="Google Shape;1705;p142"/>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Sample learned XPaths on IMDb</a:t>
            </a:r>
            <a:endParaRPr b="1" sz="2000"/>
          </a:p>
          <a:p>
            <a:pPr indent="-355600" lvl="1" marL="914400" rtl="0">
              <a:lnSpc>
                <a:spcPct val="90000"/>
              </a:lnSpc>
              <a:spcBef>
                <a:spcPts val="0"/>
              </a:spcBef>
              <a:spcAft>
                <a:spcPts val="0"/>
              </a:spcAft>
              <a:buSzPts val="2000"/>
              <a:buChar char="○"/>
            </a:pPr>
            <a:r>
              <a:rPr lang="en" sz="2000"/>
              <a:t>//*[@itemprop="name"]</a:t>
            </a:r>
            <a:br>
              <a:rPr lang="en" sz="2000"/>
            </a:br>
            <a:endParaRPr sz="2000"/>
          </a:p>
          <a:p>
            <a:pPr indent="-355600" lvl="1" marL="914400" rtl="0">
              <a:lnSpc>
                <a:spcPct val="90000"/>
              </a:lnSpc>
              <a:spcBef>
                <a:spcPts val="0"/>
              </a:spcBef>
              <a:spcAft>
                <a:spcPts val="0"/>
              </a:spcAft>
              <a:buSzPts val="2000"/>
              <a:buChar char="○"/>
            </a:pPr>
            <a:r>
              <a:rPr lang="en" sz="2000"/>
              <a:t>//*[@class="bp_item bp_text_only"]/*/*/*[@class="bp_heading"]</a:t>
            </a:r>
            <a:br>
              <a:rPr lang="en" sz="2000"/>
            </a:br>
            <a:endParaRPr sz="2000"/>
          </a:p>
          <a:p>
            <a:pPr indent="-355600" lvl="1" marL="914400" rtl="0">
              <a:lnSpc>
                <a:spcPct val="90000"/>
              </a:lnSpc>
              <a:spcBef>
                <a:spcPts val="0"/>
              </a:spcBef>
              <a:spcAft>
                <a:spcPts val="0"/>
              </a:spcAft>
              <a:buSzPts val="2000"/>
              <a:buChar char="○"/>
            </a:pPr>
            <a:r>
              <a:rPr lang="en" sz="2000"/>
              <a:t>//*[following-sibling::*[position()=3][@class="subheading"]]/*[following-sibling::*[position()=1][@class="attribute"]]</a:t>
            </a:r>
            <a:br>
              <a:rPr lang="en" sz="2000"/>
            </a:br>
            <a:endParaRPr sz="2000"/>
          </a:p>
          <a:p>
            <a:pPr indent="-355600" lvl="1" marL="914400" rtl="0">
              <a:lnSpc>
                <a:spcPct val="90000"/>
              </a:lnSpc>
              <a:spcBef>
                <a:spcPts val="0"/>
              </a:spcBef>
              <a:spcAft>
                <a:spcPts val="0"/>
              </a:spcAft>
              <a:buSzPts val="2000"/>
              <a:buChar char="○"/>
            </a:pPr>
            <a:r>
              <a:rPr lang="en" sz="2000"/>
              <a:t>//*[preceding-sibling::node()[normalize-space(.)!=""][text()="Language:"]</a:t>
            </a:r>
            <a:endParaRPr sz="2000"/>
          </a:p>
          <a:p>
            <a:pPr indent="0" lvl="0" marL="0" marR="0" rtl="0" algn="l">
              <a:lnSpc>
                <a:spcPct val="115000"/>
              </a:lnSpc>
              <a:spcBef>
                <a:spcPts val="200"/>
              </a:spcBef>
              <a:spcAft>
                <a:spcPts val="1600"/>
              </a:spcAft>
              <a:buNone/>
            </a:pPr>
            <a:r>
              <a:t/>
            </a:r>
            <a:endParaRPr sz="2000"/>
          </a:p>
        </p:txBody>
      </p:sp>
      <p:sp>
        <p:nvSpPr>
          <p:cNvPr id="1706" name="Google Shape;1706;p142"/>
          <p:cNvSpPr/>
          <p:nvPr/>
        </p:nvSpPr>
        <p:spPr>
          <a:xfrm>
            <a:off x="5497775" y="1259625"/>
            <a:ext cx="2322600" cy="511800"/>
          </a:xfrm>
          <a:prstGeom prst="wedgeRectCallout">
            <a:avLst>
              <a:gd fmla="val -50848" name="adj1"/>
              <a:gd fmla="val 13971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 sz="2000"/>
              <a:t>Ensure high recall</a:t>
            </a:r>
            <a:endParaRPr sz="2000"/>
          </a:p>
        </p:txBody>
      </p:sp>
      <p:sp>
        <p:nvSpPr>
          <p:cNvPr id="1707" name="Google Shape;1707;p142"/>
          <p:cNvSpPr/>
          <p:nvPr/>
        </p:nvSpPr>
        <p:spPr>
          <a:xfrm>
            <a:off x="4849775" y="4303575"/>
            <a:ext cx="2865600" cy="511800"/>
          </a:xfrm>
          <a:prstGeom prst="wedgeRectCallout">
            <a:avLst>
              <a:gd fmla="val 45250" name="adj1"/>
              <a:gd fmla="val -12175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Ensure high precision</a:t>
            </a:r>
            <a:endParaRPr sz="2000"/>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1" name="Shape 1711"/>
        <p:cNvGrpSpPr/>
        <p:nvPr/>
      </p:nvGrpSpPr>
      <p:grpSpPr>
        <a:xfrm>
          <a:off x="0" y="0"/>
          <a:ext cx="0" cy="0"/>
          <a:chOff x="0" y="0"/>
          <a:chExt cx="0" cy="0"/>
        </a:xfrm>
      </p:grpSpPr>
      <p:sp>
        <p:nvSpPr>
          <p:cNvPr id="1712" name="Google Shape;1712;p143"/>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Distantly Supervised </a:t>
            </a:r>
            <a:r>
              <a:rPr b="1" lang="en"/>
              <a:t>Extraction</a:t>
            </a:r>
            <a:r>
              <a:rPr b="1" lang="en"/>
              <a:t>                                                  </a:t>
            </a:r>
            <a:endParaRPr sz="1800"/>
          </a:p>
        </p:txBody>
      </p:sp>
      <p:sp>
        <p:nvSpPr>
          <p:cNvPr id="1713" name="Google Shape;1713;p143"/>
          <p:cNvSpPr txBox="1"/>
          <p:nvPr>
            <p:ph idx="1" type="body"/>
          </p:nvPr>
        </p:nvSpPr>
        <p:spPr>
          <a:xfrm>
            <a:off x="3187375" y="1017725"/>
            <a:ext cx="5838600" cy="35511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Annotation-based extraction</a:t>
            </a:r>
            <a:endParaRPr b="1" sz="2000"/>
          </a:p>
          <a:p>
            <a:pPr indent="-355600" lvl="1" marL="914400" rtl="0">
              <a:lnSpc>
                <a:spcPct val="90000"/>
              </a:lnSpc>
              <a:spcBef>
                <a:spcPts val="0"/>
              </a:spcBef>
              <a:spcAft>
                <a:spcPts val="0"/>
              </a:spcAft>
              <a:buSzPts val="2000"/>
              <a:buChar char="○"/>
            </a:pPr>
            <a:r>
              <a:rPr lang="en" sz="2000"/>
              <a:t>Pros: high precision and recall</a:t>
            </a:r>
            <a:endParaRPr sz="2000"/>
          </a:p>
          <a:p>
            <a:pPr indent="-355600" lvl="1" marL="914400" rtl="0">
              <a:lnSpc>
                <a:spcPct val="90000"/>
              </a:lnSpc>
              <a:spcBef>
                <a:spcPts val="0"/>
              </a:spcBef>
              <a:spcAft>
                <a:spcPts val="0"/>
              </a:spcAft>
              <a:buSzPts val="2000"/>
              <a:buChar char="○"/>
            </a:pPr>
            <a:r>
              <a:rPr lang="en" sz="2000"/>
              <a:t>Cons: does not scale--annotation per cluster per website</a:t>
            </a:r>
            <a:endParaRPr sz="2000"/>
          </a:p>
          <a:p>
            <a:pPr indent="0" lvl="0" marL="0" rtl="0">
              <a:lnSpc>
                <a:spcPct val="90000"/>
              </a:lnSpc>
              <a:spcBef>
                <a:spcPts val="1200"/>
              </a:spcBef>
              <a:spcAft>
                <a:spcPts val="0"/>
              </a:spcAft>
              <a:buNone/>
            </a:pPr>
            <a:r>
              <a:t/>
            </a:r>
            <a:endParaRPr sz="2000"/>
          </a:p>
          <a:p>
            <a:pPr indent="-355600" lvl="0" marL="457200" rtl="0">
              <a:lnSpc>
                <a:spcPct val="90000"/>
              </a:lnSpc>
              <a:spcBef>
                <a:spcPts val="1200"/>
              </a:spcBef>
              <a:spcAft>
                <a:spcPts val="0"/>
              </a:spcAft>
              <a:buSzPts val="2000"/>
              <a:buChar char="●"/>
            </a:pPr>
            <a:r>
              <a:rPr b="1" lang="en" sz="2000"/>
              <a:t>Distantly-supervised extraction</a:t>
            </a:r>
            <a:endParaRPr/>
          </a:p>
          <a:p>
            <a:pPr indent="-355600" lvl="1" marL="914400" rtl="0">
              <a:lnSpc>
                <a:spcPct val="90000"/>
              </a:lnSpc>
              <a:spcBef>
                <a:spcPts val="0"/>
              </a:spcBef>
              <a:spcAft>
                <a:spcPts val="0"/>
              </a:spcAft>
              <a:buSzPts val="2000"/>
              <a:buChar char="○"/>
            </a:pPr>
            <a:r>
              <a:rPr lang="en" sz="2000"/>
              <a:t>Step 1. Use seed data to automatically annotate</a:t>
            </a:r>
            <a:endParaRPr sz="2000"/>
          </a:p>
          <a:p>
            <a:pPr indent="-355600" lvl="1" marL="914400" rtl="0">
              <a:lnSpc>
                <a:spcPct val="90000"/>
              </a:lnSpc>
              <a:spcBef>
                <a:spcPts val="0"/>
              </a:spcBef>
              <a:spcAft>
                <a:spcPts val="0"/>
              </a:spcAft>
              <a:buSzPts val="2000"/>
              <a:buChar char="○"/>
            </a:pPr>
            <a:r>
              <a:rPr lang="en" sz="2000"/>
              <a:t>Step 2. Use the (noisy) annotations for training</a:t>
            </a:r>
            <a:endParaRPr sz="2000"/>
          </a:p>
          <a:p>
            <a:pPr indent="-355600" lvl="1" marL="914400" rtl="0">
              <a:lnSpc>
                <a:spcPct val="90000"/>
              </a:lnSpc>
              <a:spcBef>
                <a:spcPts val="0"/>
              </a:spcBef>
              <a:spcAft>
                <a:spcPts val="0"/>
              </a:spcAft>
              <a:buSzPts val="2000"/>
              <a:buChar char="○"/>
            </a:pPr>
            <a:r>
              <a:rPr lang="en" sz="2000"/>
              <a:t>E.g., DeepDive, Knowledge Vault</a:t>
            </a:r>
            <a:endParaRPr sz="2000"/>
          </a:p>
          <a:p>
            <a:pPr indent="0" lvl="0" marL="0" marR="0" rtl="0" algn="l">
              <a:lnSpc>
                <a:spcPct val="115000"/>
              </a:lnSpc>
              <a:spcBef>
                <a:spcPts val="200"/>
              </a:spcBef>
              <a:spcAft>
                <a:spcPts val="1600"/>
              </a:spcAft>
              <a:buNone/>
            </a:pPr>
            <a:r>
              <a:t/>
            </a:r>
            <a:endParaRPr sz="2000"/>
          </a:p>
        </p:txBody>
      </p:sp>
      <p:sp>
        <p:nvSpPr>
          <p:cNvPr id="1714" name="Google Shape;1714;p143"/>
          <p:cNvSpPr txBox="1"/>
          <p:nvPr/>
        </p:nvSpPr>
        <p:spPr>
          <a:xfrm>
            <a:off x="111203" y="20167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715" name="Google Shape;1715;p143"/>
          <p:cNvSpPr txBox="1"/>
          <p:nvPr/>
        </p:nvSpPr>
        <p:spPr>
          <a:xfrm>
            <a:off x="428375" y="29727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Use RNN, CNN, attention for RE</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Revisit DOM extraction</a:t>
            </a:r>
            <a:endParaRPr b="1" sz="800">
              <a:latin typeface="Roboto"/>
              <a:ea typeface="Roboto"/>
              <a:cs typeface="Roboto"/>
              <a:sym typeface="Roboto"/>
            </a:endParaRPr>
          </a:p>
        </p:txBody>
      </p:sp>
      <p:sp>
        <p:nvSpPr>
          <p:cNvPr id="1716" name="Google Shape;1716;p143"/>
          <p:cNvSpPr/>
          <p:nvPr/>
        </p:nvSpPr>
        <p:spPr>
          <a:xfrm>
            <a:off x="428375" y="2522488"/>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717" name="Google Shape;1717;p143"/>
          <p:cNvCxnSpPr/>
          <p:nvPr/>
        </p:nvCxnSpPr>
        <p:spPr>
          <a:xfrm>
            <a:off x="428375" y="2522488"/>
            <a:ext cx="0" cy="359400"/>
          </a:xfrm>
          <a:prstGeom prst="straightConnector1">
            <a:avLst/>
          </a:prstGeom>
          <a:noFill/>
          <a:ln cap="flat" cmpd="sng" w="9525">
            <a:solidFill>
              <a:srgbClr val="000000"/>
            </a:solidFill>
            <a:prstDash val="solid"/>
            <a:round/>
            <a:headEnd len="sm" w="sm" type="none"/>
            <a:tailEnd len="sm" w="sm" type="none"/>
          </a:ln>
        </p:spPr>
      </p:cxnSp>
      <p:sp>
        <p:nvSpPr>
          <p:cNvPr id="1718" name="Google Shape;1718;p143"/>
          <p:cNvSpPr/>
          <p:nvPr/>
        </p:nvSpPr>
        <p:spPr>
          <a:xfrm>
            <a:off x="393700" y="2868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Two Main Types of Machine Learning</a:t>
            </a:r>
            <a:endParaRPr b="1"/>
          </a:p>
        </p:txBody>
      </p:sp>
      <p:sp>
        <p:nvSpPr>
          <p:cNvPr id="297" name="Google Shape;297;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Supervised learning: learn by examples</a:t>
            </a:r>
            <a:endParaRPr sz="2000"/>
          </a:p>
          <a:p>
            <a:pPr indent="-355600" lvl="0" marL="457200" marR="0" rtl="0" algn="l">
              <a:lnSpc>
                <a:spcPct val="115000"/>
              </a:lnSpc>
              <a:spcBef>
                <a:spcPts val="0"/>
              </a:spcBef>
              <a:spcAft>
                <a:spcPts val="0"/>
              </a:spcAft>
              <a:buClr>
                <a:schemeClr val="accent3"/>
              </a:buClr>
              <a:buSzPts val="2000"/>
              <a:buFont typeface="Proxima Nova"/>
              <a:buChar char="●"/>
            </a:pPr>
            <a:r>
              <a:rPr lang="en" sz="2000"/>
              <a:t>Unsupervised learning: find structure w/o examples</a:t>
            </a:r>
            <a:endParaRPr sz="2000"/>
          </a:p>
        </p:txBody>
      </p:sp>
      <p:pic>
        <p:nvPicPr>
          <p:cNvPr id="298" name="Google Shape;298;p36"/>
          <p:cNvPicPr preferRelativeResize="0"/>
          <p:nvPr/>
        </p:nvPicPr>
        <p:blipFill>
          <a:blip r:embed="rId3">
            <a:alphaModFix/>
          </a:blip>
          <a:stretch>
            <a:fillRect/>
          </a:stretch>
        </p:blipFill>
        <p:spPr>
          <a:xfrm>
            <a:off x="2190750" y="1987950"/>
            <a:ext cx="4762500" cy="30670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2" name="Shape 1722"/>
        <p:cNvGrpSpPr/>
        <p:nvPr/>
      </p:nvGrpSpPr>
      <p:grpSpPr>
        <a:xfrm>
          <a:off x="0" y="0"/>
          <a:ext cx="0" cy="0"/>
          <a:chOff x="0" y="0"/>
          <a:chExt cx="0" cy="0"/>
        </a:xfrm>
      </p:grpSpPr>
      <p:sp>
        <p:nvSpPr>
          <p:cNvPr id="1723" name="Google Shape;1723;p144"/>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Distantly Supervised Extraction</a:t>
            </a:r>
            <a:r>
              <a:rPr b="1" lang="en"/>
              <a:t>--Ceres </a:t>
            </a:r>
            <a:r>
              <a:rPr lang="en" sz="1800">
                <a:solidFill>
                  <a:schemeClr val="accent3"/>
                </a:solidFill>
              </a:rPr>
              <a:t>[Lockard et al., VLDB’18]</a:t>
            </a:r>
            <a:r>
              <a:rPr b="1" lang="en"/>
              <a:t>                                                  </a:t>
            </a:r>
            <a:endParaRPr sz="1800"/>
          </a:p>
        </p:txBody>
      </p:sp>
      <p:pic>
        <p:nvPicPr>
          <p:cNvPr id="1724" name="Google Shape;1724;p144"/>
          <p:cNvPicPr preferRelativeResize="0"/>
          <p:nvPr/>
        </p:nvPicPr>
        <p:blipFill>
          <a:blip r:embed="rId3">
            <a:alphaModFix/>
          </a:blip>
          <a:stretch>
            <a:fillRect/>
          </a:stretch>
        </p:blipFill>
        <p:spPr>
          <a:xfrm>
            <a:off x="2505511" y="1141000"/>
            <a:ext cx="4756375" cy="1121100"/>
          </a:xfrm>
          <a:prstGeom prst="rect">
            <a:avLst/>
          </a:prstGeom>
          <a:noFill/>
          <a:ln>
            <a:noFill/>
          </a:ln>
        </p:spPr>
      </p:pic>
      <p:pic>
        <p:nvPicPr>
          <p:cNvPr id="1725" name="Google Shape;1725;p144"/>
          <p:cNvPicPr preferRelativeResize="0"/>
          <p:nvPr/>
        </p:nvPicPr>
        <p:blipFill>
          <a:blip r:embed="rId4">
            <a:alphaModFix/>
          </a:blip>
          <a:stretch>
            <a:fillRect/>
          </a:stretch>
        </p:blipFill>
        <p:spPr>
          <a:xfrm>
            <a:off x="152400" y="2322675"/>
            <a:ext cx="2707962" cy="2952424"/>
          </a:xfrm>
          <a:prstGeom prst="rect">
            <a:avLst/>
          </a:prstGeom>
          <a:noFill/>
          <a:ln>
            <a:noFill/>
          </a:ln>
        </p:spPr>
      </p:pic>
      <p:pic>
        <p:nvPicPr>
          <p:cNvPr id="1726" name="Google Shape;1726;p144"/>
          <p:cNvPicPr preferRelativeResize="0"/>
          <p:nvPr/>
        </p:nvPicPr>
        <p:blipFill>
          <a:blip r:embed="rId5">
            <a:alphaModFix/>
          </a:blip>
          <a:stretch>
            <a:fillRect/>
          </a:stretch>
        </p:blipFill>
        <p:spPr>
          <a:xfrm>
            <a:off x="2796075" y="2322675"/>
            <a:ext cx="3402950" cy="2952425"/>
          </a:xfrm>
          <a:prstGeom prst="rect">
            <a:avLst/>
          </a:prstGeom>
          <a:noFill/>
          <a:ln>
            <a:noFill/>
          </a:ln>
        </p:spPr>
      </p:pic>
      <p:pic>
        <p:nvPicPr>
          <p:cNvPr id="1727" name="Google Shape;1727;p144"/>
          <p:cNvPicPr preferRelativeResize="0"/>
          <p:nvPr/>
        </p:nvPicPr>
        <p:blipFill>
          <a:blip r:embed="rId6">
            <a:alphaModFix/>
          </a:blip>
          <a:stretch>
            <a:fillRect/>
          </a:stretch>
        </p:blipFill>
        <p:spPr>
          <a:xfrm>
            <a:off x="6199025" y="2593100"/>
            <a:ext cx="3180799" cy="1968575"/>
          </a:xfrm>
          <a:prstGeom prst="rect">
            <a:avLst/>
          </a:prstGeom>
          <a:noFill/>
          <a:ln>
            <a:noFill/>
          </a:ln>
        </p:spPr>
      </p:pic>
      <p:sp>
        <p:nvSpPr>
          <p:cNvPr id="1728" name="Google Shape;1728;p144"/>
          <p:cNvSpPr txBox="1"/>
          <p:nvPr/>
        </p:nvSpPr>
        <p:spPr>
          <a:xfrm>
            <a:off x="205075" y="4402775"/>
            <a:ext cx="8738100" cy="572700"/>
          </a:xfrm>
          <a:prstGeom prst="rect">
            <a:avLst/>
          </a:prstGeom>
          <a:solidFill>
            <a:srgbClr val="4A86E8"/>
          </a:solid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solidFill>
                  <a:srgbClr val="FFFFFF"/>
                </a:solidFill>
              </a:rPr>
              <a:t>Talk on Tue Research 11am, Poster on Tue Posters I 17:30pm</a:t>
            </a:r>
            <a:endParaRPr sz="24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5"/>
                                        </p:tgtEl>
                                        <p:attrNameLst>
                                          <p:attrName>style.visibility</p:attrName>
                                        </p:attrNameLst>
                                      </p:cBhvr>
                                      <p:to>
                                        <p:strVal val="visible"/>
                                      </p:to>
                                    </p:set>
                                    <p:animEffect filter="fade" transition="in">
                                      <p:cBhvr>
                                        <p:cTn dur="1000"/>
                                        <p:tgtEl>
                                          <p:spTgt spid="17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6"/>
                                        </p:tgtEl>
                                        <p:attrNameLst>
                                          <p:attrName>style.visibility</p:attrName>
                                        </p:attrNameLst>
                                      </p:cBhvr>
                                      <p:to>
                                        <p:strVal val="visible"/>
                                      </p:to>
                                    </p:set>
                                    <p:animEffect filter="fade" transition="in">
                                      <p:cBhvr>
                                        <p:cTn dur="1000"/>
                                        <p:tgtEl>
                                          <p:spTgt spid="1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7"/>
                                        </p:tgtEl>
                                        <p:attrNameLst>
                                          <p:attrName>style.visibility</p:attrName>
                                        </p:attrNameLst>
                                      </p:cBhvr>
                                      <p:to>
                                        <p:strVal val="visible"/>
                                      </p:to>
                                    </p:set>
                                    <p:animEffect filter="fade" transition="in">
                                      <p:cBhvr>
                                        <p:cTn dur="1000"/>
                                        <p:tgtEl>
                                          <p:spTgt spid="1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gtEl>
                                        <p:attrNameLst>
                                          <p:attrName>style.visibility</p:attrName>
                                        </p:attrNameLst>
                                      </p:cBhvr>
                                      <p:to>
                                        <p:strVal val="visible"/>
                                      </p:to>
                                    </p:set>
                                    <p:animEffect filter="fade" transition="in">
                                      <p:cBhvr>
                                        <p:cTn dur="1000"/>
                                        <p:tgtEl>
                                          <p:spTgt spid="1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32" name="Shape 1732"/>
        <p:cNvGrpSpPr/>
        <p:nvPr/>
      </p:nvGrpSpPr>
      <p:grpSpPr>
        <a:xfrm>
          <a:off x="0" y="0"/>
          <a:ext cx="0" cy="0"/>
          <a:chOff x="0" y="0"/>
          <a:chExt cx="0" cy="0"/>
        </a:xfrm>
      </p:grpSpPr>
      <p:sp>
        <p:nvSpPr>
          <p:cNvPr id="1733" name="Google Shape;1733;p145"/>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Distantly Supervised Extraction--Ceres </a:t>
            </a:r>
            <a:r>
              <a:rPr lang="en" sz="1800">
                <a:solidFill>
                  <a:schemeClr val="accent3"/>
                </a:solidFill>
              </a:rPr>
              <a:t>[Lockard et al., VLDB’18]</a:t>
            </a:r>
            <a:r>
              <a:rPr b="1" lang="en"/>
              <a:t>                                                  </a:t>
            </a:r>
            <a:endParaRPr sz="1800"/>
          </a:p>
        </p:txBody>
      </p:sp>
      <p:sp>
        <p:nvSpPr>
          <p:cNvPr id="1734" name="Google Shape;1734;p145"/>
          <p:cNvSpPr txBox="1"/>
          <p:nvPr>
            <p:ph idx="1" type="body"/>
          </p:nvPr>
        </p:nvSpPr>
        <p:spPr>
          <a:xfrm>
            <a:off x="311700" y="1150825"/>
            <a:ext cx="8520600" cy="34182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lang="en" sz="2000">
                <a:solidFill>
                  <a:srgbClr val="404040"/>
                </a:solidFill>
                <a:latin typeface="Calibri"/>
                <a:ea typeface="Calibri"/>
                <a:cs typeface="Calibri"/>
                <a:sym typeface="Calibri"/>
              </a:rPr>
              <a:t>Extraction experiments on SWDE benchmark</a:t>
            </a:r>
            <a:endParaRPr sz="2000">
              <a:solidFill>
                <a:srgbClr val="404040"/>
              </a:solidFill>
              <a:latin typeface="Calibri"/>
              <a:ea typeface="Calibri"/>
              <a:cs typeface="Calibri"/>
              <a:sym typeface="Calibri"/>
            </a:endParaRPr>
          </a:p>
          <a:p>
            <a:pPr indent="0" lvl="0" marL="0" marR="0" rtl="0" algn="l">
              <a:lnSpc>
                <a:spcPct val="115000"/>
              </a:lnSpc>
              <a:spcBef>
                <a:spcPts val="200"/>
              </a:spcBef>
              <a:spcAft>
                <a:spcPts val="1600"/>
              </a:spcAft>
              <a:buNone/>
            </a:pPr>
            <a:r>
              <a:t/>
            </a:r>
            <a:endParaRPr sz="2000"/>
          </a:p>
        </p:txBody>
      </p:sp>
      <p:pic>
        <p:nvPicPr>
          <p:cNvPr id="1735" name="Google Shape;1735;p145"/>
          <p:cNvPicPr preferRelativeResize="0"/>
          <p:nvPr/>
        </p:nvPicPr>
        <p:blipFill>
          <a:blip r:embed="rId3">
            <a:alphaModFix/>
          </a:blip>
          <a:stretch>
            <a:fillRect/>
          </a:stretch>
        </p:blipFill>
        <p:spPr>
          <a:xfrm>
            <a:off x="58725" y="1883675"/>
            <a:ext cx="4624925" cy="2508274"/>
          </a:xfrm>
          <a:prstGeom prst="rect">
            <a:avLst/>
          </a:prstGeom>
          <a:noFill/>
          <a:ln>
            <a:noFill/>
          </a:ln>
        </p:spPr>
      </p:pic>
      <p:pic>
        <p:nvPicPr>
          <p:cNvPr id="1736" name="Google Shape;1736;p145"/>
          <p:cNvPicPr preferRelativeResize="0"/>
          <p:nvPr/>
        </p:nvPicPr>
        <p:blipFill>
          <a:blip r:embed="rId4">
            <a:alphaModFix/>
          </a:blip>
          <a:stretch>
            <a:fillRect/>
          </a:stretch>
        </p:blipFill>
        <p:spPr>
          <a:xfrm>
            <a:off x="4572000" y="1883673"/>
            <a:ext cx="4473476" cy="2687803"/>
          </a:xfrm>
          <a:prstGeom prst="rect">
            <a:avLst/>
          </a:prstGeom>
          <a:noFill/>
          <a:ln>
            <a:noFill/>
          </a:ln>
        </p:spPr>
      </p:pic>
      <p:sp>
        <p:nvSpPr>
          <p:cNvPr id="1737" name="Google Shape;1737;p145"/>
          <p:cNvSpPr/>
          <p:nvPr/>
        </p:nvSpPr>
        <p:spPr>
          <a:xfrm>
            <a:off x="1467900" y="4569025"/>
            <a:ext cx="2337000" cy="328800"/>
          </a:xfrm>
          <a:prstGeom prst="wedgeRectCallout">
            <a:avLst>
              <a:gd fmla="val 41453" name="adj1"/>
              <a:gd fmla="val -11814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
              <a:t>Very high precision</a:t>
            </a:r>
            <a:endParaRPr/>
          </a:p>
        </p:txBody>
      </p:sp>
      <p:sp>
        <p:nvSpPr>
          <p:cNvPr id="1738" name="Google Shape;1738;p145"/>
          <p:cNvSpPr/>
          <p:nvPr/>
        </p:nvSpPr>
        <p:spPr>
          <a:xfrm>
            <a:off x="4239000" y="4569025"/>
            <a:ext cx="4687200" cy="328800"/>
          </a:xfrm>
          <a:prstGeom prst="wedgeRectCallout">
            <a:avLst>
              <a:gd fmla="val 29426" name="adj1"/>
              <a:gd fmla="val -8242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Competent w. Wrapper induction w. </a:t>
            </a:r>
            <a:r>
              <a:rPr lang="en"/>
              <a:t>m</a:t>
            </a:r>
            <a:r>
              <a:rPr lang="en"/>
              <a:t>anual annotation</a:t>
            </a:r>
            <a:endParaRPr/>
          </a:p>
        </p:txBody>
      </p:sp>
      <p:pic>
        <p:nvPicPr>
          <p:cNvPr id="1739" name="Google Shape;1739;p145"/>
          <p:cNvPicPr preferRelativeResize="0"/>
          <p:nvPr/>
        </p:nvPicPr>
        <p:blipFill>
          <a:blip r:embed="rId5">
            <a:alphaModFix/>
          </a:blip>
          <a:stretch>
            <a:fillRect/>
          </a:stretch>
        </p:blipFill>
        <p:spPr>
          <a:xfrm>
            <a:off x="3495664" y="1990211"/>
            <a:ext cx="876300" cy="202225"/>
          </a:xfrm>
          <a:prstGeom prst="rect">
            <a:avLst/>
          </a:prstGeom>
          <a:noFill/>
          <a:ln>
            <a:noFill/>
          </a:ln>
        </p:spPr>
      </p:pic>
      <p:pic>
        <p:nvPicPr>
          <p:cNvPr id="1740" name="Google Shape;1740;p145"/>
          <p:cNvPicPr preferRelativeResize="0"/>
          <p:nvPr/>
        </p:nvPicPr>
        <p:blipFill>
          <a:blip r:embed="rId5">
            <a:alphaModFix/>
          </a:blip>
          <a:stretch>
            <a:fillRect/>
          </a:stretch>
        </p:blipFill>
        <p:spPr>
          <a:xfrm>
            <a:off x="7891464" y="1990211"/>
            <a:ext cx="876300" cy="2022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44" name="Shape 1744"/>
        <p:cNvGrpSpPr/>
        <p:nvPr/>
      </p:nvGrpSpPr>
      <p:grpSpPr>
        <a:xfrm>
          <a:off x="0" y="0"/>
          <a:ext cx="0" cy="0"/>
          <a:chOff x="0" y="0"/>
          <a:chExt cx="0" cy="0"/>
        </a:xfrm>
      </p:grpSpPr>
      <p:sp>
        <p:nvSpPr>
          <p:cNvPr id="1745" name="Google Shape;1745;p146"/>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Distantly Supervised Extraction--Ceres </a:t>
            </a:r>
            <a:r>
              <a:rPr lang="en" sz="1800">
                <a:solidFill>
                  <a:schemeClr val="accent3"/>
                </a:solidFill>
              </a:rPr>
              <a:t>[Lockard et al., VLDB’18]</a:t>
            </a:r>
            <a:r>
              <a:rPr b="1" lang="en"/>
              <a:t>                                                  </a:t>
            </a:r>
            <a:endParaRPr sz="1800"/>
          </a:p>
        </p:txBody>
      </p:sp>
      <p:sp>
        <p:nvSpPr>
          <p:cNvPr id="1746" name="Google Shape;1746;p146"/>
          <p:cNvSpPr txBox="1"/>
          <p:nvPr>
            <p:ph idx="1" type="body"/>
          </p:nvPr>
        </p:nvSpPr>
        <p:spPr>
          <a:xfrm>
            <a:off x="311700" y="1150825"/>
            <a:ext cx="8520600" cy="34182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lang="en" sz="2000">
                <a:solidFill>
                  <a:srgbClr val="404040"/>
                </a:solidFill>
                <a:latin typeface="Calibri"/>
                <a:ea typeface="Calibri"/>
                <a:cs typeface="Calibri"/>
                <a:sym typeface="Calibri"/>
              </a:rPr>
              <a:t>Extraction on long-tail movie websites</a:t>
            </a:r>
            <a:endParaRPr sz="2000">
              <a:solidFill>
                <a:srgbClr val="404040"/>
              </a:solidFill>
              <a:latin typeface="Calibri"/>
              <a:ea typeface="Calibri"/>
              <a:cs typeface="Calibri"/>
              <a:sym typeface="Calibri"/>
            </a:endParaRPr>
          </a:p>
          <a:p>
            <a:pPr indent="0" lvl="0" marL="0" marR="0" rtl="0" algn="l">
              <a:lnSpc>
                <a:spcPct val="115000"/>
              </a:lnSpc>
              <a:spcBef>
                <a:spcPts val="200"/>
              </a:spcBef>
              <a:spcAft>
                <a:spcPts val="1600"/>
              </a:spcAft>
              <a:buNone/>
            </a:pPr>
            <a:r>
              <a:t/>
            </a:r>
            <a:endParaRPr sz="2000"/>
          </a:p>
        </p:txBody>
      </p:sp>
      <p:pic>
        <p:nvPicPr>
          <p:cNvPr id="1747" name="Google Shape;1747;p146"/>
          <p:cNvPicPr preferRelativeResize="0"/>
          <p:nvPr/>
        </p:nvPicPr>
        <p:blipFill>
          <a:blip r:embed="rId3">
            <a:alphaModFix/>
          </a:blip>
          <a:stretch>
            <a:fillRect/>
          </a:stretch>
        </p:blipFill>
        <p:spPr>
          <a:xfrm>
            <a:off x="846839" y="1758500"/>
            <a:ext cx="8073725" cy="30092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1" name="Shape 1751"/>
        <p:cNvGrpSpPr/>
        <p:nvPr/>
      </p:nvGrpSpPr>
      <p:grpSpPr>
        <a:xfrm>
          <a:off x="0" y="0"/>
          <a:ext cx="0" cy="0"/>
          <a:chOff x="0" y="0"/>
          <a:chExt cx="0" cy="0"/>
        </a:xfrm>
      </p:grpSpPr>
      <p:sp>
        <p:nvSpPr>
          <p:cNvPr id="1752" name="Google Shape;1752;p147"/>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Distantly Supervised Extraction--Ceres </a:t>
            </a:r>
            <a:r>
              <a:rPr lang="en" sz="1800">
                <a:solidFill>
                  <a:schemeClr val="accent3"/>
                </a:solidFill>
              </a:rPr>
              <a:t>[Lockard et al., VLDB’18]</a:t>
            </a:r>
            <a:r>
              <a:rPr b="1" lang="en"/>
              <a:t>                                                  </a:t>
            </a:r>
            <a:endParaRPr sz="1800"/>
          </a:p>
        </p:txBody>
      </p:sp>
      <p:sp>
        <p:nvSpPr>
          <p:cNvPr id="1753" name="Google Shape;1753;p147"/>
          <p:cNvSpPr txBox="1"/>
          <p:nvPr>
            <p:ph idx="1" type="body"/>
          </p:nvPr>
        </p:nvSpPr>
        <p:spPr>
          <a:xfrm>
            <a:off x="3167525" y="1150825"/>
            <a:ext cx="5664900" cy="34182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solidFill>
                  <a:srgbClr val="404040"/>
                </a:solidFill>
                <a:latin typeface="Calibri"/>
                <a:ea typeface="Calibri"/>
                <a:cs typeface="Calibri"/>
                <a:sym typeface="Calibri"/>
              </a:rPr>
              <a:t>Which model is the best?</a:t>
            </a:r>
            <a:endParaRPr b="1" sz="2000">
              <a:solidFill>
                <a:srgbClr val="404040"/>
              </a:solidFill>
              <a:latin typeface="Calibri"/>
              <a:ea typeface="Calibri"/>
              <a:cs typeface="Calibri"/>
              <a:sym typeface="Calibri"/>
            </a:endParaRPr>
          </a:p>
          <a:p>
            <a:pPr indent="-355600" lvl="1" marL="914400" rtl="0">
              <a:lnSpc>
                <a:spcPct val="90000"/>
              </a:lnSpc>
              <a:spcBef>
                <a:spcPts val="0"/>
              </a:spcBef>
              <a:spcAft>
                <a:spcPts val="0"/>
              </a:spcAft>
              <a:buClr>
                <a:srgbClr val="404040"/>
              </a:buClr>
              <a:buSzPts val="2000"/>
              <a:buFont typeface="Calibri"/>
              <a:buChar char="○"/>
            </a:pPr>
            <a:r>
              <a:rPr lang="en" sz="2000">
                <a:solidFill>
                  <a:srgbClr val="404040"/>
                </a:solidFill>
                <a:latin typeface="Calibri"/>
                <a:ea typeface="Calibri"/>
                <a:cs typeface="Calibri"/>
                <a:sym typeface="Calibri"/>
              </a:rPr>
              <a:t>Logistic regression: best results (20K features on one website)</a:t>
            </a:r>
            <a:endParaRPr sz="2000">
              <a:solidFill>
                <a:srgbClr val="404040"/>
              </a:solidFill>
              <a:latin typeface="Calibri"/>
              <a:ea typeface="Calibri"/>
              <a:cs typeface="Calibri"/>
              <a:sym typeface="Calibri"/>
            </a:endParaRPr>
          </a:p>
          <a:p>
            <a:pPr indent="-355600" lvl="1" marL="914400" rtl="0">
              <a:lnSpc>
                <a:spcPct val="90000"/>
              </a:lnSpc>
              <a:spcBef>
                <a:spcPts val="0"/>
              </a:spcBef>
              <a:spcAft>
                <a:spcPts val="0"/>
              </a:spcAft>
              <a:buClr>
                <a:srgbClr val="404040"/>
              </a:buClr>
              <a:buSzPts val="2000"/>
              <a:buFont typeface="Calibri"/>
              <a:buChar char="○"/>
            </a:pPr>
            <a:r>
              <a:rPr lang="en" sz="2000">
                <a:solidFill>
                  <a:srgbClr val="404040"/>
                </a:solidFill>
                <a:latin typeface="Calibri"/>
                <a:ea typeface="Calibri"/>
                <a:cs typeface="Calibri"/>
                <a:sym typeface="Calibri"/>
              </a:rPr>
              <a:t>Random forest: lower precision and recall</a:t>
            </a:r>
            <a:endParaRPr sz="2000">
              <a:solidFill>
                <a:srgbClr val="404040"/>
              </a:solidFill>
              <a:latin typeface="Calibri"/>
              <a:ea typeface="Calibri"/>
              <a:cs typeface="Calibri"/>
              <a:sym typeface="Calibri"/>
            </a:endParaRPr>
          </a:p>
          <a:p>
            <a:pPr indent="-355600" lvl="1" marL="914400" rtl="0">
              <a:lnSpc>
                <a:spcPct val="90000"/>
              </a:lnSpc>
              <a:spcBef>
                <a:spcPts val="0"/>
              </a:spcBef>
              <a:spcAft>
                <a:spcPts val="0"/>
              </a:spcAft>
              <a:buClr>
                <a:srgbClr val="404040"/>
              </a:buClr>
              <a:buSzPts val="2000"/>
              <a:buFont typeface="Calibri"/>
              <a:buChar char="○"/>
            </a:pPr>
            <a:r>
              <a:rPr lang="en" sz="2000">
                <a:solidFill>
                  <a:srgbClr val="404040"/>
                </a:solidFill>
                <a:latin typeface="Calibri"/>
                <a:ea typeface="Calibri"/>
                <a:cs typeface="Calibri"/>
                <a:sym typeface="Calibri"/>
              </a:rPr>
              <a:t>Deep learning??</a:t>
            </a:r>
            <a:endParaRPr sz="2000">
              <a:solidFill>
                <a:srgbClr val="404040"/>
              </a:solidFill>
              <a:latin typeface="Calibri"/>
              <a:ea typeface="Calibri"/>
              <a:cs typeface="Calibri"/>
              <a:sym typeface="Calibri"/>
            </a:endParaRPr>
          </a:p>
          <a:p>
            <a:pPr indent="0" lvl="0" marL="0" marR="0" rtl="0" algn="l">
              <a:lnSpc>
                <a:spcPct val="115000"/>
              </a:lnSpc>
              <a:spcBef>
                <a:spcPts val="200"/>
              </a:spcBef>
              <a:spcAft>
                <a:spcPts val="1600"/>
              </a:spcAft>
              <a:buNone/>
            </a:pPr>
            <a:r>
              <a:t/>
            </a:r>
            <a:endParaRPr sz="2000"/>
          </a:p>
        </p:txBody>
      </p:sp>
      <p:sp>
        <p:nvSpPr>
          <p:cNvPr id="1754" name="Google Shape;1754;p147"/>
          <p:cNvSpPr txBox="1"/>
          <p:nvPr/>
        </p:nvSpPr>
        <p:spPr>
          <a:xfrm>
            <a:off x="111203" y="20167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755" name="Google Shape;1755;p147"/>
          <p:cNvSpPr txBox="1"/>
          <p:nvPr/>
        </p:nvSpPr>
        <p:spPr>
          <a:xfrm>
            <a:off x="428375" y="29727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Use RNN, CNN, attention for RE</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Revisit DOM extraction</a:t>
            </a:r>
            <a:endParaRPr b="1" sz="800">
              <a:latin typeface="Roboto"/>
              <a:ea typeface="Roboto"/>
              <a:cs typeface="Roboto"/>
              <a:sym typeface="Roboto"/>
            </a:endParaRPr>
          </a:p>
        </p:txBody>
      </p:sp>
      <p:sp>
        <p:nvSpPr>
          <p:cNvPr id="1756" name="Google Shape;1756;p147"/>
          <p:cNvSpPr/>
          <p:nvPr/>
        </p:nvSpPr>
        <p:spPr>
          <a:xfrm>
            <a:off x="428375" y="2522488"/>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757" name="Google Shape;1757;p147"/>
          <p:cNvCxnSpPr/>
          <p:nvPr/>
        </p:nvCxnSpPr>
        <p:spPr>
          <a:xfrm>
            <a:off x="428375" y="2522488"/>
            <a:ext cx="0" cy="359400"/>
          </a:xfrm>
          <a:prstGeom prst="straightConnector1">
            <a:avLst/>
          </a:prstGeom>
          <a:noFill/>
          <a:ln cap="flat" cmpd="sng" w="9525">
            <a:solidFill>
              <a:srgbClr val="000000"/>
            </a:solidFill>
            <a:prstDash val="solid"/>
            <a:round/>
            <a:headEnd len="sm" w="sm" type="none"/>
            <a:tailEnd len="sm" w="sm" type="none"/>
          </a:ln>
        </p:spPr>
      </p:cxnSp>
      <p:sp>
        <p:nvSpPr>
          <p:cNvPr id="1758" name="Google Shape;1758;p147"/>
          <p:cNvSpPr/>
          <p:nvPr/>
        </p:nvSpPr>
        <p:spPr>
          <a:xfrm>
            <a:off x="393700" y="2868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2" name="Shape 1762"/>
        <p:cNvGrpSpPr/>
        <p:nvPr/>
      </p:nvGrpSpPr>
      <p:grpSpPr>
        <a:xfrm>
          <a:off x="0" y="0"/>
          <a:ext cx="0" cy="0"/>
          <a:chOff x="0" y="0"/>
          <a:chExt cx="0" cy="0"/>
        </a:xfrm>
      </p:grpSpPr>
      <p:sp>
        <p:nvSpPr>
          <p:cNvPr id="1763" name="Google Shape;1763;p1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 in Applying Deep Learning on Extracting Semi-structured Data</a:t>
            </a:r>
            <a:endParaRPr sz="1800"/>
          </a:p>
        </p:txBody>
      </p:sp>
      <p:sp>
        <p:nvSpPr>
          <p:cNvPr id="1764" name="Google Shape;1764;p148"/>
          <p:cNvSpPr txBox="1"/>
          <p:nvPr>
            <p:ph idx="1" type="body"/>
          </p:nvPr>
        </p:nvSpPr>
        <p:spPr>
          <a:xfrm>
            <a:off x="385425" y="1474375"/>
            <a:ext cx="8598900" cy="35145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Web layout is neither 1D sequence nor regular 2D grid, so CNN or RNN does not directly apply</a:t>
            </a:r>
            <a:endParaRPr sz="2000"/>
          </a:p>
        </p:txBody>
      </p:sp>
      <p:pic>
        <p:nvPicPr>
          <p:cNvPr id="1765" name="Google Shape;1765;p148"/>
          <p:cNvPicPr preferRelativeResize="0"/>
          <p:nvPr/>
        </p:nvPicPr>
        <p:blipFill>
          <a:blip r:embed="rId3">
            <a:alphaModFix/>
          </a:blip>
          <a:stretch>
            <a:fillRect/>
          </a:stretch>
        </p:blipFill>
        <p:spPr>
          <a:xfrm>
            <a:off x="1108200" y="2233625"/>
            <a:ext cx="6927600" cy="28143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9" name="Shape 1769"/>
        <p:cNvGrpSpPr/>
        <p:nvPr/>
      </p:nvGrpSpPr>
      <p:grpSpPr>
        <a:xfrm>
          <a:off x="0" y="0"/>
          <a:ext cx="0" cy="0"/>
          <a:chOff x="0" y="0"/>
          <a:chExt cx="0" cy="0"/>
        </a:xfrm>
      </p:grpSpPr>
      <p:grpSp>
        <p:nvGrpSpPr>
          <p:cNvPr id="1770" name="Google Shape;1770;p149"/>
          <p:cNvGrpSpPr/>
          <p:nvPr/>
        </p:nvGrpSpPr>
        <p:grpSpPr>
          <a:xfrm>
            <a:off x="134376" y="1682974"/>
            <a:ext cx="2812249" cy="2164097"/>
            <a:chOff x="4374278" y="1793686"/>
            <a:chExt cx="2812249" cy="1858391"/>
          </a:xfrm>
        </p:grpSpPr>
        <p:sp>
          <p:nvSpPr>
            <p:cNvPr id="1771" name="Google Shape;1771;p149"/>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772" name="Google Shape;1772;p149"/>
            <p:cNvGrpSpPr/>
            <p:nvPr/>
          </p:nvGrpSpPr>
          <p:grpSpPr>
            <a:xfrm>
              <a:off x="4374278" y="1793686"/>
              <a:ext cx="2812249" cy="1858391"/>
              <a:chOff x="4374278" y="1793686"/>
              <a:chExt cx="2812249" cy="1858391"/>
            </a:xfrm>
          </p:grpSpPr>
          <p:cxnSp>
            <p:nvCxnSpPr>
              <p:cNvPr id="1773" name="Google Shape;1773;p149"/>
              <p:cNvCxnSpPr/>
              <p:nvPr/>
            </p:nvCxnSpPr>
            <p:spPr>
              <a:xfrm>
                <a:off x="4854516" y="2852490"/>
                <a:ext cx="0" cy="359400"/>
              </a:xfrm>
              <a:prstGeom prst="straightConnector1">
                <a:avLst/>
              </a:prstGeom>
              <a:noFill/>
              <a:ln cap="flat" cmpd="sng" w="9525">
                <a:solidFill>
                  <a:srgbClr val="000000"/>
                </a:solidFill>
                <a:prstDash val="solid"/>
                <a:round/>
                <a:headEnd len="sm" w="sm" type="none"/>
                <a:tailEnd len="sm" w="sm" type="none"/>
              </a:ln>
            </p:spPr>
          </p:cxnSp>
          <p:sp>
            <p:nvSpPr>
              <p:cNvPr id="1774" name="Google Shape;1774;p149"/>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2008 (Semi-stru)</a:t>
                </a:r>
                <a:endParaRPr b="1" sz="1800">
                  <a:latin typeface="Roboto"/>
                  <a:ea typeface="Roboto"/>
                  <a:cs typeface="Roboto"/>
                  <a:sym typeface="Roboto"/>
                </a:endParaRPr>
              </a:p>
            </p:txBody>
          </p:sp>
          <p:sp>
            <p:nvSpPr>
              <p:cNvPr id="1775" name="Google Shape;1775;p149"/>
              <p:cNvSpPr txBox="1"/>
              <p:nvPr/>
            </p:nvSpPr>
            <p:spPr>
              <a:xfrm>
                <a:off x="4753227" y="1793686"/>
                <a:ext cx="2433300" cy="1244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Extraction from semi-structured data</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WebTables: search, extraction</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DOM tree: wrapper induction</a:t>
                </a:r>
                <a:endParaRPr>
                  <a:latin typeface="Roboto"/>
                  <a:ea typeface="Roboto"/>
                  <a:cs typeface="Roboto"/>
                  <a:sym typeface="Roboto"/>
                </a:endParaRPr>
              </a:p>
            </p:txBody>
          </p:sp>
        </p:grpSp>
      </p:grpSp>
      <p:sp>
        <p:nvSpPr>
          <p:cNvPr id="1776" name="Google Shape;1776;p149"/>
          <p:cNvSpPr/>
          <p:nvPr/>
        </p:nvSpPr>
        <p:spPr>
          <a:xfrm>
            <a:off x="573205" y="2883391"/>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77" name="Google Shape;1777;p1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WebTable Extraction </a:t>
            </a:r>
            <a:r>
              <a:rPr lang="en" sz="1800">
                <a:solidFill>
                  <a:schemeClr val="accent3"/>
                </a:solidFill>
              </a:rPr>
              <a:t>[Limaye et al., VLDB’10]</a:t>
            </a:r>
            <a:r>
              <a:rPr b="1" lang="en"/>
              <a:t>  </a:t>
            </a:r>
            <a:endParaRPr sz="1800"/>
          </a:p>
        </p:txBody>
      </p:sp>
      <p:sp>
        <p:nvSpPr>
          <p:cNvPr id="1778" name="Google Shape;1778;p149"/>
          <p:cNvSpPr txBox="1"/>
          <p:nvPr>
            <p:ph idx="1" type="body"/>
          </p:nvPr>
        </p:nvSpPr>
        <p:spPr>
          <a:xfrm>
            <a:off x="2462525" y="880725"/>
            <a:ext cx="6681900" cy="4148400"/>
          </a:xfrm>
          <a:prstGeom prst="rect">
            <a:avLst/>
          </a:prstGeom>
        </p:spPr>
        <p:txBody>
          <a:bodyPr anchorCtr="0" anchor="t" bIns="91425" lIns="91425" spcFirstLastPara="1" rIns="91425" wrap="square" tIns="91425">
            <a:noAutofit/>
          </a:bodyPr>
          <a:lstStyle/>
          <a:p>
            <a:pPr indent="-355600" lvl="0" marL="457200" rtl="0">
              <a:spcBef>
                <a:spcPts val="600"/>
              </a:spcBef>
              <a:spcAft>
                <a:spcPts val="0"/>
              </a:spcAft>
              <a:buSzPts val="2000"/>
              <a:buChar char="●"/>
            </a:pPr>
            <a:r>
              <a:rPr lang="en" sz="2000">
                <a:solidFill>
                  <a:srgbClr val="000000"/>
                </a:solidFill>
                <a:latin typeface="Calibri"/>
                <a:ea typeface="Calibri"/>
                <a:cs typeface="Calibri"/>
                <a:sym typeface="Calibri"/>
              </a:rPr>
              <a:t>Model table annotation using interrelated random variables, represented by a probabilistic graphical model</a:t>
            </a:r>
            <a:endParaRPr sz="2000">
              <a:solidFill>
                <a:srgbClr val="000000"/>
              </a:solidFill>
              <a:latin typeface="Calibri"/>
              <a:ea typeface="Calibri"/>
              <a:cs typeface="Calibri"/>
              <a:sym typeface="Calibri"/>
            </a:endParaRPr>
          </a:p>
          <a:p>
            <a:pPr indent="-342900" lvl="1" marL="914400" rtl="0">
              <a:spcBef>
                <a:spcPts val="0"/>
              </a:spcBef>
              <a:spcAft>
                <a:spcPts val="0"/>
              </a:spcAft>
              <a:buSzPts val="1800"/>
              <a:buChar char="○"/>
            </a:pPr>
            <a:r>
              <a:rPr lang="en" sz="1800">
                <a:solidFill>
                  <a:srgbClr val="000000"/>
                </a:solidFill>
                <a:latin typeface="Calibri"/>
                <a:ea typeface="Calibri"/>
                <a:cs typeface="Calibri"/>
                <a:sym typeface="Calibri"/>
              </a:rPr>
              <a:t>Cell text (in Web table) and entity label (in catalog)</a:t>
            </a:r>
            <a:endParaRPr sz="1800">
              <a:solidFill>
                <a:srgbClr val="000000"/>
              </a:solidFill>
              <a:latin typeface="Calibri"/>
              <a:ea typeface="Calibri"/>
              <a:cs typeface="Calibri"/>
              <a:sym typeface="Calibri"/>
            </a:endParaRPr>
          </a:p>
          <a:p>
            <a:pPr indent="-342900" lvl="1" marL="914400" rtl="0">
              <a:spcBef>
                <a:spcPts val="0"/>
              </a:spcBef>
              <a:spcAft>
                <a:spcPts val="0"/>
              </a:spcAft>
              <a:buSzPts val="1800"/>
              <a:buChar char="○"/>
            </a:pPr>
            <a:r>
              <a:rPr lang="en" sz="1800">
                <a:solidFill>
                  <a:srgbClr val="000000"/>
                </a:solidFill>
                <a:latin typeface="Calibri"/>
                <a:ea typeface="Calibri"/>
                <a:cs typeface="Calibri"/>
                <a:sym typeface="Calibri"/>
              </a:rPr>
              <a:t>Column header (in Web table) and type label (in catalog)</a:t>
            </a:r>
            <a:endParaRPr sz="1800">
              <a:solidFill>
                <a:srgbClr val="000000"/>
              </a:solidFill>
              <a:latin typeface="Calibri"/>
              <a:ea typeface="Calibri"/>
              <a:cs typeface="Calibri"/>
              <a:sym typeface="Calibri"/>
            </a:endParaRPr>
          </a:p>
          <a:p>
            <a:pPr indent="-342900" lvl="1" marL="914400" rtl="0">
              <a:spcBef>
                <a:spcPts val="0"/>
              </a:spcBef>
              <a:spcAft>
                <a:spcPts val="0"/>
              </a:spcAft>
              <a:buSzPts val="1800"/>
              <a:buChar char="○"/>
            </a:pPr>
            <a:r>
              <a:rPr lang="en" sz="1800">
                <a:solidFill>
                  <a:srgbClr val="000000"/>
                </a:solidFill>
                <a:latin typeface="Calibri"/>
                <a:ea typeface="Calibri"/>
                <a:cs typeface="Calibri"/>
                <a:sym typeface="Calibri"/>
              </a:rPr>
              <a:t>Column type and cell entity (in Web table)</a:t>
            </a:r>
            <a:endParaRPr sz="1800">
              <a:solidFill>
                <a:srgbClr val="000000"/>
              </a:solidFill>
              <a:latin typeface="Calibri"/>
              <a:ea typeface="Calibri"/>
              <a:cs typeface="Calibri"/>
              <a:sym typeface="Calibri"/>
            </a:endParaRPr>
          </a:p>
          <a:p>
            <a:pPr indent="0" lvl="0" marL="0" rtl="0">
              <a:lnSpc>
                <a:spcPct val="90000"/>
              </a:lnSpc>
              <a:spcBef>
                <a:spcPts val="1200"/>
              </a:spcBef>
              <a:spcAft>
                <a:spcPts val="200"/>
              </a:spcAft>
              <a:buNone/>
            </a:pPr>
            <a:r>
              <a:t/>
            </a:r>
            <a:endParaRPr sz="2000"/>
          </a:p>
        </p:txBody>
      </p:sp>
      <p:pic>
        <p:nvPicPr>
          <p:cNvPr id="1779" name="Google Shape;1779;p149"/>
          <p:cNvPicPr preferRelativeResize="0"/>
          <p:nvPr/>
        </p:nvPicPr>
        <p:blipFill rotWithShape="1">
          <a:blip r:embed="rId3">
            <a:alphaModFix/>
          </a:blip>
          <a:srcRect b="6664" l="0" r="0" t="0"/>
          <a:stretch/>
        </p:blipFill>
        <p:spPr>
          <a:xfrm>
            <a:off x="4292850" y="2628825"/>
            <a:ext cx="3346400" cy="2400300"/>
          </a:xfrm>
          <a:prstGeom prst="rect">
            <a:avLst/>
          </a:prstGeom>
          <a:noFill/>
          <a:ln>
            <a:noFill/>
          </a:ln>
        </p:spPr>
      </p:pic>
      <p:sp>
        <p:nvSpPr>
          <p:cNvPr id="1780" name="Google Shape;1780;p149"/>
          <p:cNvSpPr txBox="1"/>
          <p:nvPr/>
        </p:nvSpPr>
        <p:spPr>
          <a:xfrm>
            <a:off x="218450" y="3937000"/>
            <a:ext cx="3000000" cy="8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4BA173"/>
              </a:solidFill>
              <a:latin typeface="Proxima Nova"/>
              <a:ea typeface="Proxima Nova"/>
              <a:cs typeface="Proxima Nova"/>
              <a:sym typeface="Proxima Nova"/>
            </a:endParaRPr>
          </a:p>
          <a:p>
            <a:pPr indent="0" lvl="0" marL="0" rtl="0" algn="ctr">
              <a:spcBef>
                <a:spcPts val="0"/>
              </a:spcBef>
              <a:spcAft>
                <a:spcPts val="0"/>
              </a:spcAft>
              <a:buNone/>
            </a:pPr>
            <a:r>
              <a:rPr b="1" lang="en" sz="1800">
                <a:solidFill>
                  <a:srgbClr val="4BA173"/>
                </a:solidFill>
                <a:latin typeface="Proxima Nova"/>
                <a:ea typeface="Proxima Nova"/>
                <a:cs typeface="Proxima Nova"/>
                <a:sym typeface="Proxima Nova"/>
              </a:rPr>
              <a:t>Check-out 10-Year Best Paper Award for WebTable </a:t>
            </a:r>
            <a:r>
              <a:rPr b="1" i="1" lang="en" sz="1800">
                <a:solidFill>
                  <a:srgbClr val="4BA173"/>
                </a:solidFill>
                <a:latin typeface="Proxima Nova"/>
                <a:ea typeface="Proxima Nova"/>
                <a:cs typeface="Proxima Nova"/>
                <a:sym typeface="Proxima Nova"/>
              </a:rPr>
              <a:t>Search</a:t>
            </a:r>
            <a:r>
              <a:rPr b="1" lang="en" sz="1800">
                <a:solidFill>
                  <a:srgbClr val="4BA173"/>
                </a:solidFill>
                <a:latin typeface="Proxima Nova"/>
                <a:ea typeface="Proxima Nova"/>
                <a:cs typeface="Proxima Nova"/>
                <a:sym typeface="Proxima Nova"/>
              </a:rPr>
              <a:t> on Thursday!</a:t>
            </a:r>
            <a:endParaRPr sz="1800">
              <a:solidFill>
                <a:srgbClr val="4BA173"/>
              </a:solidFill>
              <a:latin typeface="Proxima Nova"/>
              <a:ea typeface="Proxima Nova"/>
              <a:cs typeface="Proxima Nova"/>
              <a:sym typeface="Proxima Nova"/>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4" name="Shape 1784"/>
        <p:cNvGrpSpPr/>
        <p:nvPr/>
      </p:nvGrpSpPr>
      <p:grpSpPr>
        <a:xfrm>
          <a:off x="0" y="0"/>
          <a:ext cx="0" cy="0"/>
          <a:chOff x="0" y="0"/>
          <a:chExt cx="0" cy="0"/>
        </a:xfrm>
      </p:grpSpPr>
      <p:grpSp>
        <p:nvGrpSpPr>
          <p:cNvPr id="1785" name="Google Shape;1785;p150"/>
          <p:cNvGrpSpPr/>
          <p:nvPr/>
        </p:nvGrpSpPr>
        <p:grpSpPr>
          <a:xfrm>
            <a:off x="134376" y="1682974"/>
            <a:ext cx="2812249" cy="2164097"/>
            <a:chOff x="4374278" y="1793686"/>
            <a:chExt cx="2812249" cy="1858391"/>
          </a:xfrm>
        </p:grpSpPr>
        <p:sp>
          <p:nvSpPr>
            <p:cNvPr id="1786" name="Google Shape;1786;p150"/>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787" name="Google Shape;1787;p150"/>
            <p:cNvGrpSpPr/>
            <p:nvPr/>
          </p:nvGrpSpPr>
          <p:grpSpPr>
            <a:xfrm>
              <a:off x="4374278" y="1793686"/>
              <a:ext cx="2812249" cy="1858391"/>
              <a:chOff x="4374278" y="1793686"/>
              <a:chExt cx="2812249" cy="1858391"/>
            </a:xfrm>
          </p:grpSpPr>
          <p:cxnSp>
            <p:nvCxnSpPr>
              <p:cNvPr id="1788" name="Google Shape;1788;p150"/>
              <p:cNvCxnSpPr/>
              <p:nvPr/>
            </p:nvCxnSpPr>
            <p:spPr>
              <a:xfrm>
                <a:off x="4854516" y="2852490"/>
                <a:ext cx="0" cy="359400"/>
              </a:xfrm>
              <a:prstGeom prst="straightConnector1">
                <a:avLst/>
              </a:prstGeom>
              <a:noFill/>
              <a:ln cap="flat" cmpd="sng" w="9525">
                <a:solidFill>
                  <a:srgbClr val="000000"/>
                </a:solidFill>
                <a:prstDash val="solid"/>
                <a:round/>
                <a:headEnd len="sm" w="sm" type="none"/>
                <a:tailEnd len="sm" w="sm" type="none"/>
              </a:ln>
            </p:spPr>
          </p:cxnSp>
          <p:sp>
            <p:nvSpPr>
              <p:cNvPr id="1789" name="Google Shape;1789;p150"/>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2008 (Semi-stru)</a:t>
                </a:r>
                <a:endParaRPr b="1" sz="1800">
                  <a:latin typeface="Roboto"/>
                  <a:ea typeface="Roboto"/>
                  <a:cs typeface="Roboto"/>
                  <a:sym typeface="Roboto"/>
                </a:endParaRPr>
              </a:p>
            </p:txBody>
          </p:sp>
          <p:sp>
            <p:nvSpPr>
              <p:cNvPr id="1790" name="Google Shape;1790;p150"/>
              <p:cNvSpPr txBox="1"/>
              <p:nvPr/>
            </p:nvSpPr>
            <p:spPr>
              <a:xfrm>
                <a:off x="4753227" y="1793686"/>
                <a:ext cx="2433300" cy="1244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Extraction from semi-structured data</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WebTables: search, extraction</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DOM tree: wrapper induction</a:t>
                </a:r>
                <a:endParaRPr>
                  <a:latin typeface="Roboto"/>
                  <a:ea typeface="Roboto"/>
                  <a:cs typeface="Roboto"/>
                  <a:sym typeface="Roboto"/>
                </a:endParaRPr>
              </a:p>
            </p:txBody>
          </p:sp>
        </p:grpSp>
      </p:grpSp>
      <p:sp>
        <p:nvSpPr>
          <p:cNvPr id="1791" name="Google Shape;1791;p150"/>
          <p:cNvSpPr/>
          <p:nvPr/>
        </p:nvSpPr>
        <p:spPr>
          <a:xfrm>
            <a:off x="573205" y="2883391"/>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92" name="Google Shape;1792;p1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WebTable Extraction </a:t>
            </a:r>
            <a:r>
              <a:rPr lang="en" sz="1800">
                <a:solidFill>
                  <a:schemeClr val="accent3"/>
                </a:solidFill>
              </a:rPr>
              <a:t>[Limaye et al., VLDB’10]</a:t>
            </a:r>
            <a:r>
              <a:rPr b="1" lang="en"/>
              <a:t>  </a:t>
            </a:r>
            <a:endParaRPr sz="1800"/>
          </a:p>
        </p:txBody>
      </p:sp>
      <p:sp>
        <p:nvSpPr>
          <p:cNvPr id="1793" name="Google Shape;1793;p150"/>
          <p:cNvSpPr txBox="1"/>
          <p:nvPr>
            <p:ph idx="1" type="body"/>
          </p:nvPr>
        </p:nvSpPr>
        <p:spPr>
          <a:xfrm>
            <a:off x="2452600" y="880725"/>
            <a:ext cx="6691500" cy="4148400"/>
          </a:xfrm>
          <a:prstGeom prst="rect">
            <a:avLst/>
          </a:prstGeom>
        </p:spPr>
        <p:txBody>
          <a:bodyPr anchorCtr="0" anchor="t" bIns="91425" lIns="91425" spcFirstLastPara="1" rIns="91425" wrap="square" tIns="91425">
            <a:noAutofit/>
          </a:bodyPr>
          <a:lstStyle/>
          <a:p>
            <a:pPr indent="-355600" lvl="0" marL="457200" rtl="0">
              <a:spcBef>
                <a:spcPts val="600"/>
              </a:spcBef>
              <a:spcAft>
                <a:spcPts val="0"/>
              </a:spcAft>
              <a:buSzPts val="2000"/>
              <a:buChar char="●"/>
            </a:pPr>
            <a:r>
              <a:rPr lang="en" sz="2000">
                <a:solidFill>
                  <a:srgbClr val="000000"/>
                </a:solidFill>
                <a:latin typeface="Calibri"/>
                <a:ea typeface="Calibri"/>
                <a:cs typeface="Calibri"/>
                <a:sym typeface="Calibri"/>
              </a:rPr>
              <a:t>Model table annotation using interrelated random variables, represented by a probabilistic graphical model</a:t>
            </a:r>
            <a:endParaRPr sz="2000">
              <a:solidFill>
                <a:srgbClr val="000000"/>
              </a:solidFill>
              <a:latin typeface="Calibri"/>
              <a:ea typeface="Calibri"/>
              <a:cs typeface="Calibri"/>
              <a:sym typeface="Calibri"/>
            </a:endParaRPr>
          </a:p>
          <a:p>
            <a:pPr indent="-342900" lvl="1" marL="914400" rtl="0">
              <a:spcBef>
                <a:spcPts val="0"/>
              </a:spcBef>
              <a:spcAft>
                <a:spcPts val="0"/>
              </a:spcAft>
              <a:buSzPts val="1800"/>
              <a:buChar char="○"/>
            </a:pPr>
            <a:r>
              <a:rPr lang="en" sz="1800">
                <a:solidFill>
                  <a:srgbClr val="000000"/>
                </a:solidFill>
                <a:latin typeface="Calibri"/>
                <a:ea typeface="Calibri"/>
                <a:cs typeface="Calibri"/>
                <a:sym typeface="Calibri"/>
              </a:rPr>
              <a:t>Pair of column types (in Web table) and relation (in catalog)</a:t>
            </a:r>
            <a:endParaRPr sz="1800">
              <a:solidFill>
                <a:srgbClr val="000000"/>
              </a:solidFill>
              <a:latin typeface="Calibri"/>
              <a:ea typeface="Calibri"/>
              <a:cs typeface="Calibri"/>
              <a:sym typeface="Calibri"/>
            </a:endParaRPr>
          </a:p>
          <a:p>
            <a:pPr indent="-342900" lvl="1" marL="914400" rtl="0">
              <a:spcBef>
                <a:spcPts val="0"/>
              </a:spcBef>
              <a:spcAft>
                <a:spcPts val="0"/>
              </a:spcAft>
              <a:buSzPts val="1800"/>
              <a:buChar char="○"/>
            </a:pPr>
            <a:r>
              <a:rPr lang="en" sz="1800">
                <a:solidFill>
                  <a:srgbClr val="000000"/>
                </a:solidFill>
                <a:latin typeface="Calibri"/>
                <a:ea typeface="Calibri"/>
                <a:cs typeface="Calibri"/>
                <a:sym typeface="Calibri"/>
              </a:rPr>
              <a:t>Entity pairs (in Web table) and relation (in catalog)</a:t>
            </a:r>
            <a:endParaRPr sz="1800">
              <a:solidFill>
                <a:srgbClr val="000000"/>
              </a:solidFill>
              <a:latin typeface="Calibri"/>
              <a:ea typeface="Calibri"/>
              <a:cs typeface="Calibri"/>
              <a:sym typeface="Calibri"/>
            </a:endParaRPr>
          </a:p>
          <a:p>
            <a:pPr indent="0" lvl="0" marL="0" rtl="0">
              <a:lnSpc>
                <a:spcPct val="90000"/>
              </a:lnSpc>
              <a:spcBef>
                <a:spcPts val="1200"/>
              </a:spcBef>
              <a:spcAft>
                <a:spcPts val="200"/>
              </a:spcAft>
              <a:buNone/>
            </a:pPr>
            <a:r>
              <a:t/>
            </a:r>
            <a:endParaRPr sz="2000"/>
          </a:p>
        </p:txBody>
      </p:sp>
      <p:pic>
        <p:nvPicPr>
          <p:cNvPr id="1794" name="Google Shape;1794;p150"/>
          <p:cNvPicPr preferRelativeResize="0"/>
          <p:nvPr/>
        </p:nvPicPr>
        <p:blipFill rotWithShape="1">
          <a:blip r:embed="rId3">
            <a:alphaModFix/>
          </a:blip>
          <a:srcRect b="6664" l="0" r="0" t="0"/>
          <a:stretch/>
        </p:blipFill>
        <p:spPr>
          <a:xfrm>
            <a:off x="4292850" y="2628825"/>
            <a:ext cx="3346400" cy="2400300"/>
          </a:xfrm>
          <a:prstGeom prst="rect">
            <a:avLst/>
          </a:prstGeom>
          <a:noFill/>
          <a:ln>
            <a:noFill/>
          </a:ln>
        </p:spPr>
      </p:pic>
      <p:sp>
        <p:nvSpPr>
          <p:cNvPr id="1795" name="Google Shape;1795;p150"/>
          <p:cNvSpPr txBox="1"/>
          <p:nvPr/>
        </p:nvSpPr>
        <p:spPr>
          <a:xfrm>
            <a:off x="218450" y="3937000"/>
            <a:ext cx="3000000" cy="8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4BA173"/>
              </a:solidFill>
              <a:latin typeface="Proxima Nova"/>
              <a:ea typeface="Proxima Nova"/>
              <a:cs typeface="Proxima Nova"/>
              <a:sym typeface="Proxima Nova"/>
            </a:endParaRPr>
          </a:p>
          <a:p>
            <a:pPr indent="0" lvl="0" marL="0" rtl="0" algn="ctr">
              <a:spcBef>
                <a:spcPts val="0"/>
              </a:spcBef>
              <a:spcAft>
                <a:spcPts val="0"/>
              </a:spcAft>
              <a:buNone/>
            </a:pPr>
            <a:r>
              <a:rPr b="1" lang="en" sz="1800">
                <a:solidFill>
                  <a:srgbClr val="4BA173"/>
                </a:solidFill>
                <a:latin typeface="Proxima Nova"/>
                <a:ea typeface="Proxima Nova"/>
                <a:cs typeface="Proxima Nova"/>
                <a:sym typeface="Proxima Nova"/>
              </a:rPr>
              <a:t>Check-out 10-Year Best Paper Award for WebTable </a:t>
            </a:r>
            <a:r>
              <a:rPr b="1" i="1" lang="en" sz="1800">
                <a:solidFill>
                  <a:srgbClr val="4BA173"/>
                </a:solidFill>
                <a:latin typeface="Proxima Nova"/>
                <a:ea typeface="Proxima Nova"/>
                <a:cs typeface="Proxima Nova"/>
                <a:sym typeface="Proxima Nova"/>
              </a:rPr>
              <a:t>Search</a:t>
            </a:r>
            <a:r>
              <a:rPr b="1" lang="en" sz="1800">
                <a:solidFill>
                  <a:srgbClr val="4BA173"/>
                </a:solidFill>
                <a:latin typeface="Proxima Nova"/>
                <a:ea typeface="Proxima Nova"/>
                <a:cs typeface="Proxima Nova"/>
                <a:sym typeface="Proxima Nova"/>
              </a:rPr>
              <a:t> on Thursday!</a:t>
            </a:r>
            <a:endParaRPr sz="1800">
              <a:solidFill>
                <a:srgbClr val="4BA173"/>
              </a:solidFill>
              <a:latin typeface="Proxima Nova"/>
              <a:ea typeface="Proxima Nova"/>
              <a:cs typeface="Proxima Nova"/>
              <a:sym typeface="Proxima Nova"/>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9" name="Shape 1799"/>
        <p:cNvGrpSpPr/>
        <p:nvPr/>
      </p:nvGrpSpPr>
      <p:grpSpPr>
        <a:xfrm>
          <a:off x="0" y="0"/>
          <a:ext cx="0" cy="0"/>
          <a:chOff x="0" y="0"/>
          <a:chExt cx="0" cy="0"/>
        </a:xfrm>
      </p:grpSpPr>
      <p:sp>
        <p:nvSpPr>
          <p:cNvPr id="1800" name="Google Shape;1800;p1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 in Applying ML on DX</a:t>
            </a:r>
            <a:endParaRPr sz="1800"/>
          </a:p>
        </p:txBody>
      </p:sp>
      <p:sp>
        <p:nvSpPr>
          <p:cNvPr id="1801" name="Google Shape;1801;p151"/>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Automatic data extraction cannot reach production quality requirement. How to improve precision?</a:t>
            </a:r>
            <a:br>
              <a:rPr lang="en" sz="2000"/>
            </a:br>
            <a:endParaRPr sz="2000"/>
          </a:p>
          <a:p>
            <a:pPr indent="-355600" lvl="0" marL="457200" rtl="0">
              <a:spcBef>
                <a:spcPts val="0"/>
              </a:spcBef>
              <a:spcAft>
                <a:spcPts val="0"/>
              </a:spcAft>
              <a:buSzPts val="2000"/>
              <a:buChar char="●"/>
            </a:pPr>
            <a:r>
              <a:rPr lang="en" sz="2000"/>
              <a:t>Every web designer has her own whim, but there are underlying patterns across websites. How to learn extraction patterns on different websites, especially for semi-structured sources?</a:t>
            </a:r>
            <a:br>
              <a:rPr lang="en" sz="2000"/>
            </a:br>
            <a:endParaRPr sz="2000"/>
          </a:p>
          <a:p>
            <a:pPr indent="-355600" lvl="0" marL="457200" rtl="0">
              <a:spcBef>
                <a:spcPts val="0"/>
              </a:spcBef>
              <a:spcAft>
                <a:spcPts val="0"/>
              </a:spcAft>
              <a:buSzPts val="2000"/>
              <a:buChar char="●"/>
            </a:pPr>
            <a:r>
              <a:rPr lang="en" sz="2000"/>
              <a:t>ClosedIE throws away too much data. How to apply OpenIE on all kinds of data?</a:t>
            </a:r>
            <a:endParaRPr sz="2000"/>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5" name="Shape 1805"/>
        <p:cNvGrpSpPr/>
        <p:nvPr/>
      </p:nvGrpSpPr>
      <p:grpSpPr>
        <a:xfrm>
          <a:off x="0" y="0"/>
          <a:ext cx="0" cy="0"/>
          <a:chOff x="0" y="0"/>
          <a:chExt cx="0" cy="0"/>
        </a:xfrm>
      </p:grpSpPr>
      <p:sp>
        <p:nvSpPr>
          <p:cNvPr id="1806" name="Google Shape;1806;p1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 for Data Extraction</a:t>
            </a:r>
            <a:endParaRPr b="1">
              <a:solidFill>
                <a:srgbClr val="1155CC"/>
              </a:solidFill>
            </a:endParaRPr>
          </a:p>
        </p:txBody>
      </p:sp>
      <p:sp>
        <p:nvSpPr>
          <p:cNvPr id="1807" name="Google Shape;1807;p152"/>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Extract structure from semi- or un-structured data</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a:t>
            </a:r>
            <a:r>
              <a:rPr lang="en" sz="2400">
                <a:solidFill>
                  <a:srgbClr val="1155CC"/>
                </a:solidFill>
              </a:rPr>
              <a:t>hort answers</a:t>
            </a:r>
            <a:endParaRPr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Wrapper induction</a:t>
            </a:r>
            <a:br>
              <a:rPr b="1" lang="en" sz="2400">
                <a:solidFill>
                  <a:srgbClr val="000000"/>
                </a:solidFill>
              </a:rPr>
            </a:br>
            <a:r>
              <a:rPr b="1" lang="en" sz="2400">
                <a:solidFill>
                  <a:srgbClr val="000000"/>
                </a:solidFill>
              </a:rPr>
              <a:t>has high prec/rec</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Distant supervision is critical for collecting training data</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DL effective for texts and </a:t>
            </a:r>
            <a:r>
              <a:rPr b="1" lang="en" sz="2400">
                <a:solidFill>
                  <a:srgbClr val="000000"/>
                </a:solidFill>
              </a:rPr>
              <a:t>LR is often effective for semi-stru data</a:t>
            </a:r>
            <a:endParaRPr b="1" sz="2400">
              <a:solidFill>
                <a:srgbClr val="000000"/>
              </a:solidFill>
            </a:endParaRPr>
          </a:p>
        </p:txBody>
      </p:sp>
      <p:grpSp>
        <p:nvGrpSpPr>
          <p:cNvPr id="1808" name="Google Shape;1808;p152"/>
          <p:cNvGrpSpPr/>
          <p:nvPr/>
        </p:nvGrpSpPr>
        <p:grpSpPr>
          <a:xfrm>
            <a:off x="6423600" y="1199375"/>
            <a:ext cx="2408700" cy="3451725"/>
            <a:chOff x="6423600" y="1199375"/>
            <a:chExt cx="2408700" cy="3451725"/>
          </a:xfrm>
        </p:grpSpPr>
        <p:sp>
          <p:nvSpPr>
            <p:cNvPr id="1809" name="Google Shape;1809;p152"/>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1810" name="Google Shape;1810;p152"/>
            <p:cNvSpPr/>
            <p:nvPr/>
          </p:nvSpPr>
          <p:spPr>
            <a:xfrm>
              <a:off x="6423600" y="21590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Schema Alignment</a:t>
              </a:r>
              <a:endParaRPr sz="1800"/>
            </a:p>
          </p:txBody>
        </p:sp>
        <p:sp>
          <p:nvSpPr>
            <p:cNvPr id="1811" name="Google Shape;1811;p152"/>
            <p:cNvSpPr/>
            <p:nvPr/>
          </p:nvSpPr>
          <p:spPr>
            <a:xfrm>
              <a:off x="6423600" y="31187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1812" name="Google Shape;1812;p152"/>
            <p:cNvSpPr/>
            <p:nvPr/>
          </p:nvSpPr>
          <p:spPr>
            <a:xfrm>
              <a:off x="6423600" y="40784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1813" name="Google Shape;1813;p152"/>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14" name="Google Shape;1814;p152"/>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15" name="Google Shape;1815;p152"/>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816" name="Google Shape;1816;p152"/>
          <p:cNvGrpSpPr/>
          <p:nvPr/>
        </p:nvGrpSpPr>
        <p:grpSpPr>
          <a:xfrm>
            <a:off x="4017790" y="2123262"/>
            <a:ext cx="2295133" cy="1207075"/>
            <a:chOff x="4000025" y="2115850"/>
            <a:chExt cx="2148800" cy="1207075"/>
          </a:xfrm>
        </p:grpSpPr>
        <p:pic>
          <p:nvPicPr>
            <p:cNvPr id="1817" name="Google Shape;1817;p152"/>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1818" name="Google Shape;1818;p152"/>
            <p:cNvSpPr txBox="1"/>
            <p:nvPr/>
          </p:nvSpPr>
          <p:spPr>
            <a:xfrm>
              <a:off x="4478025"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2" name="Shape 1822"/>
        <p:cNvGrpSpPr/>
        <p:nvPr/>
      </p:nvGrpSpPr>
      <p:grpSpPr>
        <a:xfrm>
          <a:off x="0" y="0"/>
          <a:ext cx="0" cy="0"/>
          <a:chOff x="0" y="0"/>
          <a:chExt cx="0" cy="0"/>
        </a:xfrm>
      </p:grpSpPr>
      <p:sp>
        <p:nvSpPr>
          <p:cNvPr id="1823" name="Google Shape;1823;p1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1824" name="Google Shape;1824;p1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B7B7B7"/>
                </a:solidFill>
              </a:rPr>
              <a:t>ML for entity linkage</a:t>
            </a:r>
            <a:endParaRPr sz="2000">
              <a:solidFill>
                <a:srgbClr val="000000"/>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extraction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000000"/>
                </a:solidFill>
              </a:rPr>
              <a:t>ML for data fusion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schema alignment</a:t>
            </a:r>
            <a:endParaRPr sz="20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 </a:t>
            </a:r>
            <a:endParaRPr sz="2400">
              <a:solidFill>
                <a:srgbClr val="B7B7B7"/>
              </a:solidFill>
            </a:endParaRPr>
          </a:p>
        </p:txBody>
      </p:sp>
      <p:grpSp>
        <p:nvGrpSpPr>
          <p:cNvPr id="1825" name="Google Shape;1825;p153"/>
          <p:cNvGrpSpPr/>
          <p:nvPr/>
        </p:nvGrpSpPr>
        <p:grpSpPr>
          <a:xfrm>
            <a:off x="6423600" y="1199375"/>
            <a:ext cx="2408700" cy="3451725"/>
            <a:chOff x="6423600" y="1199375"/>
            <a:chExt cx="2408700" cy="3451725"/>
          </a:xfrm>
        </p:grpSpPr>
        <p:sp>
          <p:nvSpPr>
            <p:cNvPr id="1826" name="Google Shape;1826;p153"/>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1827" name="Google Shape;1827;p153"/>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1828" name="Google Shape;1828;p153"/>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1829" name="Google Shape;1829;p153"/>
            <p:cNvSpPr/>
            <p:nvPr/>
          </p:nvSpPr>
          <p:spPr>
            <a:xfrm>
              <a:off x="6423600" y="40784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Data Fusion</a:t>
              </a:r>
              <a:endParaRPr b="1" sz="1800"/>
            </a:p>
          </p:txBody>
        </p:sp>
        <p:sp>
          <p:nvSpPr>
            <p:cNvPr id="1830" name="Google Shape;1830;p153"/>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31" name="Google Shape;1831;p153"/>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32" name="Google Shape;1832;p153"/>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Techniques for Supervised ML</a:t>
            </a:r>
            <a:endParaRPr b="1"/>
          </a:p>
        </p:txBody>
      </p:sp>
      <p:pic>
        <p:nvPicPr>
          <p:cNvPr id="304" name="Google Shape;304;p37"/>
          <p:cNvPicPr preferRelativeResize="0"/>
          <p:nvPr/>
        </p:nvPicPr>
        <p:blipFill>
          <a:blip r:embed="rId3">
            <a:alphaModFix/>
          </a:blip>
          <a:stretch>
            <a:fillRect/>
          </a:stretch>
        </p:blipFill>
        <p:spPr>
          <a:xfrm>
            <a:off x="158123" y="2204828"/>
            <a:ext cx="1427875" cy="1301875"/>
          </a:xfrm>
          <a:prstGeom prst="rect">
            <a:avLst/>
          </a:prstGeom>
          <a:noFill/>
          <a:ln>
            <a:noFill/>
          </a:ln>
        </p:spPr>
      </p:pic>
      <p:pic>
        <p:nvPicPr>
          <p:cNvPr id="305" name="Google Shape;305;p37"/>
          <p:cNvPicPr preferRelativeResize="0"/>
          <p:nvPr/>
        </p:nvPicPr>
        <p:blipFill>
          <a:blip r:embed="rId4">
            <a:alphaModFix/>
          </a:blip>
          <a:stretch>
            <a:fillRect/>
          </a:stretch>
        </p:blipFill>
        <p:spPr>
          <a:xfrm rot="5400000">
            <a:off x="954809" y="2964388"/>
            <a:ext cx="2787800" cy="1268675"/>
          </a:xfrm>
          <a:prstGeom prst="rect">
            <a:avLst/>
          </a:prstGeom>
          <a:noFill/>
          <a:ln>
            <a:noFill/>
          </a:ln>
        </p:spPr>
      </p:pic>
      <p:pic>
        <p:nvPicPr>
          <p:cNvPr id="306" name="Google Shape;306;p37"/>
          <p:cNvPicPr preferRelativeResize="0"/>
          <p:nvPr/>
        </p:nvPicPr>
        <p:blipFill>
          <a:blip r:embed="rId5">
            <a:alphaModFix/>
          </a:blip>
          <a:stretch>
            <a:fillRect/>
          </a:stretch>
        </p:blipFill>
        <p:spPr>
          <a:xfrm>
            <a:off x="3148571" y="2204825"/>
            <a:ext cx="1450098" cy="885825"/>
          </a:xfrm>
          <a:prstGeom prst="rect">
            <a:avLst/>
          </a:prstGeom>
          <a:noFill/>
          <a:ln>
            <a:noFill/>
          </a:ln>
        </p:spPr>
      </p:pic>
      <p:pic>
        <p:nvPicPr>
          <p:cNvPr id="307" name="Google Shape;307;p37"/>
          <p:cNvPicPr preferRelativeResize="0"/>
          <p:nvPr/>
        </p:nvPicPr>
        <p:blipFill>
          <a:blip r:embed="rId6">
            <a:alphaModFix/>
          </a:blip>
          <a:stretch>
            <a:fillRect/>
          </a:stretch>
        </p:blipFill>
        <p:spPr>
          <a:xfrm>
            <a:off x="4712488" y="2266863"/>
            <a:ext cx="1343025" cy="885825"/>
          </a:xfrm>
          <a:prstGeom prst="rect">
            <a:avLst/>
          </a:prstGeom>
          <a:noFill/>
          <a:ln>
            <a:noFill/>
          </a:ln>
        </p:spPr>
      </p:pic>
      <p:pic>
        <p:nvPicPr>
          <p:cNvPr id="308" name="Google Shape;308;p37"/>
          <p:cNvPicPr preferRelativeResize="0"/>
          <p:nvPr/>
        </p:nvPicPr>
        <p:blipFill>
          <a:blip r:embed="rId7">
            <a:alphaModFix/>
          </a:blip>
          <a:stretch>
            <a:fillRect/>
          </a:stretch>
        </p:blipFill>
        <p:spPr>
          <a:xfrm>
            <a:off x="4764888" y="3414413"/>
            <a:ext cx="1238250" cy="885825"/>
          </a:xfrm>
          <a:prstGeom prst="rect">
            <a:avLst/>
          </a:prstGeom>
          <a:noFill/>
          <a:ln>
            <a:noFill/>
          </a:ln>
        </p:spPr>
      </p:pic>
      <p:pic>
        <p:nvPicPr>
          <p:cNvPr id="309" name="Google Shape;309;p37"/>
          <p:cNvPicPr preferRelativeResize="0"/>
          <p:nvPr/>
        </p:nvPicPr>
        <p:blipFill>
          <a:blip r:embed="rId8">
            <a:alphaModFix/>
          </a:blip>
          <a:stretch>
            <a:fillRect/>
          </a:stretch>
        </p:blipFill>
        <p:spPr>
          <a:xfrm rot="5400000">
            <a:off x="5443957" y="3024437"/>
            <a:ext cx="2883000" cy="1145175"/>
          </a:xfrm>
          <a:prstGeom prst="rect">
            <a:avLst/>
          </a:prstGeom>
          <a:noFill/>
          <a:ln>
            <a:noFill/>
          </a:ln>
        </p:spPr>
      </p:pic>
      <p:pic>
        <p:nvPicPr>
          <p:cNvPr id="310" name="Google Shape;310;p37"/>
          <p:cNvPicPr preferRelativeResize="0"/>
          <p:nvPr/>
        </p:nvPicPr>
        <p:blipFill>
          <a:blip r:embed="rId9">
            <a:alphaModFix/>
          </a:blip>
          <a:stretch>
            <a:fillRect/>
          </a:stretch>
        </p:blipFill>
        <p:spPr>
          <a:xfrm>
            <a:off x="7639246" y="2299225"/>
            <a:ext cx="1391600" cy="420850"/>
          </a:xfrm>
          <a:prstGeom prst="rect">
            <a:avLst/>
          </a:prstGeom>
          <a:noFill/>
          <a:ln>
            <a:noFill/>
          </a:ln>
        </p:spPr>
      </p:pic>
      <p:graphicFrame>
        <p:nvGraphicFramePr>
          <p:cNvPr id="311" name="Google Shape;311;p37"/>
          <p:cNvGraphicFramePr/>
          <p:nvPr/>
        </p:nvGraphicFramePr>
        <p:xfrm>
          <a:off x="118450" y="1111425"/>
          <a:ext cx="3000000" cy="3000000"/>
        </p:xfrm>
        <a:graphic>
          <a:graphicData uri="http://schemas.openxmlformats.org/drawingml/2006/table">
            <a:tbl>
              <a:tblPr>
                <a:noFill/>
                <a:tableStyleId>{361B0969-A48A-4164-9D03-58D2CCB82DDB}</a:tableStyleId>
              </a:tblPr>
              <a:tblGrid>
                <a:gridCol w="1504250"/>
                <a:gridCol w="1504250"/>
                <a:gridCol w="1504250"/>
                <a:gridCol w="1504250"/>
                <a:gridCol w="1504250"/>
                <a:gridCol w="1406850"/>
              </a:tblGrid>
              <a:tr h="390175">
                <a:tc>
                  <a:txBody>
                    <a:bodyPr>
                      <a:noAutofit/>
                    </a:bodyPr>
                    <a:lstStyle/>
                    <a:p>
                      <a:pPr indent="0" lvl="0" marL="0" rtl="0" algn="ctr">
                        <a:spcBef>
                          <a:spcPts val="0"/>
                        </a:spcBef>
                        <a:spcAft>
                          <a:spcPts val="0"/>
                        </a:spcAft>
                        <a:buNone/>
                      </a:pPr>
                      <a:r>
                        <a:rPr b="1" lang="en"/>
                        <a:t>Hyperplanes</a:t>
                      </a:r>
                      <a:endParaRPr b="1"/>
                    </a:p>
                  </a:txBody>
                  <a:tcPr marT="91425" marB="91425" marR="91425" marL="91425"/>
                </a:tc>
                <a:tc>
                  <a:txBody>
                    <a:bodyPr>
                      <a:noAutofit/>
                    </a:bodyPr>
                    <a:lstStyle/>
                    <a:p>
                      <a:pPr indent="0" lvl="0" marL="0" rtl="0" algn="ctr">
                        <a:spcBef>
                          <a:spcPts val="0"/>
                        </a:spcBef>
                        <a:spcAft>
                          <a:spcPts val="0"/>
                        </a:spcAft>
                        <a:buNone/>
                      </a:pPr>
                      <a:r>
                        <a:rPr b="1" lang="en"/>
                        <a:t>Kernel</a:t>
                      </a:r>
                      <a:endParaRPr b="1"/>
                    </a:p>
                  </a:txBody>
                  <a:tcPr marT="91425" marB="91425" marR="91425" marL="91425"/>
                </a:tc>
                <a:tc>
                  <a:txBody>
                    <a:bodyPr>
                      <a:noAutofit/>
                    </a:bodyPr>
                    <a:lstStyle/>
                    <a:p>
                      <a:pPr indent="0" lvl="0" marL="0" rtl="0" algn="ctr">
                        <a:spcBef>
                          <a:spcPts val="0"/>
                        </a:spcBef>
                        <a:spcAft>
                          <a:spcPts val="0"/>
                        </a:spcAft>
                        <a:buNone/>
                      </a:pPr>
                      <a:r>
                        <a:rPr b="1" lang="en"/>
                        <a:t>Tree-based</a:t>
                      </a:r>
                      <a:endParaRPr b="1"/>
                    </a:p>
                  </a:txBody>
                  <a:tcPr marT="91425" marB="91425" marR="91425" marL="91425"/>
                </a:tc>
                <a:tc>
                  <a:txBody>
                    <a:bodyPr>
                      <a:noAutofit/>
                    </a:bodyPr>
                    <a:lstStyle/>
                    <a:p>
                      <a:pPr indent="0" lvl="0" marL="0" rtl="0" algn="ctr">
                        <a:spcBef>
                          <a:spcPts val="0"/>
                        </a:spcBef>
                        <a:spcAft>
                          <a:spcPts val="0"/>
                        </a:spcAft>
                        <a:buNone/>
                      </a:pPr>
                      <a:r>
                        <a:rPr b="1" lang="en"/>
                        <a:t>Graphical Mdl</a:t>
                      </a:r>
                      <a:endParaRPr b="1"/>
                    </a:p>
                  </a:txBody>
                  <a:tcPr marT="91425" marB="91425" marR="91425" marL="91425"/>
                </a:tc>
                <a:tc>
                  <a:txBody>
                    <a:bodyPr>
                      <a:noAutofit/>
                    </a:bodyPr>
                    <a:lstStyle/>
                    <a:p>
                      <a:pPr indent="0" lvl="0" marL="0" rtl="0" algn="ctr">
                        <a:spcBef>
                          <a:spcPts val="0"/>
                        </a:spcBef>
                        <a:spcAft>
                          <a:spcPts val="0"/>
                        </a:spcAft>
                        <a:buNone/>
                      </a:pPr>
                      <a:r>
                        <a:rPr b="1" lang="en"/>
                        <a:t>Logic Prog</a:t>
                      </a:r>
                      <a:endParaRPr b="1"/>
                    </a:p>
                  </a:txBody>
                  <a:tcPr marT="91425" marB="91425" marR="91425" marL="91425"/>
                </a:tc>
                <a:tc>
                  <a:txBody>
                    <a:bodyPr>
                      <a:noAutofit/>
                    </a:bodyPr>
                    <a:lstStyle/>
                    <a:p>
                      <a:pPr indent="0" lvl="0" marL="0" rtl="0" algn="ctr">
                        <a:spcBef>
                          <a:spcPts val="0"/>
                        </a:spcBef>
                        <a:spcAft>
                          <a:spcPts val="0"/>
                        </a:spcAft>
                        <a:buNone/>
                      </a:pPr>
                      <a:r>
                        <a:rPr b="1" lang="en"/>
                        <a:t>Neural Netw</a:t>
                      </a:r>
                      <a:endParaRPr b="1"/>
                    </a:p>
                  </a:txBody>
                  <a:tcPr marT="91425" marB="91425" marR="91425" marL="91425"/>
                </a:tc>
              </a:tr>
              <a:tr h="598525">
                <a:tc>
                  <a:txBody>
                    <a:bodyPr>
                      <a:noAutofit/>
                    </a:bodyPr>
                    <a:lstStyle/>
                    <a:p>
                      <a:pPr indent="0" lvl="0" marL="0" rtl="0" algn="ctr">
                        <a:spcBef>
                          <a:spcPts val="0"/>
                        </a:spcBef>
                        <a:spcAft>
                          <a:spcPts val="0"/>
                        </a:spcAft>
                        <a:buNone/>
                      </a:pPr>
                      <a:r>
                        <a:rPr lang="en"/>
                        <a:t>Linear/Logistic regression</a:t>
                      </a:r>
                      <a:endParaRPr/>
                    </a:p>
                  </a:txBody>
                  <a:tcPr marT="91425" marB="91425" marR="91425" marL="91425"/>
                </a:tc>
                <a:tc>
                  <a:txBody>
                    <a:bodyPr>
                      <a:noAutofit/>
                    </a:bodyPr>
                    <a:lstStyle/>
                    <a:p>
                      <a:pPr indent="0" lvl="0" marL="0" rtl="0" algn="ctr">
                        <a:spcBef>
                          <a:spcPts val="0"/>
                        </a:spcBef>
                        <a:spcAft>
                          <a:spcPts val="0"/>
                        </a:spcAft>
                        <a:buNone/>
                      </a:pPr>
                      <a:r>
                        <a:rPr lang="en"/>
                        <a:t>SVM</a:t>
                      </a:r>
                      <a:endParaRPr/>
                    </a:p>
                  </a:txBody>
                  <a:tcPr marT="91425" marB="91425" marR="91425" marL="91425"/>
                </a:tc>
                <a:tc>
                  <a:txBody>
                    <a:bodyPr>
                      <a:noAutofit/>
                    </a:bodyPr>
                    <a:lstStyle/>
                    <a:p>
                      <a:pPr indent="0" lvl="0" marL="0" rtl="0" algn="ctr">
                        <a:spcBef>
                          <a:spcPts val="0"/>
                        </a:spcBef>
                        <a:spcAft>
                          <a:spcPts val="0"/>
                        </a:spcAft>
                        <a:buNone/>
                      </a:pPr>
                      <a:r>
                        <a:rPr lang="en"/>
                        <a:t>Decision tree,</a:t>
                      </a:r>
                      <a:br>
                        <a:rPr lang="en"/>
                      </a:br>
                      <a:r>
                        <a:rPr lang="en"/>
                        <a:t>Random forest</a:t>
                      </a:r>
                      <a:endParaRPr/>
                    </a:p>
                  </a:txBody>
                  <a:tcPr marT="91425" marB="91425" marR="91425" marL="91425"/>
                </a:tc>
                <a:tc>
                  <a:txBody>
                    <a:bodyPr>
                      <a:noAutofit/>
                    </a:bodyPr>
                    <a:lstStyle/>
                    <a:p>
                      <a:pPr indent="0" lvl="0" marL="0" rtl="0" algn="ctr">
                        <a:spcBef>
                          <a:spcPts val="0"/>
                        </a:spcBef>
                        <a:spcAft>
                          <a:spcPts val="0"/>
                        </a:spcAft>
                        <a:buNone/>
                      </a:pPr>
                      <a:r>
                        <a:rPr lang="en"/>
                        <a:t>Bayes net, </a:t>
                      </a:r>
                      <a:br>
                        <a:rPr lang="en"/>
                      </a:br>
                      <a:r>
                        <a:rPr lang="en"/>
                        <a:t>CRF</a:t>
                      </a:r>
                      <a:endParaRPr/>
                    </a:p>
                  </a:txBody>
                  <a:tcPr marT="91425" marB="91425" marR="91425" marL="91425"/>
                </a:tc>
                <a:tc>
                  <a:txBody>
                    <a:bodyPr>
                      <a:noAutofit/>
                    </a:bodyPr>
                    <a:lstStyle/>
                    <a:p>
                      <a:pPr indent="0" lvl="0" marL="0" rtl="0" algn="ctr">
                        <a:spcBef>
                          <a:spcPts val="0"/>
                        </a:spcBef>
                        <a:spcAft>
                          <a:spcPts val="0"/>
                        </a:spcAft>
                        <a:buNone/>
                      </a:pPr>
                      <a:r>
                        <a:rPr lang="en"/>
                        <a:t>Pr soft logic,</a:t>
                      </a:r>
                      <a:br>
                        <a:rPr lang="en"/>
                      </a:br>
                      <a:r>
                        <a:rPr lang="en"/>
                        <a:t>Markov logic net</a:t>
                      </a:r>
                      <a:endParaRPr/>
                    </a:p>
                  </a:txBody>
                  <a:tcPr marT="91425" marB="91425" marR="91425" marL="91425"/>
                </a:tc>
                <a:tc>
                  <a:txBody>
                    <a:bodyPr>
                      <a:noAutofit/>
                    </a:bodyPr>
                    <a:lstStyle/>
                    <a:p>
                      <a:pPr indent="0" lvl="0" marL="0" rtl="0" algn="ctr">
                        <a:spcBef>
                          <a:spcPts val="0"/>
                        </a:spcBef>
                        <a:spcAft>
                          <a:spcPts val="0"/>
                        </a:spcAft>
                        <a:buNone/>
                      </a:pPr>
                      <a:r>
                        <a:rPr lang="en"/>
                        <a:t>ANN, CNN, RNN</a:t>
                      </a:r>
                      <a:endParaRPr/>
                    </a:p>
                  </a:txBody>
                  <a:tcPr marT="91425" marB="91425" marR="91425" marL="91425"/>
                </a:tc>
              </a:tr>
              <a:tr h="2938400">
                <a:tc>
                  <a:txBody>
                    <a:bodyPr>
                      <a:noAutofit/>
                    </a:bodyPr>
                    <a:lstStyle/>
                    <a:p>
                      <a:pPr indent="0" lvl="0" marL="0">
                        <a:spcBef>
                          <a:spcPts val="0"/>
                        </a:spcBef>
                        <a:spcAft>
                          <a:spcPts val="0"/>
                        </a:spcAft>
                        <a:buNone/>
                      </a:pPr>
                      <a:r>
                        <a:t/>
                      </a:r>
                      <a:endParaRPr/>
                    </a:p>
                  </a:txBody>
                  <a:tcPr marT="91425" marB="91425" marR="91425" marL="91425"/>
                </a:tc>
                <a:tc>
                  <a:txBody>
                    <a:bodyPr>
                      <a:noAutofit/>
                    </a:bodyPr>
                    <a:lstStyle/>
                    <a:p>
                      <a:pPr indent="0" lvl="0" marL="0">
                        <a:spcBef>
                          <a:spcPts val="0"/>
                        </a:spcBef>
                        <a:spcAft>
                          <a:spcPts val="0"/>
                        </a:spcAft>
                        <a:buNone/>
                      </a:pPr>
                      <a:r>
                        <a:t/>
                      </a:r>
                      <a:endParaRPr/>
                    </a:p>
                  </a:txBody>
                  <a:tcPr marT="91425" marB="91425" marR="91425" marL="91425"/>
                </a:tc>
                <a:tc>
                  <a:txBody>
                    <a:bodyPr>
                      <a:noAutofit/>
                    </a:bodyPr>
                    <a:lstStyle/>
                    <a:p>
                      <a:pPr indent="0" lvl="0" marL="0">
                        <a:spcBef>
                          <a:spcPts val="0"/>
                        </a:spcBef>
                        <a:spcAft>
                          <a:spcPts val="0"/>
                        </a:spcAft>
                        <a:buNone/>
                      </a:pPr>
                      <a:r>
                        <a:t/>
                      </a:r>
                      <a:endParaRPr/>
                    </a:p>
                  </a:txBody>
                  <a:tcPr marT="91425" marB="91425" marR="91425" marL="91425"/>
                </a:tc>
                <a:tc>
                  <a:txBody>
                    <a:bodyPr>
                      <a:noAutofit/>
                    </a:bodyPr>
                    <a:lstStyle/>
                    <a:p>
                      <a:pPr indent="0" lvl="0" marL="0">
                        <a:spcBef>
                          <a:spcPts val="0"/>
                        </a:spcBef>
                        <a:spcAft>
                          <a:spcPts val="0"/>
                        </a:spcAft>
                        <a:buNone/>
                      </a:pPr>
                      <a:r>
                        <a:t/>
                      </a:r>
                      <a:endParaRPr/>
                    </a:p>
                  </a:txBody>
                  <a:tcPr marT="91425" marB="91425" marR="91425" marL="91425"/>
                </a:tc>
                <a:tc>
                  <a:txBody>
                    <a:bodyPr>
                      <a:noAutofit/>
                    </a:bodyPr>
                    <a:lstStyle/>
                    <a:p>
                      <a:pPr indent="0" lvl="0" marL="0">
                        <a:spcBef>
                          <a:spcPts val="0"/>
                        </a:spcBef>
                        <a:spcAft>
                          <a:spcPts val="0"/>
                        </a:spcAft>
                        <a:buNone/>
                      </a:pPr>
                      <a:r>
                        <a:t/>
                      </a:r>
                      <a:endParaRPr/>
                    </a:p>
                  </a:txBody>
                  <a:tcPr marT="91425" marB="91425" marR="91425" marL="91425"/>
                </a:tc>
                <a:tc>
                  <a:txBody>
                    <a:bodyPr>
                      <a:noAutofit/>
                    </a:bodyPr>
                    <a:lstStyle/>
                    <a:p>
                      <a:pPr indent="0" lvl="0" marL="0" rtl="0">
                        <a:spcBef>
                          <a:spcPts val="0"/>
                        </a:spcBef>
                        <a:spcAft>
                          <a:spcPts val="0"/>
                        </a:spcAft>
                        <a:buNone/>
                      </a:pPr>
                      <a:r>
                        <a:t/>
                      </a:r>
                      <a:endParaRPr/>
                    </a:p>
                  </a:txBody>
                  <a:tcPr marT="91425" marB="91425" marR="91425" marL="91425"/>
                </a:tc>
              </a:tr>
            </a:tbl>
          </a:graphicData>
        </a:graphic>
      </p:graphicFrame>
      <p:pic>
        <p:nvPicPr>
          <p:cNvPr id="312" name="Google Shape;312;p37"/>
          <p:cNvPicPr preferRelativeResize="0"/>
          <p:nvPr/>
        </p:nvPicPr>
        <p:blipFill>
          <a:blip r:embed="rId10">
            <a:alphaModFix/>
          </a:blip>
          <a:stretch>
            <a:fillRect/>
          </a:stretch>
        </p:blipFill>
        <p:spPr>
          <a:xfrm>
            <a:off x="7651005" y="3029451"/>
            <a:ext cx="1391599" cy="345596"/>
          </a:xfrm>
          <a:prstGeom prst="rect">
            <a:avLst/>
          </a:prstGeom>
          <a:noFill/>
          <a:ln>
            <a:noFill/>
          </a:ln>
        </p:spPr>
      </p:pic>
      <p:pic>
        <p:nvPicPr>
          <p:cNvPr id="313" name="Google Shape;313;p37"/>
          <p:cNvPicPr preferRelativeResize="0"/>
          <p:nvPr/>
        </p:nvPicPr>
        <p:blipFill>
          <a:blip r:embed="rId11">
            <a:alphaModFix/>
          </a:blip>
          <a:stretch>
            <a:fillRect/>
          </a:stretch>
        </p:blipFill>
        <p:spPr>
          <a:xfrm>
            <a:off x="7651000" y="3693775"/>
            <a:ext cx="1391599" cy="363714"/>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6" name="Shape 1836"/>
        <p:cNvGrpSpPr/>
        <p:nvPr/>
      </p:nvGrpSpPr>
      <p:grpSpPr>
        <a:xfrm>
          <a:off x="0" y="0"/>
          <a:ext cx="0" cy="0"/>
          <a:chOff x="0" y="0"/>
          <a:chExt cx="0" cy="0"/>
        </a:xfrm>
      </p:grpSpPr>
      <p:sp>
        <p:nvSpPr>
          <p:cNvPr id="1837" name="Google Shape;1837;p1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What is Data Fusion?</a:t>
            </a:r>
            <a:endParaRPr sz="1800"/>
          </a:p>
        </p:txBody>
      </p:sp>
      <p:sp>
        <p:nvSpPr>
          <p:cNvPr id="1838" name="Google Shape;1838;p154"/>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lnSpc>
                <a:spcPct val="125454"/>
              </a:lnSpc>
              <a:spcBef>
                <a:spcPts val="0"/>
              </a:spcBef>
              <a:spcAft>
                <a:spcPts val="0"/>
              </a:spcAft>
              <a:buSzPts val="2000"/>
              <a:buChar char="●"/>
            </a:pPr>
            <a:r>
              <a:rPr b="1" lang="en" sz="2000"/>
              <a:t>Definition:</a:t>
            </a:r>
            <a:r>
              <a:rPr lang="en" sz="2000"/>
              <a:t> Resolving conflicting data and verifying facts.</a:t>
            </a:r>
            <a:endParaRPr sz="2000"/>
          </a:p>
          <a:p>
            <a:pPr indent="-355600" lvl="0" marL="457200" rtl="0">
              <a:lnSpc>
                <a:spcPct val="125454"/>
              </a:lnSpc>
              <a:spcBef>
                <a:spcPts val="0"/>
              </a:spcBef>
              <a:spcAft>
                <a:spcPts val="0"/>
              </a:spcAft>
              <a:buSzPts val="2000"/>
              <a:buChar char="●"/>
            </a:pPr>
            <a:r>
              <a:rPr b="1" lang="en" sz="2000"/>
              <a:t>Example: “</a:t>
            </a:r>
            <a:r>
              <a:rPr i="1" lang="en" sz="2000"/>
              <a:t>OK Google,How long is the Mississippi River?</a:t>
            </a:r>
            <a:r>
              <a:rPr lang="en" sz="2000"/>
              <a:t>”</a:t>
            </a:r>
            <a:endParaRPr b="1" sz="2000"/>
          </a:p>
        </p:txBody>
      </p:sp>
      <p:pic>
        <p:nvPicPr>
          <p:cNvPr id="1839" name="Google Shape;1839;p154"/>
          <p:cNvPicPr preferRelativeResize="0"/>
          <p:nvPr/>
        </p:nvPicPr>
        <p:blipFill>
          <a:blip r:embed="rId3">
            <a:alphaModFix/>
          </a:blip>
          <a:stretch>
            <a:fillRect/>
          </a:stretch>
        </p:blipFill>
        <p:spPr>
          <a:xfrm>
            <a:off x="0" y="2571747"/>
            <a:ext cx="9144000" cy="230205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3" name="Shape 1843"/>
        <p:cNvGrpSpPr/>
        <p:nvPr/>
      </p:nvGrpSpPr>
      <p:grpSpPr>
        <a:xfrm>
          <a:off x="0" y="0"/>
          <a:ext cx="0" cy="0"/>
          <a:chOff x="0" y="0"/>
          <a:chExt cx="0" cy="0"/>
        </a:xfrm>
      </p:grpSpPr>
      <p:sp>
        <p:nvSpPr>
          <p:cNvPr id="1844" name="Google Shape;1844;p1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Basic Setup of Data Fusion</a:t>
            </a:r>
            <a:endParaRPr sz="1800"/>
          </a:p>
        </p:txBody>
      </p:sp>
      <p:graphicFrame>
        <p:nvGraphicFramePr>
          <p:cNvPr id="1845" name="Google Shape;1845;p155"/>
          <p:cNvGraphicFramePr/>
          <p:nvPr/>
        </p:nvGraphicFramePr>
        <p:xfrm>
          <a:off x="205500" y="1445100"/>
          <a:ext cx="3000000" cy="3000000"/>
        </p:xfrm>
        <a:graphic>
          <a:graphicData uri="http://schemas.openxmlformats.org/drawingml/2006/table">
            <a:tbl>
              <a:tblPr>
                <a:noFill/>
                <a:tableStyleId>{56C26917-5E48-49B7-86F5-6D5B63CD5042}</a:tableStyleId>
              </a:tblPr>
              <a:tblGrid>
                <a:gridCol w="1211650"/>
                <a:gridCol w="1488400"/>
                <a:gridCol w="1190750"/>
                <a:gridCol w="1117650"/>
              </a:tblGrid>
              <a:tr h="321900">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Source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2,320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2,202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2,540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1846" name="Google Shape;1846;p155"/>
          <p:cNvGraphicFramePr/>
          <p:nvPr/>
        </p:nvGraphicFramePr>
        <p:xfrm>
          <a:off x="5869300" y="1445100"/>
          <a:ext cx="3000000" cy="3000000"/>
        </p:xfrm>
        <a:graphic>
          <a:graphicData uri="http://schemas.openxmlformats.org/drawingml/2006/table">
            <a:tbl>
              <a:tblPr>
                <a:noFill/>
                <a:tableStyleId>{56C26917-5E48-49B7-86F5-6D5B63CD5042}</a:tableStyleId>
              </a:tblPr>
              <a:tblGrid>
                <a:gridCol w="1110100"/>
                <a:gridCol w="1070200"/>
                <a:gridCol w="994025"/>
              </a:tblGrid>
              <a:tr h="244425">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414575">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14575">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847" name="Google Shape;1847;p155"/>
          <p:cNvSpPr/>
          <p:nvPr/>
        </p:nvSpPr>
        <p:spPr>
          <a:xfrm>
            <a:off x="1537750" y="2445825"/>
            <a:ext cx="2266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chemeClr val="lt2"/>
              </a:solidFill>
            </a:endParaRPr>
          </a:p>
        </p:txBody>
      </p:sp>
      <p:sp>
        <p:nvSpPr>
          <p:cNvPr id="1848" name="Google Shape;1848;p155"/>
          <p:cNvSpPr/>
          <p:nvPr/>
        </p:nvSpPr>
        <p:spPr>
          <a:xfrm>
            <a:off x="4306800" y="2445825"/>
            <a:ext cx="682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49" name="Google Shape;1849;p155"/>
          <p:cNvSpPr txBox="1"/>
          <p:nvPr/>
        </p:nvSpPr>
        <p:spPr>
          <a:xfrm>
            <a:off x="1325650" y="3996825"/>
            <a:ext cx="8556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chemeClr val="dk2"/>
                </a:solidFill>
                <a:latin typeface="Proxima Nova"/>
                <a:ea typeface="Proxima Nova"/>
                <a:cs typeface="Proxima Nova"/>
                <a:sym typeface="Proxima Nova"/>
              </a:rPr>
              <a:t>Fact</a:t>
            </a:r>
            <a:endParaRPr sz="1800">
              <a:solidFill>
                <a:schemeClr val="dk2"/>
              </a:solidFill>
              <a:latin typeface="Proxima Nova"/>
              <a:ea typeface="Proxima Nova"/>
              <a:cs typeface="Proxima Nova"/>
              <a:sym typeface="Proxima Nova"/>
            </a:endParaRPr>
          </a:p>
        </p:txBody>
      </p:sp>
      <p:cxnSp>
        <p:nvCxnSpPr>
          <p:cNvPr id="1850" name="Google Shape;1850;p155"/>
          <p:cNvCxnSpPr>
            <a:stCxn id="1849" idx="1"/>
            <a:endCxn id="1847" idx="1"/>
          </p:cNvCxnSpPr>
          <p:nvPr/>
        </p:nvCxnSpPr>
        <p:spPr>
          <a:xfrm flipH="1" rot="10800000">
            <a:off x="1325650" y="2568375"/>
            <a:ext cx="212100" cy="1651200"/>
          </a:xfrm>
          <a:prstGeom prst="curvedConnector3">
            <a:avLst>
              <a:gd fmla="val -112270" name="adj1"/>
            </a:avLst>
          </a:prstGeom>
          <a:noFill/>
          <a:ln cap="flat" cmpd="sng" w="19050">
            <a:solidFill>
              <a:schemeClr val="dk2"/>
            </a:solidFill>
            <a:prstDash val="solid"/>
            <a:round/>
            <a:headEnd len="med" w="med" type="none"/>
            <a:tailEnd len="med" w="med" type="triangle"/>
          </a:ln>
        </p:spPr>
      </p:cxnSp>
      <p:sp>
        <p:nvSpPr>
          <p:cNvPr id="1851" name="Google Shape;1851;p155"/>
          <p:cNvSpPr txBox="1"/>
          <p:nvPr/>
        </p:nvSpPr>
        <p:spPr>
          <a:xfrm>
            <a:off x="3437750" y="3892050"/>
            <a:ext cx="19059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chemeClr val="dk2"/>
                </a:solidFill>
                <a:latin typeface="Proxima Nova"/>
                <a:ea typeface="Proxima Nova"/>
                <a:cs typeface="Proxima Nova"/>
                <a:sym typeface="Proxima Nova"/>
              </a:rPr>
              <a:t>Source reports </a:t>
            </a:r>
            <a:endParaRPr sz="1800">
              <a:solidFill>
                <a:schemeClr val="dk2"/>
              </a:solidFill>
              <a:latin typeface="Proxima Nova"/>
              <a:ea typeface="Proxima Nova"/>
              <a:cs typeface="Proxima Nova"/>
              <a:sym typeface="Proxima Nova"/>
            </a:endParaRPr>
          </a:p>
          <a:p>
            <a:pPr indent="0" lvl="0" marL="0" rtl="0">
              <a:spcBef>
                <a:spcPts val="0"/>
              </a:spcBef>
              <a:spcAft>
                <a:spcPts val="0"/>
              </a:spcAft>
              <a:buNone/>
            </a:pPr>
            <a:r>
              <a:rPr lang="en" sz="1800">
                <a:solidFill>
                  <a:schemeClr val="dk2"/>
                </a:solidFill>
                <a:latin typeface="Proxima Nova"/>
                <a:ea typeface="Proxima Nova"/>
                <a:cs typeface="Proxima Nova"/>
                <a:sym typeface="Proxima Nova"/>
              </a:rPr>
              <a:t>a value for a fact</a:t>
            </a:r>
            <a:endParaRPr sz="1800">
              <a:solidFill>
                <a:schemeClr val="dk2"/>
              </a:solidFill>
              <a:latin typeface="Proxima Nova"/>
              <a:ea typeface="Proxima Nova"/>
              <a:cs typeface="Proxima Nova"/>
              <a:sym typeface="Proxima Nova"/>
            </a:endParaRPr>
          </a:p>
        </p:txBody>
      </p:sp>
      <p:cxnSp>
        <p:nvCxnSpPr>
          <p:cNvPr id="1852" name="Google Shape;1852;p155"/>
          <p:cNvCxnSpPr>
            <a:stCxn id="1851" idx="3"/>
            <a:endCxn id="1848" idx="3"/>
          </p:cNvCxnSpPr>
          <p:nvPr/>
        </p:nvCxnSpPr>
        <p:spPr>
          <a:xfrm rot="10800000">
            <a:off x="4989650" y="2568300"/>
            <a:ext cx="354000" cy="1546500"/>
          </a:xfrm>
          <a:prstGeom prst="curvedConnector3">
            <a:avLst>
              <a:gd fmla="val -67267" name="adj1"/>
            </a:avLst>
          </a:prstGeom>
          <a:noFill/>
          <a:ln cap="flat" cmpd="sng" w="19050">
            <a:solidFill>
              <a:schemeClr val="dk2"/>
            </a:solidFill>
            <a:prstDash val="solid"/>
            <a:round/>
            <a:headEnd len="med" w="med" type="none"/>
            <a:tailEnd len="med" w="med" type="triangle"/>
          </a:ln>
        </p:spPr>
      </p:cxnSp>
      <p:sp>
        <p:nvSpPr>
          <p:cNvPr id="1853" name="Google Shape;1853;p155"/>
          <p:cNvSpPr txBox="1"/>
          <p:nvPr/>
        </p:nvSpPr>
        <p:spPr>
          <a:xfrm>
            <a:off x="1537750" y="4442325"/>
            <a:ext cx="19059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FF0000"/>
                </a:solidFill>
                <a:latin typeface="Proxima Nova"/>
                <a:ea typeface="Proxima Nova"/>
                <a:cs typeface="Proxima Nova"/>
                <a:sym typeface="Proxima Nova"/>
              </a:rPr>
              <a:t>Conflicting value</a:t>
            </a:r>
            <a:endParaRPr sz="1800">
              <a:solidFill>
                <a:srgbClr val="FF0000"/>
              </a:solidFill>
              <a:latin typeface="Proxima Nova"/>
              <a:ea typeface="Proxima Nova"/>
              <a:cs typeface="Proxima Nova"/>
              <a:sym typeface="Proxima Nova"/>
            </a:endParaRPr>
          </a:p>
        </p:txBody>
      </p:sp>
      <p:sp>
        <p:nvSpPr>
          <p:cNvPr id="1854" name="Google Shape;1854;p155"/>
          <p:cNvSpPr/>
          <p:nvPr/>
        </p:nvSpPr>
        <p:spPr>
          <a:xfrm>
            <a:off x="4306800" y="3054600"/>
            <a:ext cx="682800" cy="321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855" name="Google Shape;1855;p155"/>
          <p:cNvCxnSpPr>
            <a:stCxn id="1853" idx="0"/>
            <a:endCxn id="1854" idx="1"/>
          </p:cNvCxnSpPr>
          <p:nvPr/>
        </p:nvCxnSpPr>
        <p:spPr>
          <a:xfrm rot="-5400000">
            <a:off x="2785450" y="2920875"/>
            <a:ext cx="1226700" cy="1816200"/>
          </a:xfrm>
          <a:prstGeom prst="curvedConnector2">
            <a:avLst/>
          </a:prstGeom>
          <a:noFill/>
          <a:ln cap="flat" cmpd="sng" w="19050">
            <a:solidFill>
              <a:srgbClr val="FF0000"/>
            </a:solidFill>
            <a:prstDash val="solid"/>
            <a:round/>
            <a:headEnd len="med" w="med" type="none"/>
            <a:tailEnd len="med" w="med" type="triangle"/>
          </a:ln>
        </p:spPr>
      </p:cxnSp>
      <p:sp>
        <p:nvSpPr>
          <p:cNvPr id="1856" name="Google Shape;1856;p155"/>
          <p:cNvSpPr/>
          <p:nvPr/>
        </p:nvSpPr>
        <p:spPr>
          <a:xfrm>
            <a:off x="8231100" y="1861050"/>
            <a:ext cx="682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57" name="Google Shape;1857;p155"/>
          <p:cNvSpPr txBox="1"/>
          <p:nvPr/>
        </p:nvSpPr>
        <p:spPr>
          <a:xfrm>
            <a:off x="6904850" y="2862975"/>
            <a:ext cx="19059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chemeClr val="dk2"/>
                </a:solidFill>
                <a:latin typeface="Proxima Nova"/>
                <a:ea typeface="Proxima Nova"/>
                <a:cs typeface="Proxima Nova"/>
                <a:sym typeface="Proxima Nova"/>
              </a:rPr>
              <a:t>Fact’s true value</a:t>
            </a:r>
            <a:endParaRPr sz="1800">
              <a:solidFill>
                <a:schemeClr val="dk2"/>
              </a:solidFill>
              <a:latin typeface="Proxima Nova"/>
              <a:ea typeface="Proxima Nova"/>
              <a:cs typeface="Proxima Nova"/>
              <a:sym typeface="Proxima Nova"/>
            </a:endParaRPr>
          </a:p>
        </p:txBody>
      </p:sp>
      <p:cxnSp>
        <p:nvCxnSpPr>
          <p:cNvPr id="1858" name="Google Shape;1858;p155"/>
          <p:cNvCxnSpPr>
            <a:stCxn id="1857" idx="0"/>
            <a:endCxn id="1856" idx="1"/>
          </p:cNvCxnSpPr>
          <p:nvPr/>
        </p:nvCxnSpPr>
        <p:spPr>
          <a:xfrm rot="-5400000">
            <a:off x="7604750" y="2236725"/>
            <a:ext cx="879300" cy="373200"/>
          </a:xfrm>
          <a:prstGeom prst="curvedConnector2">
            <a:avLst/>
          </a:prstGeom>
          <a:noFill/>
          <a:ln cap="flat" cmpd="sng" w="19050">
            <a:solidFill>
              <a:schemeClr val="dk2"/>
            </a:solidFill>
            <a:prstDash val="solid"/>
            <a:round/>
            <a:headEnd len="med" w="med" type="none"/>
            <a:tailEnd len="med" w="med" type="triangle"/>
          </a:ln>
        </p:spPr>
      </p:cxnSp>
      <p:sp>
        <p:nvSpPr>
          <p:cNvPr id="1859" name="Google Shape;1859;p155"/>
          <p:cNvSpPr txBox="1"/>
          <p:nvPr/>
        </p:nvSpPr>
        <p:spPr>
          <a:xfrm>
            <a:off x="6322550" y="3606225"/>
            <a:ext cx="24105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roxima Nova"/>
                <a:ea typeface="Proxima Nova"/>
                <a:cs typeface="Proxima Nova"/>
                <a:sym typeface="Proxima Nova"/>
              </a:rPr>
              <a:t>Goal:</a:t>
            </a:r>
            <a:r>
              <a:rPr lang="en" sz="1800">
                <a:latin typeface="Proxima Nova"/>
                <a:ea typeface="Proxima Nova"/>
                <a:cs typeface="Proxima Nova"/>
                <a:sym typeface="Proxima Nova"/>
              </a:rPr>
              <a:t> Find the </a:t>
            </a:r>
            <a:r>
              <a:rPr b="1" lang="en" sz="1800">
                <a:latin typeface="Proxima Nova"/>
                <a:ea typeface="Proxima Nova"/>
                <a:cs typeface="Proxima Nova"/>
                <a:sym typeface="Proxima Nova"/>
              </a:rPr>
              <a:t>latent </a:t>
            </a:r>
            <a:r>
              <a:rPr lang="en" sz="1800">
                <a:latin typeface="Proxima Nova"/>
                <a:ea typeface="Proxima Nova"/>
                <a:cs typeface="Proxima Nova"/>
                <a:sym typeface="Proxima Nova"/>
              </a:rPr>
              <a:t>true value of facts</a:t>
            </a:r>
            <a:r>
              <a:rPr b="1" lang="en" sz="1800">
                <a:latin typeface="Proxima Nova"/>
                <a:ea typeface="Proxima Nova"/>
                <a:cs typeface="Proxima Nova"/>
                <a:sym typeface="Proxima Nova"/>
              </a:rPr>
              <a:t>.</a:t>
            </a:r>
            <a:endParaRPr b="1" sz="1800">
              <a:latin typeface="Proxima Nova"/>
              <a:ea typeface="Proxima Nova"/>
              <a:cs typeface="Proxima Nova"/>
              <a:sym typeface="Proxima Nova"/>
            </a:endParaRPr>
          </a:p>
        </p:txBody>
      </p:sp>
      <p:sp>
        <p:nvSpPr>
          <p:cNvPr id="1860" name="Google Shape;1860;p155"/>
          <p:cNvSpPr txBox="1"/>
          <p:nvPr/>
        </p:nvSpPr>
        <p:spPr>
          <a:xfrm>
            <a:off x="1424675"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Source Observations</a:t>
            </a:r>
            <a:endParaRPr sz="1800">
              <a:latin typeface="Proxima Nova"/>
              <a:ea typeface="Proxima Nova"/>
              <a:cs typeface="Proxima Nova"/>
              <a:sym typeface="Proxima Nova"/>
            </a:endParaRPr>
          </a:p>
        </p:txBody>
      </p:sp>
      <p:sp>
        <p:nvSpPr>
          <p:cNvPr id="1861" name="Google Shape;1861;p155"/>
          <p:cNvSpPr txBox="1"/>
          <p:nvPr/>
        </p:nvSpPr>
        <p:spPr>
          <a:xfrm>
            <a:off x="6242750"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True Facts</a:t>
            </a:r>
            <a:endParaRPr sz="1800">
              <a:latin typeface="Proxima Nova"/>
              <a:ea typeface="Proxima Nova"/>
              <a:cs typeface="Proxima Nova"/>
              <a:sym typeface="Proxima Nova"/>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5" name="Shape 1865"/>
        <p:cNvGrpSpPr/>
        <p:nvPr/>
      </p:nvGrpSpPr>
      <p:grpSpPr>
        <a:xfrm>
          <a:off x="0" y="0"/>
          <a:ext cx="0" cy="0"/>
          <a:chOff x="0" y="0"/>
          <a:chExt cx="0" cy="0"/>
        </a:xfrm>
      </p:grpSpPr>
      <p:sp>
        <p:nvSpPr>
          <p:cNvPr id="1866" name="Google Shape;1866;p1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Basic Setup of Data Fusion</a:t>
            </a:r>
            <a:endParaRPr sz="1800"/>
          </a:p>
          <a:p>
            <a:pPr indent="0" lvl="0" marL="0" rtl="0">
              <a:spcBef>
                <a:spcPts val="0"/>
              </a:spcBef>
              <a:spcAft>
                <a:spcPts val="0"/>
              </a:spcAft>
              <a:buNone/>
            </a:pPr>
            <a:r>
              <a:t/>
            </a:r>
            <a:endParaRPr b="1"/>
          </a:p>
        </p:txBody>
      </p:sp>
      <p:graphicFrame>
        <p:nvGraphicFramePr>
          <p:cNvPr id="1867" name="Google Shape;1867;p156"/>
          <p:cNvGraphicFramePr/>
          <p:nvPr/>
        </p:nvGraphicFramePr>
        <p:xfrm>
          <a:off x="205500" y="1445100"/>
          <a:ext cx="3000000" cy="3000000"/>
        </p:xfrm>
        <a:graphic>
          <a:graphicData uri="http://schemas.openxmlformats.org/drawingml/2006/table">
            <a:tbl>
              <a:tblPr>
                <a:noFill/>
                <a:tableStyleId>{56C26917-5E48-49B7-86F5-6D5B63CD5042}</a:tableStyleId>
              </a:tblPr>
              <a:tblGrid>
                <a:gridCol w="1211650"/>
                <a:gridCol w="1488400"/>
                <a:gridCol w="1190750"/>
                <a:gridCol w="1117650"/>
              </a:tblGrid>
              <a:tr h="321900">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Source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2,320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2,202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2,540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1868" name="Google Shape;1868;p156"/>
          <p:cNvGraphicFramePr/>
          <p:nvPr/>
        </p:nvGraphicFramePr>
        <p:xfrm>
          <a:off x="5869300" y="1445100"/>
          <a:ext cx="3000000" cy="3000000"/>
        </p:xfrm>
        <a:graphic>
          <a:graphicData uri="http://schemas.openxmlformats.org/drawingml/2006/table">
            <a:tbl>
              <a:tblPr>
                <a:noFill/>
                <a:tableStyleId>{56C26917-5E48-49B7-86F5-6D5B63CD5042}</a:tableStyleId>
              </a:tblPr>
              <a:tblGrid>
                <a:gridCol w="1110100"/>
                <a:gridCol w="1070200"/>
                <a:gridCol w="994025"/>
              </a:tblGrid>
              <a:tr h="244425">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414575">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14575">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869" name="Google Shape;1869;p156"/>
          <p:cNvSpPr/>
          <p:nvPr/>
        </p:nvSpPr>
        <p:spPr>
          <a:xfrm>
            <a:off x="1537750" y="2445825"/>
            <a:ext cx="2266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chemeClr val="lt2"/>
              </a:solidFill>
            </a:endParaRPr>
          </a:p>
        </p:txBody>
      </p:sp>
      <p:sp>
        <p:nvSpPr>
          <p:cNvPr id="1870" name="Google Shape;1870;p156"/>
          <p:cNvSpPr/>
          <p:nvPr/>
        </p:nvSpPr>
        <p:spPr>
          <a:xfrm>
            <a:off x="4306800" y="2445825"/>
            <a:ext cx="682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71" name="Google Shape;1871;p156"/>
          <p:cNvSpPr txBox="1"/>
          <p:nvPr/>
        </p:nvSpPr>
        <p:spPr>
          <a:xfrm>
            <a:off x="1325650" y="3996825"/>
            <a:ext cx="8556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chemeClr val="dk2"/>
                </a:solidFill>
                <a:latin typeface="Proxima Nova"/>
                <a:ea typeface="Proxima Nova"/>
                <a:cs typeface="Proxima Nova"/>
                <a:sym typeface="Proxima Nova"/>
              </a:rPr>
              <a:t>Fact</a:t>
            </a:r>
            <a:endParaRPr sz="1800">
              <a:solidFill>
                <a:schemeClr val="dk2"/>
              </a:solidFill>
              <a:latin typeface="Proxima Nova"/>
              <a:ea typeface="Proxima Nova"/>
              <a:cs typeface="Proxima Nova"/>
              <a:sym typeface="Proxima Nova"/>
            </a:endParaRPr>
          </a:p>
        </p:txBody>
      </p:sp>
      <p:cxnSp>
        <p:nvCxnSpPr>
          <p:cNvPr id="1872" name="Google Shape;1872;p156"/>
          <p:cNvCxnSpPr>
            <a:stCxn id="1871" idx="1"/>
            <a:endCxn id="1869" idx="1"/>
          </p:cNvCxnSpPr>
          <p:nvPr/>
        </p:nvCxnSpPr>
        <p:spPr>
          <a:xfrm flipH="1" rot="10800000">
            <a:off x="1325650" y="2568375"/>
            <a:ext cx="212100" cy="1651200"/>
          </a:xfrm>
          <a:prstGeom prst="curvedConnector3">
            <a:avLst>
              <a:gd fmla="val -112270" name="adj1"/>
            </a:avLst>
          </a:prstGeom>
          <a:noFill/>
          <a:ln cap="flat" cmpd="sng" w="19050">
            <a:solidFill>
              <a:schemeClr val="dk2"/>
            </a:solidFill>
            <a:prstDash val="solid"/>
            <a:round/>
            <a:headEnd len="med" w="med" type="none"/>
            <a:tailEnd len="med" w="med" type="triangle"/>
          </a:ln>
        </p:spPr>
      </p:cxnSp>
      <p:sp>
        <p:nvSpPr>
          <p:cNvPr id="1873" name="Google Shape;1873;p156"/>
          <p:cNvSpPr txBox="1"/>
          <p:nvPr/>
        </p:nvSpPr>
        <p:spPr>
          <a:xfrm>
            <a:off x="3437750" y="3892050"/>
            <a:ext cx="19059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chemeClr val="dk2"/>
                </a:solidFill>
                <a:latin typeface="Proxima Nova"/>
                <a:ea typeface="Proxima Nova"/>
                <a:cs typeface="Proxima Nova"/>
                <a:sym typeface="Proxima Nova"/>
              </a:rPr>
              <a:t>Source reports </a:t>
            </a:r>
            <a:endParaRPr sz="1800">
              <a:solidFill>
                <a:schemeClr val="dk2"/>
              </a:solidFill>
              <a:latin typeface="Proxima Nova"/>
              <a:ea typeface="Proxima Nova"/>
              <a:cs typeface="Proxima Nova"/>
              <a:sym typeface="Proxima Nova"/>
            </a:endParaRPr>
          </a:p>
          <a:p>
            <a:pPr indent="0" lvl="0" marL="0" rtl="0">
              <a:spcBef>
                <a:spcPts val="0"/>
              </a:spcBef>
              <a:spcAft>
                <a:spcPts val="0"/>
              </a:spcAft>
              <a:buNone/>
            </a:pPr>
            <a:r>
              <a:rPr lang="en" sz="1800">
                <a:solidFill>
                  <a:schemeClr val="dk2"/>
                </a:solidFill>
                <a:latin typeface="Proxima Nova"/>
                <a:ea typeface="Proxima Nova"/>
                <a:cs typeface="Proxima Nova"/>
                <a:sym typeface="Proxima Nova"/>
              </a:rPr>
              <a:t>a value for a fact</a:t>
            </a:r>
            <a:endParaRPr sz="1800">
              <a:solidFill>
                <a:schemeClr val="dk2"/>
              </a:solidFill>
              <a:latin typeface="Proxima Nova"/>
              <a:ea typeface="Proxima Nova"/>
              <a:cs typeface="Proxima Nova"/>
              <a:sym typeface="Proxima Nova"/>
            </a:endParaRPr>
          </a:p>
        </p:txBody>
      </p:sp>
      <p:cxnSp>
        <p:nvCxnSpPr>
          <p:cNvPr id="1874" name="Google Shape;1874;p156"/>
          <p:cNvCxnSpPr>
            <a:stCxn id="1873" idx="3"/>
            <a:endCxn id="1870" idx="3"/>
          </p:cNvCxnSpPr>
          <p:nvPr/>
        </p:nvCxnSpPr>
        <p:spPr>
          <a:xfrm rot="10800000">
            <a:off x="4989650" y="2568300"/>
            <a:ext cx="354000" cy="1546500"/>
          </a:xfrm>
          <a:prstGeom prst="curvedConnector3">
            <a:avLst>
              <a:gd fmla="val -67267" name="adj1"/>
            </a:avLst>
          </a:prstGeom>
          <a:noFill/>
          <a:ln cap="flat" cmpd="sng" w="19050">
            <a:solidFill>
              <a:schemeClr val="dk2"/>
            </a:solidFill>
            <a:prstDash val="solid"/>
            <a:round/>
            <a:headEnd len="med" w="med" type="none"/>
            <a:tailEnd len="med" w="med" type="triangle"/>
          </a:ln>
        </p:spPr>
      </p:cxnSp>
      <p:sp>
        <p:nvSpPr>
          <p:cNvPr id="1875" name="Google Shape;1875;p156"/>
          <p:cNvSpPr txBox="1"/>
          <p:nvPr/>
        </p:nvSpPr>
        <p:spPr>
          <a:xfrm>
            <a:off x="1537750" y="4442325"/>
            <a:ext cx="19059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FF0000"/>
                </a:solidFill>
                <a:latin typeface="Proxima Nova"/>
                <a:ea typeface="Proxima Nova"/>
                <a:cs typeface="Proxima Nova"/>
                <a:sym typeface="Proxima Nova"/>
              </a:rPr>
              <a:t>Conflicting value</a:t>
            </a:r>
            <a:endParaRPr sz="1800">
              <a:solidFill>
                <a:srgbClr val="FF0000"/>
              </a:solidFill>
              <a:latin typeface="Proxima Nova"/>
              <a:ea typeface="Proxima Nova"/>
              <a:cs typeface="Proxima Nova"/>
              <a:sym typeface="Proxima Nova"/>
            </a:endParaRPr>
          </a:p>
        </p:txBody>
      </p:sp>
      <p:sp>
        <p:nvSpPr>
          <p:cNvPr id="1876" name="Google Shape;1876;p156"/>
          <p:cNvSpPr/>
          <p:nvPr/>
        </p:nvSpPr>
        <p:spPr>
          <a:xfrm>
            <a:off x="4306800" y="3054600"/>
            <a:ext cx="682800" cy="321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877" name="Google Shape;1877;p156"/>
          <p:cNvCxnSpPr>
            <a:stCxn id="1875" idx="0"/>
            <a:endCxn id="1876" idx="1"/>
          </p:cNvCxnSpPr>
          <p:nvPr/>
        </p:nvCxnSpPr>
        <p:spPr>
          <a:xfrm rot="-5400000">
            <a:off x="2785450" y="2920875"/>
            <a:ext cx="1226700" cy="1816200"/>
          </a:xfrm>
          <a:prstGeom prst="curvedConnector2">
            <a:avLst/>
          </a:prstGeom>
          <a:noFill/>
          <a:ln cap="flat" cmpd="sng" w="19050">
            <a:solidFill>
              <a:srgbClr val="FF0000"/>
            </a:solidFill>
            <a:prstDash val="solid"/>
            <a:round/>
            <a:headEnd len="med" w="med" type="none"/>
            <a:tailEnd len="med" w="med" type="triangle"/>
          </a:ln>
        </p:spPr>
      </p:cxnSp>
      <p:sp>
        <p:nvSpPr>
          <p:cNvPr id="1878" name="Google Shape;1878;p156"/>
          <p:cNvSpPr/>
          <p:nvPr/>
        </p:nvSpPr>
        <p:spPr>
          <a:xfrm>
            <a:off x="8231100" y="1861050"/>
            <a:ext cx="682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79" name="Google Shape;1879;p156"/>
          <p:cNvSpPr txBox="1"/>
          <p:nvPr/>
        </p:nvSpPr>
        <p:spPr>
          <a:xfrm>
            <a:off x="6904850" y="2862975"/>
            <a:ext cx="19059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chemeClr val="dk2"/>
                </a:solidFill>
                <a:latin typeface="Proxima Nova"/>
                <a:ea typeface="Proxima Nova"/>
                <a:cs typeface="Proxima Nova"/>
                <a:sym typeface="Proxima Nova"/>
              </a:rPr>
              <a:t>Fact’s true value</a:t>
            </a:r>
            <a:endParaRPr sz="1800">
              <a:solidFill>
                <a:schemeClr val="dk2"/>
              </a:solidFill>
              <a:latin typeface="Proxima Nova"/>
              <a:ea typeface="Proxima Nova"/>
              <a:cs typeface="Proxima Nova"/>
              <a:sym typeface="Proxima Nova"/>
            </a:endParaRPr>
          </a:p>
        </p:txBody>
      </p:sp>
      <p:cxnSp>
        <p:nvCxnSpPr>
          <p:cNvPr id="1880" name="Google Shape;1880;p156"/>
          <p:cNvCxnSpPr>
            <a:stCxn id="1879" idx="0"/>
            <a:endCxn id="1878" idx="1"/>
          </p:cNvCxnSpPr>
          <p:nvPr/>
        </p:nvCxnSpPr>
        <p:spPr>
          <a:xfrm rot="-5400000">
            <a:off x="7604750" y="2236725"/>
            <a:ext cx="879300" cy="373200"/>
          </a:xfrm>
          <a:prstGeom prst="curvedConnector2">
            <a:avLst/>
          </a:prstGeom>
          <a:noFill/>
          <a:ln cap="flat" cmpd="sng" w="19050">
            <a:solidFill>
              <a:schemeClr val="dk2"/>
            </a:solidFill>
            <a:prstDash val="solid"/>
            <a:round/>
            <a:headEnd len="med" w="med" type="none"/>
            <a:tailEnd len="med" w="med" type="triangle"/>
          </a:ln>
        </p:spPr>
      </p:cxnSp>
      <p:sp>
        <p:nvSpPr>
          <p:cNvPr id="1881" name="Google Shape;1881;p156"/>
          <p:cNvSpPr txBox="1"/>
          <p:nvPr/>
        </p:nvSpPr>
        <p:spPr>
          <a:xfrm>
            <a:off x="5913350" y="3606225"/>
            <a:ext cx="32289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roxima Nova"/>
                <a:ea typeface="Proxima Nova"/>
                <a:cs typeface="Proxima Nova"/>
                <a:sym typeface="Proxima Nova"/>
              </a:rPr>
              <a:t>Idea:</a:t>
            </a:r>
            <a:r>
              <a:rPr lang="en" sz="1800">
                <a:latin typeface="Proxima Nova"/>
                <a:ea typeface="Proxima Nova"/>
                <a:cs typeface="Proxima Nova"/>
                <a:sym typeface="Proxima Nova"/>
              </a:rPr>
              <a:t> Use </a:t>
            </a:r>
            <a:r>
              <a:rPr i="1" lang="en" sz="1800">
                <a:latin typeface="Proxima Nova"/>
                <a:ea typeface="Proxima Nova"/>
                <a:cs typeface="Proxima Nova"/>
                <a:sym typeface="Proxima Nova"/>
              </a:rPr>
              <a:t>redundancy</a:t>
            </a:r>
            <a:r>
              <a:rPr lang="en" sz="1800">
                <a:latin typeface="Proxima Nova"/>
                <a:ea typeface="Proxima Nova"/>
                <a:cs typeface="Proxima Nova"/>
                <a:sym typeface="Proxima Nova"/>
              </a:rPr>
              <a:t> to infer the true value of each fact.</a:t>
            </a:r>
            <a:endParaRPr b="1" sz="1800">
              <a:latin typeface="Proxima Nova"/>
              <a:ea typeface="Proxima Nova"/>
              <a:cs typeface="Proxima Nova"/>
              <a:sym typeface="Proxima Nova"/>
            </a:endParaRPr>
          </a:p>
        </p:txBody>
      </p:sp>
      <p:sp>
        <p:nvSpPr>
          <p:cNvPr id="1882" name="Google Shape;1882;p156"/>
          <p:cNvSpPr txBox="1"/>
          <p:nvPr/>
        </p:nvSpPr>
        <p:spPr>
          <a:xfrm>
            <a:off x="1424675"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Source Observations</a:t>
            </a:r>
            <a:endParaRPr sz="1800">
              <a:latin typeface="Proxima Nova"/>
              <a:ea typeface="Proxima Nova"/>
              <a:cs typeface="Proxima Nova"/>
              <a:sym typeface="Proxima Nova"/>
            </a:endParaRPr>
          </a:p>
        </p:txBody>
      </p:sp>
      <p:sp>
        <p:nvSpPr>
          <p:cNvPr id="1883" name="Google Shape;1883;p156"/>
          <p:cNvSpPr txBox="1"/>
          <p:nvPr/>
        </p:nvSpPr>
        <p:spPr>
          <a:xfrm>
            <a:off x="6242750"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True Facts</a:t>
            </a:r>
            <a:endParaRPr sz="1800">
              <a:latin typeface="Proxima Nova"/>
              <a:ea typeface="Proxima Nova"/>
              <a:cs typeface="Proxima Nova"/>
              <a:sym typeface="Proxima Nova"/>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7" name="Shape 1887"/>
        <p:cNvGrpSpPr/>
        <p:nvPr/>
      </p:nvGrpSpPr>
      <p:grpSpPr>
        <a:xfrm>
          <a:off x="0" y="0"/>
          <a:ext cx="0" cy="0"/>
          <a:chOff x="0" y="0"/>
          <a:chExt cx="0" cy="0"/>
        </a:xfrm>
      </p:grpSpPr>
      <p:sp>
        <p:nvSpPr>
          <p:cNvPr id="1888" name="Google Shape;1888;p1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Majority Voting for Data Fusion</a:t>
            </a:r>
            <a:endParaRPr sz="1800"/>
          </a:p>
        </p:txBody>
      </p:sp>
      <p:graphicFrame>
        <p:nvGraphicFramePr>
          <p:cNvPr id="1889" name="Google Shape;1889;p157"/>
          <p:cNvGraphicFramePr/>
          <p:nvPr/>
        </p:nvGraphicFramePr>
        <p:xfrm>
          <a:off x="205500" y="1445100"/>
          <a:ext cx="3000000" cy="3000000"/>
        </p:xfrm>
        <a:graphic>
          <a:graphicData uri="http://schemas.openxmlformats.org/drawingml/2006/table">
            <a:tbl>
              <a:tblPr>
                <a:noFill/>
                <a:tableStyleId>{56C26917-5E48-49B7-86F5-6D5B63CD5042}</a:tableStyleId>
              </a:tblPr>
              <a:tblGrid>
                <a:gridCol w="1211650"/>
                <a:gridCol w="1488400"/>
                <a:gridCol w="1190750"/>
                <a:gridCol w="1117650"/>
              </a:tblGrid>
              <a:tr h="321900">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Source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2,320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Missouri River</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Length</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2,341 mi</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2,202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Missouri River</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Length</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2,341 mi</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rgbClr val="FF0000"/>
                          </a:solidFill>
                          <a:latin typeface="Proxima Nova"/>
                          <a:ea typeface="Proxima Nova"/>
                          <a:cs typeface="Proxima Nova"/>
                          <a:sym typeface="Proxima Nova"/>
                        </a:rPr>
                        <a:t>Missouri River</a:t>
                      </a:r>
                      <a:endParaRPr sz="1200">
                        <a:solidFill>
                          <a:srgbClr val="FF0000"/>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rgbClr val="FF0000"/>
                          </a:solidFill>
                          <a:latin typeface="Proxima Nova"/>
                          <a:ea typeface="Proxima Nova"/>
                          <a:cs typeface="Proxima Nova"/>
                          <a:sym typeface="Proxima Nova"/>
                        </a:rPr>
                        <a:t>Length</a:t>
                      </a:r>
                      <a:endParaRPr sz="1200">
                        <a:solidFill>
                          <a:srgbClr val="FF0000"/>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solidFill>
                            <a:srgbClr val="FF0000"/>
                          </a:solidFill>
                          <a:latin typeface="Proxima Nova"/>
                          <a:ea typeface="Proxima Nova"/>
                          <a:cs typeface="Proxima Nova"/>
                          <a:sym typeface="Proxima Nova"/>
                        </a:rPr>
                        <a:t>2,540 mi</a:t>
                      </a:r>
                      <a:endParaRPr sz="1200">
                        <a:solidFill>
                          <a:srgbClr val="FF0000"/>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1890" name="Google Shape;1890;p157"/>
          <p:cNvGraphicFramePr/>
          <p:nvPr/>
        </p:nvGraphicFramePr>
        <p:xfrm>
          <a:off x="5869300" y="1445100"/>
          <a:ext cx="3000000" cy="3000000"/>
        </p:xfrm>
        <a:graphic>
          <a:graphicData uri="http://schemas.openxmlformats.org/drawingml/2006/table">
            <a:tbl>
              <a:tblPr>
                <a:noFill/>
                <a:tableStyleId>{56C26917-5E48-49B7-86F5-6D5B63CD5042}</a:tableStyleId>
              </a:tblPr>
              <a:tblGrid>
                <a:gridCol w="1110100"/>
                <a:gridCol w="1070200"/>
                <a:gridCol w="994025"/>
              </a:tblGrid>
              <a:tr h="244425">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noAutofit/>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414575">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14575">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891" name="Google Shape;1891;p157"/>
          <p:cNvSpPr txBox="1"/>
          <p:nvPr/>
        </p:nvSpPr>
        <p:spPr>
          <a:xfrm>
            <a:off x="1424675"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Source Observations</a:t>
            </a:r>
            <a:endParaRPr sz="1800">
              <a:latin typeface="Proxima Nova"/>
              <a:ea typeface="Proxima Nova"/>
              <a:cs typeface="Proxima Nova"/>
              <a:sym typeface="Proxima Nova"/>
            </a:endParaRPr>
          </a:p>
        </p:txBody>
      </p:sp>
      <p:sp>
        <p:nvSpPr>
          <p:cNvPr id="1892" name="Google Shape;1892;p157"/>
          <p:cNvSpPr txBox="1"/>
          <p:nvPr/>
        </p:nvSpPr>
        <p:spPr>
          <a:xfrm>
            <a:off x="6242750"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True Facts</a:t>
            </a:r>
            <a:endParaRPr sz="1800">
              <a:latin typeface="Proxima Nova"/>
              <a:ea typeface="Proxima Nova"/>
              <a:cs typeface="Proxima Nova"/>
              <a:sym typeface="Proxima Nova"/>
            </a:endParaRPr>
          </a:p>
        </p:txBody>
      </p:sp>
      <p:pic>
        <p:nvPicPr>
          <p:cNvPr id="1893" name="Google Shape;1893;p157"/>
          <p:cNvPicPr preferRelativeResize="0"/>
          <p:nvPr/>
        </p:nvPicPr>
        <p:blipFill>
          <a:blip r:embed="rId3">
            <a:alphaModFix/>
          </a:blip>
          <a:stretch>
            <a:fillRect/>
          </a:stretch>
        </p:blipFill>
        <p:spPr>
          <a:xfrm>
            <a:off x="6068263" y="2989699"/>
            <a:ext cx="2776400" cy="1153675"/>
          </a:xfrm>
          <a:prstGeom prst="rect">
            <a:avLst/>
          </a:prstGeom>
          <a:noFill/>
          <a:ln>
            <a:noFill/>
          </a:ln>
        </p:spPr>
      </p:pic>
      <p:sp>
        <p:nvSpPr>
          <p:cNvPr id="1894" name="Google Shape;1894;p157"/>
          <p:cNvSpPr txBox="1"/>
          <p:nvPr/>
        </p:nvSpPr>
        <p:spPr>
          <a:xfrm>
            <a:off x="5599013" y="4146800"/>
            <a:ext cx="37149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9E9E9E"/>
                </a:solidFill>
                <a:latin typeface="Proxima Nova"/>
                <a:ea typeface="Proxima Nova"/>
                <a:cs typeface="Proxima Nova"/>
                <a:sym typeface="Proxima Nova"/>
              </a:rPr>
              <a:t>MV’s assumptions</a:t>
            </a:r>
            <a:endParaRPr>
              <a:solidFill>
                <a:srgbClr val="9E9E9E"/>
              </a:solidFill>
              <a:latin typeface="Proxima Nova"/>
              <a:ea typeface="Proxima Nova"/>
              <a:cs typeface="Proxima Nova"/>
              <a:sym typeface="Proxima Nova"/>
            </a:endParaRPr>
          </a:p>
          <a:p>
            <a:pPr indent="-317500" lvl="0" marL="457200" rtl="0">
              <a:spcBef>
                <a:spcPts val="0"/>
              </a:spcBef>
              <a:spcAft>
                <a:spcPts val="0"/>
              </a:spcAft>
              <a:buClr>
                <a:srgbClr val="9E9E9E"/>
              </a:buClr>
              <a:buSzPts val="1400"/>
              <a:buFont typeface="Proxima Nova"/>
              <a:buAutoNum type="arabicPeriod"/>
            </a:pPr>
            <a:r>
              <a:rPr lang="en">
                <a:solidFill>
                  <a:srgbClr val="9E9E9E"/>
                </a:solidFill>
                <a:latin typeface="Proxima Nova"/>
                <a:ea typeface="Proxima Nova"/>
                <a:cs typeface="Proxima Nova"/>
                <a:sym typeface="Proxima Nova"/>
              </a:rPr>
              <a:t>Sources report values independently</a:t>
            </a:r>
            <a:endParaRPr>
              <a:solidFill>
                <a:srgbClr val="9E9E9E"/>
              </a:solidFill>
              <a:latin typeface="Proxima Nova"/>
              <a:ea typeface="Proxima Nova"/>
              <a:cs typeface="Proxima Nova"/>
              <a:sym typeface="Proxima Nova"/>
            </a:endParaRPr>
          </a:p>
          <a:p>
            <a:pPr indent="-317500" lvl="0" marL="457200" rtl="0">
              <a:spcBef>
                <a:spcPts val="0"/>
              </a:spcBef>
              <a:spcAft>
                <a:spcPts val="0"/>
              </a:spcAft>
              <a:buClr>
                <a:srgbClr val="9E9E9E"/>
              </a:buClr>
              <a:buSzPts val="1400"/>
              <a:buFont typeface="Proxima Nova"/>
              <a:buAutoNum type="arabicPeriod"/>
            </a:pPr>
            <a:r>
              <a:rPr lang="en">
                <a:solidFill>
                  <a:srgbClr val="9E9E9E"/>
                </a:solidFill>
                <a:latin typeface="Proxima Nova"/>
                <a:ea typeface="Proxima Nova"/>
                <a:cs typeface="Proxima Nova"/>
                <a:sym typeface="Proxima Nova"/>
              </a:rPr>
              <a:t>Sources are better than chance.</a:t>
            </a:r>
            <a:endParaRPr>
              <a:solidFill>
                <a:srgbClr val="9E9E9E"/>
              </a:solidFill>
              <a:latin typeface="Proxima Nova"/>
              <a:ea typeface="Proxima Nova"/>
              <a:cs typeface="Proxima Nova"/>
              <a:sym typeface="Proxima Nova"/>
            </a:endParaRPr>
          </a:p>
        </p:txBody>
      </p:sp>
      <p:sp>
        <p:nvSpPr>
          <p:cNvPr id="1895" name="Google Shape;1895;p157"/>
          <p:cNvSpPr txBox="1"/>
          <p:nvPr/>
        </p:nvSpPr>
        <p:spPr>
          <a:xfrm>
            <a:off x="164525" y="3973375"/>
            <a:ext cx="5090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Majority voting can be limited. What if sources are correlated (e.g., copying)?</a:t>
            </a:r>
            <a:endParaRPr sz="1800">
              <a:latin typeface="Proxima Nova"/>
              <a:ea typeface="Proxima Nova"/>
              <a:cs typeface="Proxima Nova"/>
              <a:sym typeface="Proxima Nova"/>
            </a:endParaRPr>
          </a:p>
          <a:p>
            <a:pPr indent="0" lvl="0" marL="0" rtl="0" algn="ctr">
              <a:spcBef>
                <a:spcPts val="0"/>
              </a:spcBef>
              <a:spcAft>
                <a:spcPts val="0"/>
              </a:spcAft>
              <a:buNone/>
            </a:pPr>
            <a:r>
              <a:rPr b="1" lang="en" sz="1800">
                <a:latin typeface="Proxima Nova"/>
                <a:ea typeface="Proxima Nova"/>
                <a:cs typeface="Proxima Nova"/>
                <a:sym typeface="Proxima Nova"/>
              </a:rPr>
              <a:t>Idea:</a:t>
            </a:r>
            <a:r>
              <a:rPr lang="en" sz="1800">
                <a:latin typeface="Proxima Nova"/>
                <a:ea typeface="Proxima Nova"/>
                <a:cs typeface="Proxima Nova"/>
                <a:sym typeface="Proxima Nova"/>
              </a:rPr>
              <a:t> Model source quality for  accurate results.</a:t>
            </a:r>
            <a:endParaRPr sz="1800">
              <a:latin typeface="Proxima Nova"/>
              <a:ea typeface="Proxima Nova"/>
              <a:cs typeface="Proxima Nova"/>
              <a:sym typeface="Proxima Nova"/>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9" name="Shape 1899"/>
        <p:cNvGrpSpPr/>
        <p:nvPr/>
      </p:nvGrpSpPr>
      <p:grpSpPr>
        <a:xfrm>
          <a:off x="0" y="0"/>
          <a:ext cx="0" cy="0"/>
          <a:chOff x="0" y="0"/>
          <a:chExt cx="0" cy="0"/>
        </a:xfrm>
      </p:grpSpPr>
      <p:sp>
        <p:nvSpPr>
          <p:cNvPr id="1900" name="Google Shape;1900;p1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40 Years of Data Fusion (beyond Majority Voting)</a:t>
            </a:r>
            <a:endParaRPr sz="1800"/>
          </a:p>
        </p:txBody>
      </p:sp>
      <p:grpSp>
        <p:nvGrpSpPr>
          <p:cNvPr id="1901" name="Google Shape;1901;p158"/>
          <p:cNvGrpSpPr/>
          <p:nvPr/>
        </p:nvGrpSpPr>
        <p:grpSpPr>
          <a:xfrm>
            <a:off x="4056526" y="1452903"/>
            <a:ext cx="3894647" cy="1907617"/>
            <a:chOff x="4374278" y="2013934"/>
            <a:chExt cx="3894647" cy="1638143"/>
          </a:xfrm>
        </p:grpSpPr>
        <p:sp>
          <p:nvSpPr>
            <p:cNvPr id="1902" name="Google Shape;1902;p158"/>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903" name="Google Shape;1903;p158"/>
            <p:cNvGrpSpPr/>
            <p:nvPr/>
          </p:nvGrpSpPr>
          <p:grpSpPr>
            <a:xfrm>
              <a:off x="4374278" y="2013934"/>
              <a:ext cx="3894647" cy="1638143"/>
              <a:chOff x="4374278" y="2013934"/>
              <a:chExt cx="3894647" cy="1638143"/>
            </a:xfrm>
          </p:grpSpPr>
          <p:grpSp>
            <p:nvGrpSpPr>
              <p:cNvPr id="1904" name="Google Shape;1904;p158"/>
              <p:cNvGrpSpPr/>
              <p:nvPr/>
            </p:nvGrpSpPr>
            <p:grpSpPr>
              <a:xfrm>
                <a:off x="4808316" y="2800065"/>
                <a:ext cx="92400" cy="411825"/>
                <a:chOff x="845575" y="2563700"/>
                <a:chExt cx="92400" cy="411825"/>
              </a:xfrm>
            </p:grpSpPr>
            <p:cxnSp>
              <p:nvCxnSpPr>
                <p:cNvPr id="1905" name="Google Shape;1905;p15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06" name="Google Shape;1906;p15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907" name="Google Shape;1907;p158"/>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a:t>
                </a:r>
                <a:r>
                  <a:rPr b="1" lang="en" sz="1800">
                    <a:latin typeface="Roboto"/>
                    <a:ea typeface="Roboto"/>
                    <a:cs typeface="Roboto"/>
                    <a:sym typeface="Roboto"/>
                  </a:rPr>
                  <a:t>07 (Probabilistic)</a:t>
                </a:r>
                <a:endParaRPr b="1" sz="1800">
                  <a:latin typeface="Roboto"/>
                  <a:ea typeface="Roboto"/>
                  <a:cs typeface="Roboto"/>
                  <a:sym typeface="Roboto"/>
                </a:endParaRPr>
              </a:p>
            </p:txBody>
          </p:sp>
          <p:sp>
            <p:nvSpPr>
              <p:cNvPr id="1908" name="Google Shape;1908;p158"/>
              <p:cNvSpPr txBox="1"/>
              <p:nvPr/>
            </p:nvSpPr>
            <p:spPr>
              <a:xfrm>
                <a:off x="4753225" y="2013934"/>
                <a:ext cx="3515700" cy="1023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Probabilistic Graphical Models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Use of generative models  </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Focus on unsupervised learning</a:t>
                </a:r>
                <a:endParaRPr>
                  <a:latin typeface="Roboto"/>
                  <a:ea typeface="Roboto"/>
                  <a:cs typeface="Roboto"/>
                  <a:sym typeface="Roboto"/>
                </a:endParaRPr>
              </a:p>
            </p:txBody>
          </p:sp>
        </p:grpSp>
      </p:grpSp>
      <p:grpSp>
        <p:nvGrpSpPr>
          <p:cNvPr id="1909" name="Google Shape;1909;p158"/>
          <p:cNvGrpSpPr/>
          <p:nvPr/>
        </p:nvGrpSpPr>
        <p:grpSpPr>
          <a:xfrm>
            <a:off x="6041853" y="2328725"/>
            <a:ext cx="2988672" cy="1747393"/>
            <a:chOff x="6359603" y="2626399"/>
            <a:chExt cx="2988672" cy="1747393"/>
          </a:xfrm>
        </p:grpSpPr>
        <p:sp>
          <p:nvSpPr>
            <p:cNvPr id="1910" name="Google Shape;1910;p158"/>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911" name="Google Shape;1911;p158"/>
            <p:cNvGrpSpPr/>
            <p:nvPr/>
          </p:nvGrpSpPr>
          <p:grpSpPr>
            <a:xfrm>
              <a:off x="6359603" y="2626399"/>
              <a:ext cx="2988672" cy="1747393"/>
              <a:chOff x="6359603" y="2626399"/>
              <a:chExt cx="2988672" cy="1747393"/>
            </a:xfrm>
          </p:grpSpPr>
          <p:grpSp>
            <p:nvGrpSpPr>
              <p:cNvPr id="1912" name="Google Shape;1912;p158"/>
              <p:cNvGrpSpPr/>
              <p:nvPr/>
            </p:nvGrpSpPr>
            <p:grpSpPr>
              <a:xfrm rot="10800000">
                <a:off x="6760035" y="3079467"/>
                <a:ext cx="92400" cy="411825"/>
                <a:chOff x="2070100" y="2563700"/>
                <a:chExt cx="92400" cy="411825"/>
              </a:xfrm>
            </p:grpSpPr>
            <p:cxnSp>
              <p:nvCxnSpPr>
                <p:cNvPr id="1913" name="Google Shape;1913;p15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14" name="Google Shape;1914;p15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915" name="Google Shape;1915;p158"/>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2016 (Deep ML)</a:t>
                </a:r>
                <a:endParaRPr b="1" sz="1800">
                  <a:latin typeface="Roboto"/>
                  <a:ea typeface="Roboto"/>
                  <a:cs typeface="Roboto"/>
                  <a:sym typeface="Roboto"/>
                </a:endParaRPr>
              </a:p>
            </p:txBody>
          </p:sp>
          <p:sp>
            <p:nvSpPr>
              <p:cNvPr id="1916" name="Google Shape;1916;p158"/>
              <p:cNvSpPr txBox="1"/>
              <p:nvPr/>
            </p:nvSpPr>
            <p:spPr>
              <a:xfrm>
                <a:off x="6676775" y="34299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a:t>
                </a:r>
                <a:r>
                  <a:rPr b="1" lang="en">
                    <a:latin typeface="Roboto"/>
                    <a:ea typeface="Roboto"/>
                    <a:cs typeface="Roboto"/>
                    <a:sym typeface="Roboto"/>
                  </a:rPr>
                  <a:t>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Use Restricted Boltzmann Machine; one layer version is equivalent with Dawid-Skene model</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Knowledge graph embeddings </a:t>
                </a:r>
                <a:endParaRPr>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grpSp>
      </p:grpSp>
      <p:grpSp>
        <p:nvGrpSpPr>
          <p:cNvPr id="1917" name="Google Shape;1917;p158"/>
          <p:cNvGrpSpPr/>
          <p:nvPr/>
        </p:nvGrpSpPr>
        <p:grpSpPr>
          <a:xfrm>
            <a:off x="252525" y="1452900"/>
            <a:ext cx="3804075" cy="1836100"/>
            <a:chOff x="570275" y="1750574"/>
            <a:chExt cx="3804075" cy="1836100"/>
          </a:xfrm>
        </p:grpSpPr>
        <p:sp>
          <p:nvSpPr>
            <p:cNvPr id="1918" name="Google Shape;1918;p158"/>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919" name="Google Shape;1919;p158"/>
            <p:cNvGrpSpPr/>
            <p:nvPr/>
          </p:nvGrpSpPr>
          <p:grpSpPr>
            <a:xfrm>
              <a:off x="570275" y="1750574"/>
              <a:ext cx="3804075" cy="1836100"/>
              <a:chOff x="570275" y="1750574"/>
              <a:chExt cx="3804075" cy="1836100"/>
            </a:xfrm>
          </p:grpSpPr>
          <p:sp>
            <p:nvSpPr>
              <p:cNvPr id="1920" name="Google Shape;1920;p158"/>
              <p:cNvSpPr txBox="1"/>
              <p:nvPr/>
            </p:nvSpPr>
            <p:spPr>
              <a:xfrm>
                <a:off x="570275" y="3215274"/>
                <a:ext cx="2385900" cy="37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1800">
                    <a:latin typeface="Roboto"/>
                    <a:ea typeface="Roboto"/>
                    <a:cs typeface="Roboto"/>
                    <a:sym typeface="Roboto"/>
                  </a:rPr>
                  <a:t>1979               (Statistical learning)</a:t>
                </a:r>
                <a:endParaRPr b="1" sz="1800">
                  <a:latin typeface="Roboto"/>
                  <a:ea typeface="Roboto"/>
                  <a:cs typeface="Roboto"/>
                  <a:sym typeface="Roboto"/>
                </a:endParaRPr>
              </a:p>
            </p:txBody>
          </p:sp>
          <p:grpSp>
            <p:nvGrpSpPr>
              <p:cNvPr id="1921" name="Google Shape;1921;p158"/>
              <p:cNvGrpSpPr/>
              <p:nvPr/>
            </p:nvGrpSpPr>
            <p:grpSpPr>
              <a:xfrm>
                <a:off x="881025" y="2800065"/>
                <a:ext cx="92400" cy="411825"/>
                <a:chOff x="845575" y="2563700"/>
                <a:chExt cx="92400" cy="411825"/>
              </a:xfrm>
            </p:grpSpPr>
            <p:cxnSp>
              <p:nvCxnSpPr>
                <p:cNvPr id="1922" name="Google Shape;1922;p15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23" name="Google Shape;1923;p15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924" name="Google Shape;1924;p158"/>
              <p:cNvSpPr txBox="1"/>
              <p:nvPr/>
            </p:nvSpPr>
            <p:spPr>
              <a:xfrm>
                <a:off x="629450" y="1750574"/>
                <a:ext cx="3744900" cy="974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Dawid-Skene model</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Model the error-rate of sources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Expectation-maximization</a:t>
                </a:r>
                <a:endParaRPr>
                  <a:latin typeface="Roboto"/>
                  <a:ea typeface="Roboto"/>
                  <a:cs typeface="Roboto"/>
                  <a:sym typeface="Roboto"/>
                </a:endParaRPr>
              </a:p>
            </p:txBody>
          </p:sp>
        </p:grpSp>
      </p:grpSp>
      <p:grpSp>
        <p:nvGrpSpPr>
          <p:cNvPr id="1925" name="Google Shape;1925;p158"/>
          <p:cNvGrpSpPr/>
          <p:nvPr/>
        </p:nvGrpSpPr>
        <p:grpSpPr>
          <a:xfrm>
            <a:off x="2207850" y="2239125"/>
            <a:ext cx="3264550" cy="2030517"/>
            <a:chOff x="2525598" y="2626410"/>
            <a:chExt cx="3264550" cy="1811829"/>
          </a:xfrm>
        </p:grpSpPr>
        <p:sp>
          <p:nvSpPr>
            <p:cNvPr id="1926" name="Google Shape;1926;p158"/>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927" name="Google Shape;1927;p158"/>
            <p:cNvGrpSpPr/>
            <p:nvPr/>
          </p:nvGrpSpPr>
          <p:grpSpPr>
            <a:xfrm>
              <a:off x="2525598" y="2626410"/>
              <a:ext cx="3264550" cy="1811829"/>
              <a:chOff x="2525598" y="2626410"/>
              <a:chExt cx="3264550" cy="1811829"/>
            </a:xfrm>
          </p:grpSpPr>
          <p:sp>
            <p:nvSpPr>
              <p:cNvPr id="1928" name="Google Shape;1928;p158"/>
              <p:cNvSpPr txBox="1"/>
              <p:nvPr/>
            </p:nvSpPr>
            <p:spPr>
              <a:xfrm>
                <a:off x="2525598" y="2626410"/>
                <a:ext cx="2323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~1996 (Rule-based)</a:t>
                </a:r>
                <a:endParaRPr b="1" sz="1200">
                  <a:latin typeface="Roboto"/>
                  <a:ea typeface="Roboto"/>
                  <a:cs typeface="Roboto"/>
                  <a:sym typeface="Roboto"/>
                </a:endParaRPr>
              </a:p>
            </p:txBody>
          </p:sp>
          <p:grpSp>
            <p:nvGrpSpPr>
              <p:cNvPr id="1929" name="Google Shape;1929;p158"/>
              <p:cNvGrpSpPr/>
              <p:nvPr/>
            </p:nvGrpSpPr>
            <p:grpSpPr>
              <a:xfrm rot="10800000">
                <a:off x="2849073" y="3079467"/>
                <a:ext cx="92400" cy="411825"/>
                <a:chOff x="2070100" y="2563700"/>
                <a:chExt cx="92400" cy="411825"/>
              </a:xfrm>
            </p:grpSpPr>
            <p:cxnSp>
              <p:nvCxnSpPr>
                <p:cNvPr id="1930" name="Google Shape;1930;p15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31" name="Google Shape;1931;p15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932" name="Google Shape;1932;p158"/>
              <p:cNvSpPr txBox="1"/>
              <p:nvPr/>
            </p:nvSpPr>
            <p:spPr>
              <a:xfrm>
                <a:off x="2773348" y="3494439"/>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Domain-specific Strategies</a:t>
                </a:r>
                <a:endParaRPr b="1">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lang="en">
                    <a:latin typeface="Roboto"/>
                    <a:ea typeface="Roboto"/>
                    <a:cs typeface="Roboto"/>
                    <a:sym typeface="Roboto"/>
                  </a:rPr>
                  <a:t>Keep all values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Pick a random value</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Take the average value</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Take the most recent value</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t>
                </a:r>
                <a:endParaRPr>
                  <a:latin typeface="Roboto"/>
                  <a:ea typeface="Roboto"/>
                  <a:cs typeface="Roboto"/>
                  <a:sym typeface="Roboto"/>
                </a:endParaRPr>
              </a:p>
            </p:txBody>
          </p:sp>
        </p:grpSp>
      </p:gr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6" name="Shape 1936"/>
        <p:cNvGrpSpPr/>
        <p:nvPr/>
      </p:nvGrpSpPr>
      <p:grpSpPr>
        <a:xfrm>
          <a:off x="0" y="0"/>
          <a:ext cx="0" cy="0"/>
          <a:chOff x="0" y="0"/>
          <a:chExt cx="0" cy="0"/>
        </a:xfrm>
      </p:grpSpPr>
      <p:sp>
        <p:nvSpPr>
          <p:cNvPr id="1937" name="Google Shape;1937;p1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A Probabilistic Model for Data Fusion</a:t>
            </a:r>
            <a:endParaRPr sz="1800"/>
          </a:p>
        </p:txBody>
      </p:sp>
      <p:sp>
        <p:nvSpPr>
          <p:cNvPr id="1938" name="Google Shape;1938;p159"/>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42900" lvl="0" marL="457200" rtl="0">
              <a:lnSpc>
                <a:spcPct val="125454"/>
              </a:lnSpc>
              <a:spcBef>
                <a:spcPts val="0"/>
              </a:spcBef>
              <a:spcAft>
                <a:spcPts val="0"/>
              </a:spcAft>
              <a:buSzPts val="1800"/>
              <a:buChar char="●"/>
            </a:pPr>
            <a:r>
              <a:rPr b="1" lang="en"/>
              <a:t>Random variables:</a:t>
            </a:r>
            <a:r>
              <a:rPr lang="en"/>
              <a:t> Introduce a </a:t>
            </a:r>
            <a:r>
              <a:rPr i="1" lang="en"/>
              <a:t>latent random variable </a:t>
            </a:r>
            <a:r>
              <a:rPr lang="en"/>
              <a:t>to represent the true value of each fact.</a:t>
            </a:r>
            <a:endParaRPr/>
          </a:p>
          <a:p>
            <a:pPr indent="-342900" lvl="0" marL="457200" rtl="0">
              <a:lnSpc>
                <a:spcPct val="125454"/>
              </a:lnSpc>
              <a:spcBef>
                <a:spcPts val="0"/>
              </a:spcBef>
              <a:spcAft>
                <a:spcPts val="0"/>
              </a:spcAft>
              <a:buSzPts val="1800"/>
              <a:buChar char="●"/>
            </a:pPr>
            <a:r>
              <a:rPr b="1" lang="en"/>
              <a:t>Features: </a:t>
            </a:r>
            <a:r>
              <a:rPr lang="en"/>
              <a:t>Source observations become features associated with different random variables.</a:t>
            </a:r>
            <a:endParaRPr/>
          </a:p>
          <a:p>
            <a:pPr indent="-342900" lvl="0" marL="457200" rtl="0">
              <a:lnSpc>
                <a:spcPct val="125454"/>
              </a:lnSpc>
              <a:spcBef>
                <a:spcPts val="0"/>
              </a:spcBef>
              <a:spcAft>
                <a:spcPts val="0"/>
              </a:spcAft>
              <a:buSzPts val="1800"/>
              <a:buChar char="●"/>
            </a:pPr>
            <a:r>
              <a:rPr b="1" lang="en"/>
              <a:t>Model parameters: </a:t>
            </a:r>
            <a:r>
              <a:rPr lang="en"/>
              <a:t>Weights related to the error-rates of each data source.</a:t>
            </a:r>
            <a:endParaRPr/>
          </a:p>
        </p:txBody>
      </p:sp>
      <p:pic>
        <p:nvPicPr>
          <p:cNvPr id="1939" name="Google Shape;1939;p159"/>
          <p:cNvPicPr preferRelativeResize="0"/>
          <p:nvPr/>
        </p:nvPicPr>
        <p:blipFill>
          <a:blip r:embed="rId3">
            <a:alphaModFix/>
          </a:blip>
          <a:stretch>
            <a:fillRect/>
          </a:stretch>
        </p:blipFill>
        <p:spPr>
          <a:xfrm>
            <a:off x="474825" y="3335499"/>
            <a:ext cx="8420099" cy="683950"/>
          </a:xfrm>
          <a:prstGeom prst="rect">
            <a:avLst/>
          </a:prstGeom>
          <a:noFill/>
          <a:ln>
            <a:noFill/>
          </a:ln>
        </p:spPr>
      </p:pic>
      <p:pic>
        <p:nvPicPr>
          <p:cNvPr id="1940" name="Google Shape;1940;p159"/>
          <p:cNvPicPr preferRelativeResize="0"/>
          <p:nvPr/>
        </p:nvPicPr>
        <p:blipFill>
          <a:blip r:embed="rId4">
            <a:alphaModFix/>
          </a:blip>
          <a:stretch>
            <a:fillRect/>
          </a:stretch>
        </p:blipFill>
        <p:spPr>
          <a:xfrm>
            <a:off x="311693" y="4323150"/>
            <a:ext cx="4195254" cy="572700"/>
          </a:xfrm>
          <a:prstGeom prst="rect">
            <a:avLst/>
          </a:prstGeom>
          <a:noFill/>
          <a:ln>
            <a:noFill/>
          </a:ln>
        </p:spPr>
      </p:pic>
      <p:sp>
        <p:nvSpPr>
          <p:cNvPr id="1941" name="Google Shape;1941;p159"/>
          <p:cNvSpPr txBox="1"/>
          <p:nvPr/>
        </p:nvSpPr>
        <p:spPr>
          <a:xfrm>
            <a:off x="4909200" y="4234350"/>
            <a:ext cx="3923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roxima Nova"/>
                <a:ea typeface="Proxima Nova"/>
                <a:cs typeface="Proxima Nova"/>
                <a:sym typeface="Proxima Nova"/>
              </a:rPr>
              <a:t>Error-rate </a:t>
            </a:r>
            <a:r>
              <a:rPr lang="en" sz="1800">
                <a:latin typeface="Proxima Nova"/>
                <a:ea typeface="Proxima Nova"/>
                <a:cs typeface="Proxima Nova"/>
                <a:sym typeface="Proxima Nova"/>
              </a:rPr>
              <a:t>= probability that a source provides value </a:t>
            </a:r>
            <a:r>
              <a:rPr i="1" lang="en" sz="1800">
                <a:latin typeface="Proxima Nova"/>
                <a:ea typeface="Proxima Nova"/>
                <a:cs typeface="Proxima Nova"/>
                <a:sym typeface="Proxima Nova"/>
              </a:rPr>
              <a:t>v'</a:t>
            </a:r>
            <a:r>
              <a:rPr lang="en" sz="1800">
                <a:latin typeface="Proxima Nova"/>
                <a:ea typeface="Proxima Nova"/>
                <a:cs typeface="Proxima Nova"/>
                <a:sym typeface="Proxima Nova"/>
              </a:rPr>
              <a:t> instead of value </a:t>
            </a:r>
            <a:r>
              <a:rPr i="1" lang="en" sz="1800">
                <a:latin typeface="Proxima Nova"/>
                <a:ea typeface="Proxima Nova"/>
                <a:cs typeface="Proxima Nova"/>
                <a:sym typeface="Proxima Nova"/>
              </a:rPr>
              <a:t>v</a:t>
            </a:r>
            <a:endParaRPr i="1" sz="1800">
              <a:latin typeface="Proxima Nova"/>
              <a:ea typeface="Proxima Nova"/>
              <a:cs typeface="Proxima Nova"/>
              <a:sym typeface="Proxima Nova"/>
            </a:endParaRPr>
          </a:p>
        </p:txBody>
      </p:sp>
      <p:sp>
        <p:nvSpPr>
          <p:cNvPr id="1942" name="Google Shape;1942;p159"/>
          <p:cNvSpPr txBox="1"/>
          <p:nvPr/>
        </p:nvSpPr>
        <p:spPr>
          <a:xfrm>
            <a:off x="885825" y="3920625"/>
            <a:ext cx="25527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9E9E9E"/>
                </a:solidFill>
                <a:latin typeface="Proxima Nova"/>
                <a:ea typeface="Proxima Nova"/>
                <a:cs typeface="Proxima Nova"/>
                <a:sym typeface="Proxima Nova"/>
              </a:rPr>
              <a:t>Normalizing constant</a:t>
            </a:r>
            <a:endParaRPr sz="1800">
              <a:solidFill>
                <a:srgbClr val="9E9E9E"/>
              </a:solidFill>
              <a:latin typeface="Proxima Nova"/>
              <a:ea typeface="Proxima Nova"/>
              <a:cs typeface="Proxima Nova"/>
              <a:sym typeface="Proxima Nova"/>
            </a:endParaRPr>
          </a:p>
        </p:txBody>
      </p:sp>
      <p:cxnSp>
        <p:nvCxnSpPr>
          <p:cNvPr id="1943" name="Google Shape;1943;p159"/>
          <p:cNvCxnSpPr/>
          <p:nvPr/>
        </p:nvCxnSpPr>
        <p:spPr>
          <a:xfrm flipH="1" rot="10800000">
            <a:off x="1771650" y="3800400"/>
            <a:ext cx="990900" cy="200100"/>
          </a:xfrm>
          <a:prstGeom prst="curvedConnector3">
            <a:avLst>
              <a:gd fmla="val 9612" name="adj1"/>
            </a:avLst>
          </a:prstGeom>
          <a:noFill/>
          <a:ln cap="flat" cmpd="sng" w="19050">
            <a:solidFill>
              <a:srgbClr val="9E9E9E"/>
            </a:solidFill>
            <a:prstDash val="solid"/>
            <a:round/>
            <a:headEnd len="med" w="med" type="none"/>
            <a:tailEnd len="med" w="med" type="triangle"/>
          </a:ln>
        </p:spPr>
      </p:cxnSp>
      <p:sp>
        <p:nvSpPr>
          <p:cNvPr id="1944" name="Google Shape;1944;p159"/>
          <p:cNvSpPr txBox="1"/>
          <p:nvPr/>
        </p:nvSpPr>
        <p:spPr>
          <a:xfrm>
            <a:off x="6431625" y="28062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Proxima Nova"/>
                <a:ea typeface="Proxima Nova"/>
                <a:cs typeface="Proxima Nova"/>
                <a:sym typeface="Proxima Nova"/>
              </a:rPr>
              <a:t>error-rate scores (model parameters)</a:t>
            </a:r>
            <a:endParaRPr sz="1800">
              <a:solidFill>
                <a:schemeClr val="dk2"/>
              </a:solidFill>
              <a:latin typeface="Proxima Nova"/>
              <a:ea typeface="Proxima Nova"/>
              <a:cs typeface="Proxima Nova"/>
              <a:sym typeface="Proxima Nova"/>
            </a:endParaRPr>
          </a:p>
        </p:txBody>
      </p:sp>
      <p:cxnSp>
        <p:nvCxnSpPr>
          <p:cNvPr id="1945" name="Google Shape;1945;p159"/>
          <p:cNvCxnSpPr/>
          <p:nvPr/>
        </p:nvCxnSpPr>
        <p:spPr>
          <a:xfrm flipH="1">
            <a:off x="6029175" y="3124200"/>
            <a:ext cx="781200" cy="238200"/>
          </a:xfrm>
          <a:prstGeom prst="curvedConnector3">
            <a:avLst>
              <a:gd fmla="val 84130" name="adj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9" name="Shape 1949"/>
        <p:cNvGrpSpPr/>
        <p:nvPr/>
      </p:nvGrpSpPr>
      <p:grpSpPr>
        <a:xfrm>
          <a:off x="0" y="0"/>
          <a:ext cx="0" cy="0"/>
          <a:chOff x="0" y="0"/>
          <a:chExt cx="0" cy="0"/>
        </a:xfrm>
      </p:grpSpPr>
      <p:sp>
        <p:nvSpPr>
          <p:cNvPr id="1950" name="Google Shape;1950;p1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Challenge of Training Data</a:t>
            </a:r>
            <a:endParaRPr sz="1800"/>
          </a:p>
        </p:txBody>
      </p:sp>
      <p:sp>
        <p:nvSpPr>
          <p:cNvPr id="1951" name="Google Shape;1951;p160"/>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42900" lvl="0" marL="457200" rtl="0">
              <a:lnSpc>
                <a:spcPct val="125454"/>
              </a:lnSpc>
              <a:spcBef>
                <a:spcPts val="0"/>
              </a:spcBef>
              <a:spcAft>
                <a:spcPts val="0"/>
              </a:spcAft>
              <a:buSzPts val="1800"/>
              <a:buChar char="●"/>
            </a:pPr>
            <a:r>
              <a:rPr lang="en"/>
              <a:t>How much data do we need to train the data fusion model?</a:t>
            </a:r>
            <a:endParaRPr/>
          </a:p>
          <a:p>
            <a:pPr indent="-342900" lvl="0" marL="457200" rtl="0">
              <a:lnSpc>
                <a:spcPct val="125454"/>
              </a:lnSpc>
              <a:spcBef>
                <a:spcPts val="0"/>
              </a:spcBef>
              <a:spcAft>
                <a:spcPts val="0"/>
              </a:spcAft>
              <a:buSzPts val="1800"/>
              <a:buChar char="●"/>
            </a:pPr>
            <a:r>
              <a:rPr b="1" lang="en"/>
              <a:t>Theorem: </a:t>
            </a:r>
            <a:r>
              <a:rPr lang="en"/>
              <a:t>We need a number of labeled examples proportional to the number of sources [Ng and Jordan, NIPS’01]</a:t>
            </a:r>
            <a:endParaRPr/>
          </a:p>
          <a:p>
            <a:pPr indent="-342900" lvl="0" marL="457200" rtl="0">
              <a:lnSpc>
                <a:spcPct val="125454"/>
              </a:lnSpc>
              <a:spcBef>
                <a:spcPts val="0"/>
              </a:spcBef>
              <a:spcAft>
                <a:spcPts val="0"/>
              </a:spcAft>
              <a:buSzPts val="1800"/>
              <a:buChar char="●"/>
            </a:pPr>
            <a:r>
              <a:rPr b="1" lang="en"/>
              <a:t>Model parameters: </a:t>
            </a:r>
            <a:r>
              <a:rPr lang="en"/>
              <a:t>Weights related to the error-rates of each data source.</a:t>
            </a:r>
            <a:endParaRPr/>
          </a:p>
        </p:txBody>
      </p:sp>
      <p:sp>
        <p:nvSpPr>
          <p:cNvPr id="1952" name="Google Shape;1952;p160"/>
          <p:cNvSpPr txBox="1"/>
          <p:nvPr/>
        </p:nvSpPr>
        <p:spPr>
          <a:xfrm>
            <a:off x="1526699" y="2817600"/>
            <a:ext cx="6090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0000"/>
                </a:solidFill>
                <a:latin typeface="Proxima Nova"/>
                <a:ea typeface="Proxima Nova"/>
                <a:cs typeface="Proxima Nova"/>
                <a:sym typeface="Proxima Nova"/>
              </a:rPr>
              <a:t>But the number of sources can be in the thousands or millions and training data is limited!</a:t>
            </a:r>
            <a:endParaRPr sz="1800">
              <a:solidFill>
                <a:srgbClr val="FF0000"/>
              </a:solidFill>
              <a:latin typeface="Proxima Nova"/>
              <a:ea typeface="Proxima Nova"/>
              <a:cs typeface="Proxima Nova"/>
              <a:sym typeface="Proxima Nova"/>
            </a:endParaRPr>
          </a:p>
        </p:txBody>
      </p:sp>
      <p:sp>
        <p:nvSpPr>
          <p:cNvPr id="1953" name="Google Shape;1953;p160"/>
          <p:cNvSpPr txBox="1"/>
          <p:nvPr/>
        </p:nvSpPr>
        <p:spPr>
          <a:xfrm>
            <a:off x="1439775" y="3922750"/>
            <a:ext cx="64902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Proxima Nova"/>
                <a:ea typeface="Proxima Nova"/>
                <a:cs typeface="Proxima Nova"/>
                <a:sym typeface="Proxima Nova"/>
              </a:rPr>
              <a:t>Idea 1: </a:t>
            </a:r>
            <a:r>
              <a:rPr lang="en" sz="1800">
                <a:solidFill>
                  <a:schemeClr val="dk2"/>
                </a:solidFill>
                <a:latin typeface="Proxima Nova"/>
                <a:ea typeface="Proxima Nova"/>
                <a:cs typeface="Proxima Nova"/>
                <a:sym typeface="Proxima Nova"/>
              </a:rPr>
              <a:t>Leverage redundancy and use</a:t>
            </a:r>
            <a:r>
              <a:rPr b="1" lang="en" sz="1800">
                <a:solidFill>
                  <a:schemeClr val="dk2"/>
                </a:solidFill>
                <a:latin typeface="Proxima Nova"/>
                <a:ea typeface="Proxima Nova"/>
                <a:cs typeface="Proxima Nova"/>
                <a:sym typeface="Proxima Nova"/>
              </a:rPr>
              <a:t> </a:t>
            </a:r>
            <a:r>
              <a:rPr lang="en" sz="1800">
                <a:solidFill>
                  <a:schemeClr val="dk2"/>
                </a:solidFill>
                <a:latin typeface="Proxima Nova"/>
                <a:ea typeface="Proxima Nova"/>
                <a:cs typeface="Proxima Nova"/>
                <a:sym typeface="Proxima Nova"/>
              </a:rPr>
              <a:t>unsupervised learning.</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7" name="Shape 1957"/>
        <p:cNvGrpSpPr/>
        <p:nvPr/>
      </p:nvGrpSpPr>
      <p:grpSpPr>
        <a:xfrm>
          <a:off x="0" y="0"/>
          <a:ext cx="0" cy="0"/>
          <a:chOff x="0" y="0"/>
          <a:chExt cx="0" cy="0"/>
        </a:xfrm>
      </p:grpSpPr>
      <p:pic>
        <p:nvPicPr>
          <p:cNvPr id="1958" name="Google Shape;1958;p161"/>
          <p:cNvPicPr preferRelativeResize="0"/>
          <p:nvPr/>
        </p:nvPicPr>
        <p:blipFill>
          <a:blip r:embed="rId3">
            <a:alphaModFix/>
          </a:blip>
          <a:stretch>
            <a:fillRect/>
          </a:stretch>
        </p:blipFill>
        <p:spPr>
          <a:xfrm>
            <a:off x="6100870" y="2731288"/>
            <a:ext cx="2966930" cy="1225150"/>
          </a:xfrm>
          <a:prstGeom prst="rect">
            <a:avLst/>
          </a:prstGeom>
          <a:noFill/>
          <a:ln>
            <a:noFill/>
          </a:ln>
        </p:spPr>
      </p:pic>
      <p:sp>
        <p:nvSpPr>
          <p:cNvPr id="1959" name="Google Shape;1959;p1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Dawid-Skene Algorithm </a:t>
            </a:r>
            <a:r>
              <a:rPr lang="en" sz="1800">
                <a:solidFill>
                  <a:srgbClr val="5E5E5E"/>
                </a:solidFill>
              </a:rPr>
              <a:t>[Dawid and Skene, 1979]</a:t>
            </a:r>
            <a:endParaRPr sz="2400"/>
          </a:p>
        </p:txBody>
      </p:sp>
      <p:sp>
        <p:nvSpPr>
          <p:cNvPr id="1960" name="Google Shape;1960;p161"/>
          <p:cNvSpPr txBox="1"/>
          <p:nvPr>
            <p:ph idx="1" type="body"/>
          </p:nvPr>
        </p:nvSpPr>
        <p:spPr>
          <a:xfrm>
            <a:off x="156825" y="1017175"/>
            <a:ext cx="6816900" cy="3514500"/>
          </a:xfrm>
          <a:prstGeom prst="rect">
            <a:avLst/>
          </a:prstGeom>
        </p:spPr>
        <p:txBody>
          <a:bodyPr anchorCtr="0" anchor="t" bIns="91425" lIns="91425" spcFirstLastPara="1" rIns="91425" wrap="square" tIns="91425">
            <a:noAutofit/>
          </a:bodyPr>
          <a:lstStyle/>
          <a:p>
            <a:pPr indent="0" lvl="0" marL="0" rtl="0">
              <a:lnSpc>
                <a:spcPct val="125454"/>
              </a:lnSpc>
              <a:spcBef>
                <a:spcPts val="0"/>
              </a:spcBef>
              <a:spcAft>
                <a:spcPts val="0"/>
              </a:spcAft>
              <a:buNone/>
            </a:pPr>
            <a:r>
              <a:rPr lang="en"/>
              <a:t>Iterative process</a:t>
            </a:r>
            <a:r>
              <a:rPr lang="en"/>
              <a:t> to estimate data source error rates</a:t>
            </a:r>
            <a:endParaRPr/>
          </a:p>
          <a:p>
            <a:pPr indent="0" lvl="0" marL="0" rtl="0">
              <a:lnSpc>
                <a:spcPct val="125454"/>
              </a:lnSpc>
              <a:spcBef>
                <a:spcPts val="0"/>
              </a:spcBef>
              <a:spcAft>
                <a:spcPts val="0"/>
              </a:spcAft>
              <a:buNone/>
            </a:pPr>
            <a:r>
              <a:t/>
            </a:r>
            <a:endParaRPr/>
          </a:p>
          <a:p>
            <a:pPr indent="-342900" lvl="0" marL="457200" rtl="0">
              <a:lnSpc>
                <a:spcPct val="125454"/>
              </a:lnSpc>
              <a:spcBef>
                <a:spcPts val="0"/>
              </a:spcBef>
              <a:spcAft>
                <a:spcPts val="0"/>
              </a:spcAft>
              <a:buSzPts val="1800"/>
              <a:buAutoNum type="arabicPeriod"/>
            </a:pPr>
            <a:r>
              <a:rPr lang="en"/>
              <a:t>Initialize “inferred” true value for each fact (e.g., use majority vote)</a:t>
            </a:r>
            <a:endParaRPr/>
          </a:p>
          <a:p>
            <a:pPr indent="-342900" lvl="0" marL="457200" rtl="0">
              <a:lnSpc>
                <a:spcPct val="125454"/>
              </a:lnSpc>
              <a:spcBef>
                <a:spcPts val="0"/>
              </a:spcBef>
              <a:spcAft>
                <a:spcPts val="0"/>
              </a:spcAft>
              <a:buSzPts val="1800"/>
              <a:buAutoNum type="arabicPeriod"/>
            </a:pPr>
            <a:r>
              <a:rPr lang="en"/>
              <a:t>Estimate </a:t>
            </a:r>
            <a:r>
              <a:rPr b="1" lang="en">
                <a:solidFill>
                  <a:schemeClr val="dk2"/>
                </a:solidFill>
              </a:rPr>
              <a:t>error rates</a:t>
            </a:r>
            <a:r>
              <a:rPr lang="en"/>
              <a:t> for workers (using “inferred” true values)</a:t>
            </a:r>
            <a:endParaRPr/>
          </a:p>
          <a:p>
            <a:pPr indent="-342900" lvl="0" marL="457200" rtl="0">
              <a:lnSpc>
                <a:spcPct val="125454"/>
              </a:lnSpc>
              <a:spcBef>
                <a:spcPts val="0"/>
              </a:spcBef>
              <a:spcAft>
                <a:spcPts val="0"/>
              </a:spcAft>
              <a:buSzPts val="1800"/>
              <a:buAutoNum type="arabicPeriod"/>
            </a:pPr>
            <a:r>
              <a:rPr lang="en"/>
              <a:t>Estimate </a:t>
            </a:r>
            <a:r>
              <a:rPr b="1" lang="en">
                <a:solidFill>
                  <a:schemeClr val="dk2"/>
                </a:solidFill>
              </a:rPr>
              <a:t>“inferred” true values</a:t>
            </a:r>
            <a:r>
              <a:rPr lang="en"/>
              <a:t> (using error rates, weight source votes according to quality)</a:t>
            </a:r>
            <a:endParaRPr/>
          </a:p>
          <a:p>
            <a:pPr indent="-342900" lvl="0" marL="457200" rtl="0">
              <a:lnSpc>
                <a:spcPct val="125454"/>
              </a:lnSpc>
              <a:spcBef>
                <a:spcPts val="0"/>
              </a:spcBef>
              <a:spcAft>
                <a:spcPts val="0"/>
              </a:spcAft>
              <a:buSzPts val="1800"/>
              <a:buAutoNum type="arabicPeriod"/>
            </a:pPr>
            <a:r>
              <a:rPr lang="en"/>
              <a:t>Go to Step 2 and iterate until convergence</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p:txBody>
      </p:sp>
      <p:sp>
        <p:nvSpPr>
          <p:cNvPr id="1961" name="Google Shape;1961;p161"/>
          <p:cNvSpPr txBox="1"/>
          <p:nvPr/>
        </p:nvSpPr>
        <p:spPr>
          <a:xfrm>
            <a:off x="160325" y="4052950"/>
            <a:ext cx="8821800" cy="920400"/>
          </a:xfrm>
          <a:prstGeom prst="rect">
            <a:avLst/>
          </a:prstGeom>
          <a:noFill/>
          <a:ln>
            <a:noFill/>
          </a:ln>
        </p:spPr>
        <p:txBody>
          <a:bodyPr anchorCtr="0" anchor="ctr" bIns="91425" lIns="91425" spcFirstLastPara="1" rIns="91425" wrap="square" tIns="91425">
            <a:noAutofit/>
          </a:bodyPr>
          <a:lstStyle/>
          <a:p>
            <a:pPr indent="0" lvl="0" marL="0" rtl="0">
              <a:lnSpc>
                <a:spcPct val="125454"/>
              </a:lnSpc>
              <a:spcBef>
                <a:spcPts val="0"/>
              </a:spcBef>
              <a:spcAft>
                <a:spcPts val="0"/>
              </a:spcAft>
              <a:buNone/>
            </a:pPr>
            <a:r>
              <a:rPr b="1" lang="en">
                <a:solidFill>
                  <a:schemeClr val="accent3"/>
                </a:solidFill>
                <a:latin typeface="Proxima Nova"/>
                <a:ea typeface="Proxima Nova"/>
                <a:cs typeface="Proxima Nova"/>
                <a:sym typeface="Proxima Nova"/>
              </a:rPr>
              <a:t>Assumptions: </a:t>
            </a:r>
            <a:r>
              <a:rPr lang="en">
                <a:solidFill>
                  <a:schemeClr val="accent3"/>
                </a:solidFill>
                <a:latin typeface="Proxima Nova"/>
                <a:ea typeface="Proxima Nova"/>
                <a:cs typeface="Proxima Nova"/>
                <a:sym typeface="Proxima Nova"/>
              </a:rPr>
              <a:t>(1) average source error rate &lt; 0.5, (2) dense source observations, (3) conditional independence of sources, (4) errors are uniformly distributed across all instances.</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5" name="Shape 1965"/>
        <p:cNvGrpSpPr/>
        <p:nvPr/>
      </p:nvGrpSpPr>
      <p:grpSpPr>
        <a:xfrm>
          <a:off x="0" y="0"/>
          <a:ext cx="0" cy="0"/>
          <a:chOff x="0" y="0"/>
          <a:chExt cx="0" cy="0"/>
        </a:xfrm>
      </p:grpSpPr>
      <p:sp>
        <p:nvSpPr>
          <p:cNvPr id="1966" name="Google Shape;1966;p1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An Intro in Probabilistic Graphical Models</a:t>
            </a:r>
            <a:endParaRPr sz="2400"/>
          </a:p>
        </p:txBody>
      </p:sp>
      <p:sp>
        <p:nvSpPr>
          <p:cNvPr id="1967" name="Google Shape;1967;p162"/>
          <p:cNvSpPr txBox="1"/>
          <p:nvPr>
            <p:ph idx="1" type="body"/>
          </p:nvPr>
        </p:nvSpPr>
        <p:spPr>
          <a:xfrm>
            <a:off x="426925" y="1017725"/>
            <a:ext cx="6816900" cy="3514500"/>
          </a:xfrm>
          <a:prstGeom prst="rect">
            <a:avLst/>
          </a:prstGeom>
        </p:spPr>
        <p:txBody>
          <a:bodyPr anchorCtr="0" anchor="t" bIns="91425" lIns="91425" spcFirstLastPara="1" rIns="91425" wrap="square" tIns="91425">
            <a:noAutofit/>
          </a:bodyPr>
          <a:lstStyle/>
          <a:p>
            <a:pPr indent="0" lvl="0" marL="0" rtl="0">
              <a:lnSpc>
                <a:spcPct val="125454"/>
              </a:lnSpc>
              <a:spcBef>
                <a:spcPts val="0"/>
              </a:spcBef>
              <a:spcAft>
                <a:spcPts val="0"/>
              </a:spcAft>
              <a:buNone/>
            </a:pPr>
            <a:r>
              <a:rPr lang="en"/>
              <a:t>Bayesian Networks (BNs)</a:t>
            </a:r>
            <a:endParaRPr/>
          </a:p>
          <a:p>
            <a:pPr indent="0" lvl="0" marL="457200" rtl="0">
              <a:lnSpc>
                <a:spcPct val="125454"/>
              </a:lnSpc>
              <a:spcBef>
                <a:spcPts val="0"/>
              </a:spcBef>
              <a:spcAft>
                <a:spcPts val="0"/>
              </a:spcAft>
              <a:buNone/>
            </a:pPr>
            <a:r>
              <a:rPr b="1" lang="en"/>
              <a:t>Local Markov Assumption:</a:t>
            </a:r>
            <a:r>
              <a:rPr lang="en"/>
              <a:t> A variable X is independent of its non-descendants given its parents (and </a:t>
            </a:r>
            <a:r>
              <a:rPr i="1" lang="en"/>
              <a:t>only</a:t>
            </a:r>
            <a:r>
              <a:rPr lang="en"/>
              <a:t> its parents).</a:t>
            </a:r>
            <a:endParaRPr/>
          </a:p>
          <a:p>
            <a:pPr indent="0" lvl="0" marL="45720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1" name="Shape 1971"/>
        <p:cNvGrpSpPr/>
        <p:nvPr/>
      </p:nvGrpSpPr>
      <p:grpSpPr>
        <a:xfrm>
          <a:off x="0" y="0"/>
          <a:ext cx="0" cy="0"/>
          <a:chOff x="0" y="0"/>
          <a:chExt cx="0" cy="0"/>
        </a:xfrm>
      </p:grpSpPr>
      <p:sp>
        <p:nvSpPr>
          <p:cNvPr id="1972" name="Google Shape;1972;p1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An Intro in Probabilistic Graphical Models</a:t>
            </a:r>
            <a:endParaRPr sz="2400"/>
          </a:p>
        </p:txBody>
      </p:sp>
      <p:sp>
        <p:nvSpPr>
          <p:cNvPr id="1973" name="Google Shape;1973;p163"/>
          <p:cNvSpPr txBox="1"/>
          <p:nvPr>
            <p:ph idx="1" type="body"/>
          </p:nvPr>
        </p:nvSpPr>
        <p:spPr>
          <a:xfrm>
            <a:off x="426925" y="1017725"/>
            <a:ext cx="6816900" cy="3514500"/>
          </a:xfrm>
          <a:prstGeom prst="rect">
            <a:avLst/>
          </a:prstGeom>
        </p:spPr>
        <p:txBody>
          <a:bodyPr anchorCtr="0" anchor="t" bIns="91425" lIns="91425" spcFirstLastPara="1" rIns="91425" wrap="square" tIns="91425">
            <a:noAutofit/>
          </a:bodyPr>
          <a:lstStyle/>
          <a:p>
            <a:pPr indent="0" lvl="0" marL="0" rtl="0">
              <a:lnSpc>
                <a:spcPct val="125454"/>
              </a:lnSpc>
              <a:spcBef>
                <a:spcPts val="0"/>
              </a:spcBef>
              <a:spcAft>
                <a:spcPts val="0"/>
              </a:spcAft>
              <a:buNone/>
            </a:pPr>
            <a:r>
              <a:rPr lang="en"/>
              <a:t>Bayesian Networks (BNs)</a:t>
            </a:r>
            <a:endParaRPr/>
          </a:p>
          <a:p>
            <a:pPr indent="0" lvl="0" marL="457200" rtl="0">
              <a:lnSpc>
                <a:spcPct val="125454"/>
              </a:lnSpc>
              <a:spcBef>
                <a:spcPts val="0"/>
              </a:spcBef>
              <a:spcAft>
                <a:spcPts val="0"/>
              </a:spcAft>
              <a:buNone/>
            </a:pPr>
            <a:r>
              <a:rPr b="1" lang="en"/>
              <a:t>Local Markov Assumption:</a:t>
            </a:r>
            <a:r>
              <a:rPr lang="en"/>
              <a:t> A variable X is independent of its non-descendants given its parents (and </a:t>
            </a:r>
            <a:r>
              <a:rPr i="1" lang="en"/>
              <a:t>only</a:t>
            </a:r>
            <a:r>
              <a:rPr lang="en"/>
              <a:t> its parents).</a:t>
            </a:r>
            <a:endParaRPr/>
          </a:p>
          <a:p>
            <a:pPr indent="0" lvl="0" marL="457200" rtl="0">
              <a:lnSpc>
                <a:spcPct val="125454"/>
              </a:lnSpc>
              <a:spcBef>
                <a:spcPts val="0"/>
              </a:spcBef>
              <a:spcAft>
                <a:spcPts val="0"/>
              </a:spcAft>
              <a:buNone/>
            </a:pPr>
            <a:r>
              <a:t/>
            </a:r>
            <a:endParaRPr/>
          </a:p>
          <a:p>
            <a:pPr indent="0" lvl="0" marL="0" rtl="0">
              <a:lnSpc>
                <a:spcPct val="125454"/>
              </a:lnSpc>
              <a:spcBef>
                <a:spcPts val="0"/>
              </a:spcBef>
              <a:spcAft>
                <a:spcPts val="0"/>
              </a:spcAft>
              <a:buNone/>
            </a:pPr>
            <a:r>
              <a:rPr lang="en"/>
              <a:t>Recipe for BNs</a:t>
            </a:r>
            <a:endParaRPr/>
          </a:p>
          <a:p>
            <a:pPr indent="0" lvl="0" marL="0" rtl="0">
              <a:lnSpc>
                <a:spcPct val="125454"/>
              </a:lnSpc>
              <a:spcBef>
                <a:spcPts val="0"/>
              </a:spcBef>
              <a:spcAft>
                <a:spcPts val="0"/>
              </a:spcAft>
              <a:buNone/>
            </a:pPr>
            <a:r>
              <a:rPr lang="en"/>
              <a:t>	Set of random variables X</a:t>
            </a:r>
            <a:endParaRPr/>
          </a:p>
          <a:p>
            <a:pPr indent="0" lvl="0" marL="0" rtl="0">
              <a:lnSpc>
                <a:spcPct val="125454"/>
              </a:lnSpc>
              <a:spcBef>
                <a:spcPts val="0"/>
              </a:spcBef>
              <a:spcAft>
                <a:spcPts val="0"/>
              </a:spcAft>
              <a:buNone/>
            </a:pPr>
            <a:r>
              <a:rPr b="1" lang="en"/>
              <a:t>	</a:t>
            </a:r>
            <a:r>
              <a:rPr lang="en"/>
              <a:t>Directed acyclic graph (each X[i] is a vertex)</a:t>
            </a:r>
            <a:endParaRPr/>
          </a:p>
          <a:p>
            <a:pPr indent="0" lvl="0" marL="0" rtl="0">
              <a:lnSpc>
                <a:spcPct val="125454"/>
              </a:lnSpc>
              <a:spcBef>
                <a:spcPts val="0"/>
              </a:spcBef>
              <a:spcAft>
                <a:spcPts val="0"/>
              </a:spcAft>
              <a:buNone/>
            </a:pPr>
            <a:r>
              <a:rPr lang="en"/>
              <a:t>	Conditional probability tables P(X | Parents(X))</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rPr lang="en"/>
              <a:t>Joint distribution: Factorizes over conditional probability tables</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p:txBody>
      </p:sp>
      <p:pic>
        <p:nvPicPr>
          <p:cNvPr id="1974" name="Google Shape;1974;p163"/>
          <p:cNvPicPr preferRelativeResize="0"/>
          <p:nvPr/>
        </p:nvPicPr>
        <p:blipFill>
          <a:blip r:embed="rId3">
            <a:alphaModFix/>
          </a:blip>
          <a:stretch>
            <a:fillRect/>
          </a:stretch>
        </p:blipFill>
        <p:spPr>
          <a:xfrm>
            <a:off x="5865370" y="2700913"/>
            <a:ext cx="2966930" cy="1225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rPr b="0" i="0" lang="en" sz="4500" u="none" cap="none" strike="noStrike">
                <a:solidFill>
                  <a:schemeClr val="dk1"/>
                </a:solidFill>
                <a:latin typeface="Calibri"/>
                <a:ea typeface="Calibri"/>
                <a:cs typeface="Calibri"/>
                <a:sym typeface="Calibri"/>
              </a:rPr>
              <a:t>Colin’s 7 minute intro to bidirectional LSTMs</a:t>
            </a:r>
            <a:endParaRPr sz="1100"/>
          </a:p>
        </p:txBody>
      </p:sp>
      <p:sp>
        <p:nvSpPr>
          <p:cNvPr id="319" name="Google Shape;319;p38"/>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8" name="Shape 1978"/>
        <p:cNvGrpSpPr/>
        <p:nvPr/>
      </p:nvGrpSpPr>
      <p:grpSpPr>
        <a:xfrm>
          <a:off x="0" y="0"/>
          <a:ext cx="0" cy="0"/>
          <a:chOff x="0" y="0"/>
          <a:chExt cx="0" cy="0"/>
        </a:xfrm>
      </p:grpSpPr>
      <p:sp>
        <p:nvSpPr>
          <p:cNvPr id="1979" name="Google Shape;1979;p1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An Intro in Probabilistic Graphical Models</a:t>
            </a:r>
            <a:endParaRPr sz="2400"/>
          </a:p>
        </p:txBody>
      </p:sp>
      <p:sp>
        <p:nvSpPr>
          <p:cNvPr id="1980" name="Google Shape;1980;p164"/>
          <p:cNvSpPr txBox="1"/>
          <p:nvPr>
            <p:ph idx="1" type="body"/>
          </p:nvPr>
        </p:nvSpPr>
        <p:spPr>
          <a:xfrm>
            <a:off x="426925" y="1017725"/>
            <a:ext cx="6816900" cy="3514500"/>
          </a:xfrm>
          <a:prstGeom prst="rect">
            <a:avLst/>
          </a:prstGeom>
        </p:spPr>
        <p:txBody>
          <a:bodyPr anchorCtr="0" anchor="t" bIns="91425" lIns="91425" spcFirstLastPara="1" rIns="91425" wrap="square" tIns="91425">
            <a:noAutofit/>
          </a:bodyPr>
          <a:lstStyle/>
          <a:p>
            <a:pPr indent="0" lvl="0" marL="0" rtl="0">
              <a:lnSpc>
                <a:spcPct val="125454"/>
              </a:lnSpc>
              <a:spcBef>
                <a:spcPts val="0"/>
              </a:spcBef>
              <a:spcAft>
                <a:spcPts val="0"/>
              </a:spcAft>
              <a:buNone/>
            </a:pPr>
            <a:r>
              <a:rPr lang="en"/>
              <a:t>Where do independence assumptions come from?</a:t>
            </a:r>
            <a:endParaRPr/>
          </a:p>
          <a:p>
            <a:pPr indent="0" lvl="0" marL="457200" rtl="0">
              <a:lnSpc>
                <a:spcPct val="125454"/>
              </a:lnSpc>
              <a:spcBef>
                <a:spcPts val="0"/>
              </a:spcBef>
              <a:spcAft>
                <a:spcPts val="0"/>
              </a:spcAft>
              <a:buNone/>
            </a:pPr>
            <a:r>
              <a:rPr b="1" lang="en"/>
              <a:t>Causal structure </a:t>
            </a:r>
            <a:r>
              <a:rPr lang="en"/>
              <a:t>captures domain knowledge</a:t>
            </a:r>
            <a:endParaRPr/>
          </a:p>
          <a:p>
            <a:pPr indent="0" lvl="0" marL="45720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p:txBody>
      </p:sp>
      <p:pic>
        <p:nvPicPr>
          <p:cNvPr id="1981" name="Google Shape;1981;p164"/>
          <p:cNvPicPr preferRelativeResize="0"/>
          <p:nvPr/>
        </p:nvPicPr>
        <p:blipFill>
          <a:blip r:embed="rId3">
            <a:alphaModFix/>
          </a:blip>
          <a:stretch>
            <a:fillRect/>
          </a:stretch>
        </p:blipFill>
        <p:spPr>
          <a:xfrm>
            <a:off x="2188137" y="1876950"/>
            <a:ext cx="4767725" cy="2738125"/>
          </a:xfrm>
          <a:prstGeom prst="rect">
            <a:avLst/>
          </a:prstGeom>
          <a:noFill/>
          <a:ln>
            <a:noFill/>
          </a:ln>
        </p:spPr>
      </p:pic>
      <p:sp>
        <p:nvSpPr>
          <p:cNvPr id="1982" name="Google Shape;1982;p164"/>
          <p:cNvSpPr txBox="1"/>
          <p:nvPr/>
        </p:nvSpPr>
        <p:spPr>
          <a:xfrm>
            <a:off x="2787138" y="4615075"/>
            <a:ext cx="35697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[Example by </a:t>
            </a:r>
            <a:r>
              <a:rPr lang="en">
                <a:latin typeface="Proxima Nova"/>
                <a:ea typeface="Proxima Nova"/>
                <a:cs typeface="Proxima Nova"/>
                <a:sym typeface="Proxima Nova"/>
              </a:rPr>
              <a:t>Andrew </a:t>
            </a:r>
            <a:r>
              <a:rPr lang="en">
                <a:latin typeface="Proxima Nova"/>
                <a:ea typeface="Proxima Nova"/>
                <a:cs typeface="Proxima Nova"/>
                <a:sym typeface="Proxima Nova"/>
              </a:rPr>
              <a:t>McCallum]</a:t>
            </a:r>
            <a:endParaRPr>
              <a:latin typeface="Proxima Nova"/>
              <a:ea typeface="Proxima Nova"/>
              <a:cs typeface="Proxima Nova"/>
              <a:sym typeface="Proxima Nova"/>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6" name="Shape 1986"/>
        <p:cNvGrpSpPr/>
        <p:nvPr/>
      </p:nvGrpSpPr>
      <p:grpSpPr>
        <a:xfrm>
          <a:off x="0" y="0"/>
          <a:ext cx="0" cy="0"/>
          <a:chOff x="0" y="0"/>
          <a:chExt cx="0" cy="0"/>
        </a:xfrm>
      </p:grpSpPr>
      <p:sp>
        <p:nvSpPr>
          <p:cNvPr id="1987" name="Google Shape;1987;p1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An Intro in Probabilistic Graphical Models</a:t>
            </a:r>
            <a:endParaRPr sz="2400"/>
          </a:p>
        </p:txBody>
      </p:sp>
      <p:sp>
        <p:nvSpPr>
          <p:cNvPr id="1988" name="Google Shape;1988;p165"/>
          <p:cNvSpPr txBox="1"/>
          <p:nvPr>
            <p:ph idx="1" type="body"/>
          </p:nvPr>
        </p:nvSpPr>
        <p:spPr>
          <a:xfrm>
            <a:off x="426925" y="1017725"/>
            <a:ext cx="6816900" cy="3514500"/>
          </a:xfrm>
          <a:prstGeom prst="rect">
            <a:avLst/>
          </a:prstGeom>
        </p:spPr>
        <p:txBody>
          <a:bodyPr anchorCtr="0" anchor="t" bIns="91425" lIns="91425" spcFirstLastPara="1" rIns="91425" wrap="square" tIns="91425">
            <a:noAutofit/>
          </a:bodyPr>
          <a:lstStyle/>
          <a:p>
            <a:pPr indent="0" lvl="0" marL="0" rtl="0">
              <a:lnSpc>
                <a:spcPct val="125454"/>
              </a:lnSpc>
              <a:spcBef>
                <a:spcPts val="0"/>
              </a:spcBef>
              <a:spcAft>
                <a:spcPts val="0"/>
              </a:spcAft>
              <a:buNone/>
            </a:pPr>
            <a:r>
              <a:rPr lang="en"/>
              <a:t>Factored joint distribution</a:t>
            </a:r>
            <a:endParaRPr/>
          </a:p>
          <a:p>
            <a:pPr indent="0" lvl="0" marL="457200" rtl="0">
              <a:lnSpc>
                <a:spcPct val="125454"/>
              </a:lnSpc>
              <a:spcBef>
                <a:spcPts val="0"/>
              </a:spcBef>
              <a:spcAft>
                <a:spcPts val="0"/>
              </a:spcAft>
              <a:buNone/>
            </a:pPr>
            <a:r>
              <a:t/>
            </a:r>
            <a:endParaRPr/>
          </a:p>
          <a:p>
            <a:pPr indent="0" lvl="0" marL="45720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p:txBody>
      </p:sp>
      <p:sp>
        <p:nvSpPr>
          <p:cNvPr id="1989" name="Google Shape;1989;p165"/>
          <p:cNvSpPr txBox="1"/>
          <p:nvPr/>
        </p:nvSpPr>
        <p:spPr>
          <a:xfrm>
            <a:off x="2787138" y="4615075"/>
            <a:ext cx="35697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[Example by Andrew McCallum]</a:t>
            </a:r>
            <a:endParaRPr>
              <a:latin typeface="Proxima Nova"/>
              <a:ea typeface="Proxima Nova"/>
              <a:cs typeface="Proxima Nova"/>
              <a:sym typeface="Proxima Nova"/>
            </a:endParaRPr>
          </a:p>
        </p:txBody>
      </p:sp>
      <p:pic>
        <p:nvPicPr>
          <p:cNvPr id="1990" name="Google Shape;1990;p165"/>
          <p:cNvPicPr preferRelativeResize="0"/>
          <p:nvPr/>
        </p:nvPicPr>
        <p:blipFill>
          <a:blip r:embed="rId3">
            <a:alphaModFix/>
          </a:blip>
          <a:stretch>
            <a:fillRect/>
          </a:stretch>
        </p:blipFill>
        <p:spPr>
          <a:xfrm>
            <a:off x="1130963" y="1524774"/>
            <a:ext cx="6882076" cy="2909149"/>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4" name="Shape 1994"/>
        <p:cNvGrpSpPr/>
        <p:nvPr/>
      </p:nvGrpSpPr>
      <p:grpSpPr>
        <a:xfrm>
          <a:off x="0" y="0"/>
          <a:ext cx="0" cy="0"/>
          <a:chOff x="0" y="0"/>
          <a:chExt cx="0" cy="0"/>
        </a:xfrm>
      </p:grpSpPr>
      <p:sp>
        <p:nvSpPr>
          <p:cNvPr id="1995" name="Google Shape;1995;p1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Probabilistic Graphical Models for Data Fusion</a:t>
            </a:r>
            <a:endParaRPr b="1"/>
          </a:p>
        </p:txBody>
      </p:sp>
      <p:pic>
        <p:nvPicPr>
          <p:cNvPr id="1996" name="Google Shape;1996;p166"/>
          <p:cNvPicPr preferRelativeResize="0"/>
          <p:nvPr/>
        </p:nvPicPr>
        <p:blipFill>
          <a:blip r:embed="rId3">
            <a:alphaModFix/>
          </a:blip>
          <a:stretch>
            <a:fillRect/>
          </a:stretch>
        </p:blipFill>
        <p:spPr>
          <a:xfrm>
            <a:off x="311700" y="1441700"/>
            <a:ext cx="4230100" cy="2404276"/>
          </a:xfrm>
          <a:prstGeom prst="rect">
            <a:avLst/>
          </a:prstGeom>
          <a:noFill/>
          <a:ln>
            <a:noFill/>
          </a:ln>
        </p:spPr>
      </p:pic>
      <p:sp>
        <p:nvSpPr>
          <p:cNvPr id="1997" name="Google Shape;1997;p166"/>
          <p:cNvSpPr txBox="1"/>
          <p:nvPr/>
        </p:nvSpPr>
        <p:spPr>
          <a:xfrm>
            <a:off x="1359950" y="3747425"/>
            <a:ext cx="2133600" cy="445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a:latin typeface="Proxima Nova"/>
                <a:ea typeface="Proxima Nova"/>
                <a:cs typeface="Proxima Nova"/>
                <a:sym typeface="Proxima Nova"/>
              </a:rPr>
              <a:t>[Zhao et al., VLDB 2012]</a:t>
            </a:r>
            <a:endParaRPr>
              <a:latin typeface="Proxima Nova"/>
              <a:ea typeface="Proxima Nova"/>
              <a:cs typeface="Proxima Nova"/>
              <a:sym typeface="Proxima Nova"/>
            </a:endParaRPr>
          </a:p>
        </p:txBody>
      </p:sp>
      <p:sp>
        <p:nvSpPr>
          <p:cNvPr id="1998" name="Google Shape;1998;p166"/>
          <p:cNvSpPr txBox="1"/>
          <p:nvPr/>
        </p:nvSpPr>
        <p:spPr>
          <a:xfrm>
            <a:off x="5105400" y="942850"/>
            <a:ext cx="1152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Proxima Nova"/>
                <a:ea typeface="Proxima Nova"/>
                <a:cs typeface="Proxima Nova"/>
                <a:sym typeface="Proxima Nova"/>
              </a:rPr>
              <a:t>Source Quality</a:t>
            </a:r>
            <a:endParaRPr sz="1800">
              <a:solidFill>
                <a:schemeClr val="dk2"/>
              </a:solidFill>
              <a:latin typeface="Proxima Nova"/>
              <a:ea typeface="Proxima Nova"/>
              <a:cs typeface="Proxima Nova"/>
              <a:sym typeface="Proxima Nova"/>
            </a:endParaRPr>
          </a:p>
        </p:txBody>
      </p:sp>
      <p:sp>
        <p:nvSpPr>
          <p:cNvPr id="1999" name="Google Shape;1999;p166"/>
          <p:cNvSpPr/>
          <p:nvPr/>
        </p:nvSpPr>
        <p:spPr>
          <a:xfrm>
            <a:off x="1556125" y="1340550"/>
            <a:ext cx="3015900" cy="10479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2000" name="Google Shape;2000;p166"/>
          <p:cNvCxnSpPr>
            <a:stCxn id="1998" idx="1"/>
            <a:endCxn id="1999" idx="3"/>
          </p:cNvCxnSpPr>
          <p:nvPr/>
        </p:nvCxnSpPr>
        <p:spPr>
          <a:xfrm flipH="1">
            <a:off x="4572000" y="1165600"/>
            <a:ext cx="533400" cy="699000"/>
          </a:xfrm>
          <a:prstGeom prst="curvedConnector3">
            <a:avLst>
              <a:gd fmla="val 49998" name="adj1"/>
            </a:avLst>
          </a:prstGeom>
          <a:noFill/>
          <a:ln cap="flat" cmpd="sng" w="19050">
            <a:solidFill>
              <a:schemeClr val="dk2"/>
            </a:solidFill>
            <a:prstDash val="solid"/>
            <a:round/>
            <a:headEnd len="med" w="med" type="none"/>
            <a:tailEnd len="med" w="med" type="triangle"/>
          </a:ln>
        </p:spPr>
      </p:cxnSp>
      <p:sp>
        <p:nvSpPr>
          <p:cNvPr id="2001" name="Google Shape;2001;p166"/>
          <p:cNvSpPr/>
          <p:nvPr/>
        </p:nvSpPr>
        <p:spPr>
          <a:xfrm>
            <a:off x="311700" y="2544000"/>
            <a:ext cx="2133600" cy="10479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02" name="Google Shape;2002;p166"/>
          <p:cNvSpPr txBox="1"/>
          <p:nvPr/>
        </p:nvSpPr>
        <p:spPr>
          <a:xfrm>
            <a:off x="-69300" y="3735725"/>
            <a:ext cx="18600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Proxima Nova"/>
                <a:ea typeface="Proxima Nova"/>
                <a:cs typeface="Proxima Nova"/>
                <a:sym typeface="Proxima Nova"/>
              </a:rPr>
              <a:t>Prior truth probability</a:t>
            </a:r>
            <a:endParaRPr sz="1800">
              <a:solidFill>
                <a:schemeClr val="dk2"/>
              </a:solidFill>
              <a:latin typeface="Proxima Nova"/>
              <a:ea typeface="Proxima Nova"/>
              <a:cs typeface="Proxima Nova"/>
              <a:sym typeface="Proxima Nova"/>
            </a:endParaRPr>
          </a:p>
        </p:txBody>
      </p:sp>
      <p:cxnSp>
        <p:nvCxnSpPr>
          <p:cNvPr id="2003" name="Google Shape;2003;p166"/>
          <p:cNvCxnSpPr>
            <a:stCxn id="2002" idx="0"/>
            <a:endCxn id="2001" idx="2"/>
          </p:cNvCxnSpPr>
          <p:nvPr/>
        </p:nvCxnSpPr>
        <p:spPr>
          <a:xfrm rot="-5400000">
            <a:off x="1047750" y="3404975"/>
            <a:ext cx="143700" cy="517800"/>
          </a:xfrm>
          <a:prstGeom prst="curvedConnector3">
            <a:avLst>
              <a:gd fmla="val 50043" name="adj1"/>
            </a:avLst>
          </a:prstGeom>
          <a:noFill/>
          <a:ln cap="flat" cmpd="sng" w="19050">
            <a:solidFill>
              <a:schemeClr val="dk2"/>
            </a:solidFill>
            <a:prstDash val="solid"/>
            <a:round/>
            <a:headEnd len="med" w="med" type="none"/>
            <a:tailEnd len="med" w="med" type="triangle"/>
          </a:ln>
        </p:spPr>
      </p:cxnSp>
      <p:pic>
        <p:nvPicPr>
          <p:cNvPr id="2004" name="Google Shape;2004;p166"/>
          <p:cNvPicPr preferRelativeResize="0"/>
          <p:nvPr/>
        </p:nvPicPr>
        <p:blipFill>
          <a:blip r:embed="rId4">
            <a:alphaModFix/>
          </a:blip>
          <a:stretch>
            <a:fillRect/>
          </a:stretch>
        </p:blipFill>
        <p:spPr>
          <a:xfrm>
            <a:off x="4842700" y="2360599"/>
            <a:ext cx="3649699" cy="2046950"/>
          </a:xfrm>
          <a:prstGeom prst="rect">
            <a:avLst/>
          </a:prstGeom>
          <a:noFill/>
          <a:ln>
            <a:noFill/>
          </a:ln>
        </p:spPr>
      </p:pic>
      <p:sp>
        <p:nvSpPr>
          <p:cNvPr id="2005" name="Google Shape;2005;p166"/>
          <p:cNvSpPr txBox="1"/>
          <p:nvPr/>
        </p:nvSpPr>
        <p:spPr>
          <a:xfrm>
            <a:off x="4842650" y="1513500"/>
            <a:ext cx="3649800" cy="8172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2400">
                <a:solidFill>
                  <a:srgbClr val="9E9E9E"/>
                </a:solidFill>
                <a:latin typeface="Proxima Nova"/>
                <a:ea typeface="Proxima Nova"/>
                <a:cs typeface="Proxima Nova"/>
                <a:sym typeface="Proxima Nova"/>
              </a:rPr>
              <a:t>Setup: Identify true source claims</a:t>
            </a:r>
            <a:endParaRPr b="1" sz="2400">
              <a:solidFill>
                <a:srgbClr val="9E9E9E"/>
              </a:solidFill>
              <a:latin typeface="Proxima Nova"/>
              <a:ea typeface="Proxima Nova"/>
              <a:cs typeface="Proxima Nova"/>
              <a:sym typeface="Proxima Nova"/>
            </a:endParaRPr>
          </a:p>
        </p:txBody>
      </p:sp>
      <p:sp>
        <p:nvSpPr>
          <p:cNvPr id="2006" name="Google Shape;2006;p166"/>
          <p:cNvSpPr txBox="1"/>
          <p:nvPr/>
        </p:nvSpPr>
        <p:spPr>
          <a:xfrm>
            <a:off x="-990600" y="1125775"/>
            <a:ext cx="3649800" cy="8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E9E9E"/>
                </a:solidFill>
                <a:latin typeface="Proxima Nova"/>
                <a:ea typeface="Proxima Nova"/>
                <a:cs typeface="Proxima Nova"/>
                <a:sym typeface="Proxima Nova"/>
              </a:rPr>
              <a:t>Example:</a:t>
            </a:r>
            <a:endParaRPr b="1" sz="2400">
              <a:solidFill>
                <a:srgbClr val="9E9E9E"/>
              </a:solidFill>
              <a:latin typeface="Proxima Nova"/>
              <a:ea typeface="Proxima Nova"/>
              <a:cs typeface="Proxima Nova"/>
              <a:sym typeface="Proxima Nova"/>
            </a:endParaRPr>
          </a:p>
        </p:txBody>
      </p:sp>
      <p:sp>
        <p:nvSpPr>
          <p:cNvPr id="2007" name="Google Shape;2007;p166"/>
          <p:cNvSpPr txBox="1"/>
          <p:nvPr/>
        </p:nvSpPr>
        <p:spPr>
          <a:xfrm>
            <a:off x="1315800" y="4269950"/>
            <a:ext cx="6512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Extensive work on modeling source observations and source interactions to address limitations of basic Dawid-Skene.</a:t>
            </a:r>
            <a:endParaRPr sz="1800">
              <a:solidFill>
                <a:srgbClr val="0E945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rgbClr val="0E9453"/>
              </a:solidFill>
              <a:latin typeface="Proxima Nova"/>
              <a:ea typeface="Proxima Nova"/>
              <a:cs typeface="Proxima Nova"/>
              <a:sym typeface="Proxima Nova"/>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1" name="Shape 2011"/>
        <p:cNvGrpSpPr/>
        <p:nvPr/>
      </p:nvGrpSpPr>
      <p:grpSpPr>
        <a:xfrm>
          <a:off x="0" y="0"/>
          <a:ext cx="0" cy="0"/>
          <a:chOff x="0" y="0"/>
          <a:chExt cx="0" cy="0"/>
        </a:xfrm>
      </p:grpSpPr>
      <p:sp>
        <p:nvSpPr>
          <p:cNvPr id="2012" name="Google Shape;2012;p1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Probabilistic Graphical Models for Data Fusion</a:t>
            </a:r>
            <a:endParaRPr b="1"/>
          </a:p>
        </p:txBody>
      </p:sp>
      <p:pic>
        <p:nvPicPr>
          <p:cNvPr id="2013" name="Google Shape;2013;p167"/>
          <p:cNvPicPr preferRelativeResize="0"/>
          <p:nvPr/>
        </p:nvPicPr>
        <p:blipFill>
          <a:blip r:embed="rId3">
            <a:alphaModFix/>
          </a:blip>
          <a:stretch>
            <a:fillRect/>
          </a:stretch>
        </p:blipFill>
        <p:spPr>
          <a:xfrm>
            <a:off x="311700" y="1441700"/>
            <a:ext cx="4230100" cy="2404276"/>
          </a:xfrm>
          <a:prstGeom prst="rect">
            <a:avLst/>
          </a:prstGeom>
          <a:noFill/>
          <a:ln>
            <a:noFill/>
          </a:ln>
        </p:spPr>
      </p:pic>
      <p:sp>
        <p:nvSpPr>
          <p:cNvPr id="2014" name="Google Shape;2014;p167"/>
          <p:cNvSpPr txBox="1"/>
          <p:nvPr/>
        </p:nvSpPr>
        <p:spPr>
          <a:xfrm>
            <a:off x="1359950" y="3747425"/>
            <a:ext cx="2133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[Zhao et al., VLDB 2012]</a:t>
            </a:r>
            <a:endParaRPr>
              <a:latin typeface="Proxima Nova"/>
              <a:ea typeface="Proxima Nova"/>
              <a:cs typeface="Proxima Nova"/>
              <a:sym typeface="Proxima Nova"/>
            </a:endParaRPr>
          </a:p>
        </p:txBody>
      </p:sp>
      <p:pic>
        <p:nvPicPr>
          <p:cNvPr id="2015" name="Google Shape;2015;p167"/>
          <p:cNvPicPr preferRelativeResize="0"/>
          <p:nvPr/>
        </p:nvPicPr>
        <p:blipFill>
          <a:blip r:embed="rId4">
            <a:alphaModFix/>
          </a:blip>
          <a:stretch>
            <a:fillRect/>
          </a:stretch>
        </p:blipFill>
        <p:spPr>
          <a:xfrm>
            <a:off x="5151401" y="1777354"/>
            <a:ext cx="3115743" cy="2404275"/>
          </a:xfrm>
          <a:prstGeom prst="rect">
            <a:avLst/>
          </a:prstGeom>
          <a:noFill/>
          <a:ln>
            <a:noFill/>
          </a:ln>
        </p:spPr>
      </p:pic>
      <p:sp>
        <p:nvSpPr>
          <p:cNvPr id="2016" name="Google Shape;2016;p167"/>
          <p:cNvSpPr txBox="1"/>
          <p:nvPr/>
        </p:nvSpPr>
        <p:spPr>
          <a:xfrm>
            <a:off x="5642475" y="4029225"/>
            <a:ext cx="2133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[Dong et al., VLDB 2015]</a:t>
            </a:r>
            <a:endParaRPr>
              <a:latin typeface="Proxima Nova"/>
              <a:ea typeface="Proxima Nova"/>
              <a:cs typeface="Proxima Nova"/>
              <a:sym typeface="Proxima Nova"/>
            </a:endParaRPr>
          </a:p>
        </p:txBody>
      </p:sp>
      <p:sp>
        <p:nvSpPr>
          <p:cNvPr id="2017" name="Google Shape;2017;p167"/>
          <p:cNvSpPr txBox="1"/>
          <p:nvPr/>
        </p:nvSpPr>
        <p:spPr>
          <a:xfrm>
            <a:off x="4510875" y="1017725"/>
            <a:ext cx="4396800" cy="8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E9E9E"/>
                </a:solidFill>
                <a:latin typeface="Proxima Nova"/>
                <a:ea typeface="Proxima Nova"/>
                <a:cs typeface="Proxima Nova"/>
                <a:sym typeface="Proxima Nova"/>
              </a:rPr>
              <a:t>Modeling both source quality and extractor accuracy</a:t>
            </a:r>
            <a:endParaRPr b="1" sz="2400">
              <a:solidFill>
                <a:srgbClr val="9E9E9E"/>
              </a:solidFill>
              <a:latin typeface="Proxima Nova"/>
              <a:ea typeface="Proxima Nova"/>
              <a:cs typeface="Proxima Nova"/>
              <a:sym typeface="Proxima Nova"/>
            </a:endParaRPr>
          </a:p>
        </p:txBody>
      </p:sp>
      <p:sp>
        <p:nvSpPr>
          <p:cNvPr id="2018" name="Google Shape;2018;p167"/>
          <p:cNvSpPr txBox="1"/>
          <p:nvPr/>
        </p:nvSpPr>
        <p:spPr>
          <a:xfrm>
            <a:off x="1315800" y="4269950"/>
            <a:ext cx="6512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Extensive work on modeling source observations and source interactions to address limitations of basic Dawid-Skene.</a:t>
            </a:r>
            <a:endParaRPr sz="1800">
              <a:solidFill>
                <a:srgbClr val="0E945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rgbClr val="0E9453"/>
              </a:solidFill>
              <a:latin typeface="Proxima Nova"/>
              <a:ea typeface="Proxima Nova"/>
              <a:cs typeface="Proxima Nova"/>
              <a:sym typeface="Proxima Nova"/>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2" name="Shape 2022"/>
        <p:cNvGrpSpPr/>
        <p:nvPr/>
      </p:nvGrpSpPr>
      <p:grpSpPr>
        <a:xfrm>
          <a:off x="0" y="0"/>
          <a:ext cx="0" cy="0"/>
          <a:chOff x="0" y="0"/>
          <a:chExt cx="0" cy="0"/>
        </a:xfrm>
      </p:grpSpPr>
      <p:sp>
        <p:nvSpPr>
          <p:cNvPr id="2023" name="Google Shape;2023;p1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Probabilistic Graphical Models for Data Fusion</a:t>
            </a:r>
            <a:endParaRPr b="1"/>
          </a:p>
        </p:txBody>
      </p:sp>
      <p:sp>
        <p:nvSpPr>
          <p:cNvPr id="2024" name="Google Shape;2024;p168"/>
          <p:cNvSpPr txBox="1"/>
          <p:nvPr/>
        </p:nvSpPr>
        <p:spPr>
          <a:xfrm>
            <a:off x="1315800" y="4269950"/>
            <a:ext cx="6512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Extensive work on modeling source observations and source interactions to address limitations of basic Dawid-Skene.</a:t>
            </a:r>
            <a:endParaRPr sz="1800">
              <a:solidFill>
                <a:srgbClr val="0E945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rgbClr val="0E9453"/>
              </a:solidFill>
              <a:latin typeface="Proxima Nova"/>
              <a:ea typeface="Proxima Nova"/>
              <a:cs typeface="Proxima Nova"/>
              <a:sym typeface="Proxima Nova"/>
            </a:endParaRPr>
          </a:p>
        </p:txBody>
      </p:sp>
      <p:sp>
        <p:nvSpPr>
          <p:cNvPr id="2025" name="Google Shape;2025;p168"/>
          <p:cNvSpPr txBox="1"/>
          <p:nvPr/>
        </p:nvSpPr>
        <p:spPr>
          <a:xfrm>
            <a:off x="3257550" y="3991125"/>
            <a:ext cx="2381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[Platanios et al., ICML 2016]</a:t>
            </a:r>
            <a:endParaRPr>
              <a:latin typeface="Proxima Nova"/>
              <a:ea typeface="Proxima Nova"/>
              <a:cs typeface="Proxima Nova"/>
              <a:sym typeface="Proxima Nova"/>
            </a:endParaRPr>
          </a:p>
        </p:txBody>
      </p:sp>
      <p:grpSp>
        <p:nvGrpSpPr>
          <p:cNvPr id="2026" name="Google Shape;2026;p168"/>
          <p:cNvGrpSpPr/>
          <p:nvPr/>
        </p:nvGrpSpPr>
        <p:grpSpPr>
          <a:xfrm>
            <a:off x="446500" y="1041013"/>
            <a:ext cx="7982774" cy="2908801"/>
            <a:chOff x="446500" y="1041013"/>
            <a:chExt cx="7982774" cy="2908801"/>
          </a:xfrm>
        </p:grpSpPr>
        <p:grpSp>
          <p:nvGrpSpPr>
            <p:cNvPr id="2027" name="Google Shape;2027;p168"/>
            <p:cNvGrpSpPr/>
            <p:nvPr/>
          </p:nvGrpSpPr>
          <p:grpSpPr>
            <a:xfrm>
              <a:off x="1167825" y="1041013"/>
              <a:ext cx="7261449" cy="2908801"/>
              <a:chOff x="1167825" y="1041013"/>
              <a:chExt cx="7261449" cy="2908801"/>
            </a:xfrm>
          </p:grpSpPr>
          <p:pic>
            <p:nvPicPr>
              <p:cNvPr id="2028" name="Google Shape;2028;p168"/>
              <p:cNvPicPr preferRelativeResize="0"/>
              <p:nvPr/>
            </p:nvPicPr>
            <p:blipFill>
              <a:blip r:embed="rId3">
                <a:alphaModFix/>
              </a:blip>
              <a:stretch>
                <a:fillRect/>
              </a:stretch>
            </p:blipFill>
            <p:spPr>
              <a:xfrm>
                <a:off x="1167825" y="1041013"/>
                <a:ext cx="2954151" cy="1860024"/>
              </a:xfrm>
              <a:prstGeom prst="rect">
                <a:avLst/>
              </a:prstGeom>
              <a:noFill/>
              <a:ln>
                <a:noFill/>
              </a:ln>
            </p:spPr>
          </p:pic>
          <p:pic>
            <p:nvPicPr>
              <p:cNvPr id="2029" name="Google Shape;2029;p168"/>
              <p:cNvPicPr preferRelativeResize="0"/>
              <p:nvPr/>
            </p:nvPicPr>
            <p:blipFill>
              <a:blip r:embed="rId4">
                <a:alphaModFix/>
              </a:blip>
              <a:stretch>
                <a:fillRect/>
              </a:stretch>
            </p:blipFill>
            <p:spPr>
              <a:xfrm>
                <a:off x="4879975" y="1059014"/>
                <a:ext cx="3549299" cy="2890800"/>
              </a:xfrm>
              <a:prstGeom prst="rect">
                <a:avLst/>
              </a:prstGeom>
              <a:noFill/>
              <a:ln>
                <a:noFill/>
              </a:ln>
            </p:spPr>
          </p:pic>
        </p:grpSp>
        <p:sp>
          <p:nvSpPr>
            <p:cNvPr id="2030" name="Google Shape;2030;p168"/>
            <p:cNvSpPr txBox="1"/>
            <p:nvPr/>
          </p:nvSpPr>
          <p:spPr>
            <a:xfrm>
              <a:off x="446500" y="3017975"/>
              <a:ext cx="4396800" cy="8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E9E9E"/>
                  </a:solidFill>
                  <a:latin typeface="Proxima Nova"/>
                  <a:ea typeface="Proxima Nova"/>
                  <a:cs typeface="Proxima Nova"/>
                  <a:sym typeface="Proxima Nova"/>
                </a:rPr>
                <a:t>Modeling source dependencies</a:t>
              </a:r>
              <a:endParaRPr b="1" sz="2400">
                <a:solidFill>
                  <a:srgbClr val="9E9E9E"/>
                </a:solidFill>
                <a:latin typeface="Proxima Nova"/>
                <a:ea typeface="Proxima Nova"/>
                <a:cs typeface="Proxima Nova"/>
                <a:sym typeface="Proxima Nova"/>
              </a:endParaRPr>
            </a:p>
          </p:txBody>
        </p:sp>
      </p:gr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4" name="Shape 2034"/>
        <p:cNvGrpSpPr/>
        <p:nvPr/>
      </p:nvGrpSpPr>
      <p:grpSpPr>
        <a:xfrm>
          <a:off x="0" y="0"/>
          <a:ext cx="0" cy="0"/>
          <a:chOff x="0" y="0"/>
          <a:chExt cx="0" cy="0"/>
        </a:xfrm>
      </p:grpSpPr>
      <p:sp>
        <p:nvSpPr>
          <p:cNvPr id="2035" name="Google Shape;2035;p1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PGMs</a:t>
            </a:r>
            <a:r>
              <a:rPr b="1" lang="en"/>
              <a:t> in Data Fusion </a:t>
            </a:r>
            <a:r>
              <a:rPr lang="en" sz="1800">
                <a:solidFill>
                  <a:srgbClr val="5E5E5E"/>
                </a:solidFill>
              </a:rPr>
              <a:t>[Li et al., VLDB’14]</a:t>
            </a:r>
            <a:endParaRPr sz="1800">
              <a:solidFill>
                <a:srgbClr val="5E5E5E"/>
              </a:solidFill>
            </a:endParaRPr>
          </a:p>
        </p:txBody>
      </p:sp>
      <p:pic>
        <p:nvPicPr>
          <p:cNvPr id="2036" name="Google Shape;2036;p169"/>
          <p:cNvPicPr preferRelativeResize="0"/>
          <p:nvPr/>
        </p:nvPicPr>
        <p:blipFill>
          <a:blip r:embed="rId3">
            <a:alphaModFix/>
          </a:blip>
          <a:stretch>
            <a:fillRect/>
          </a:stretch>
        </p:blipFill>
        <p:spPr>
          <a:xfrm>
            <a:off x="152400" y="1170125"/>
            <a:ext cx="8839201" cy="3099826"/>
          </a:xfrm>
          <a:prstGeom prst="rect">
            <a:avLst/>
          </a:prstGeom>
          <a:noFill/>
          <a:ln>
            <a:noFill/>
          </a:ln>
        </p:spPr>
      </p:pic>
      <p:sp>
        <p:nvSpPr>
          <p:cNvPr id="2037" name="Google Shape;2037;p169"/>
          <p:cNvSpPr txBox="1"/>
          <p:nvPr/>
        </p:nvSpPr>
        <p:spPr>
          <a:xfrm>
            <a:off x="876750" y="4269950"/>
            <a:ext cx="73905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Bayesian models capture </a:t>
            </a:r>
            <a:r>
              <a:rPr lang="en" sz="1800">
                <a:solidFill>
                  <a:srgbClr val="0E9453"/>
                </a:solidFill>
                <a:latin typeface="Proxima Nova"/>
                <a:ea typeface="Proxima Nova"/>
                <a:cs typeface="Proxima Nova"/>
                <a:sym typeface="Proxima Nova"/>
              </a:rPr>
              <a:t>source observations and source interactions.</a:t>
            </a:r>
            <a:endParaRPr sz="1800">
              <a:solidFill>
                <a:srgbClr val="0E945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rgbClr val="0E9453"/>
              </a:solidFill>
              <a:latin typeface="Proxima Nova"/>
              <a:ea typeface="Proxima Nova"/>
              <a:cs typeface="Proxima Nova"/>
              <a:sym typeface="Proxima Nova"/>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1" name="Shape 2041"/>
        <p:cNvGrpSpPr/>
        <p:nvPr/>
      </p:nvGrpSpPr>
      <p:grpSpPr>
        <a:xfrm>
          <a:off x="0" y="0"/>
          <a:ext cx="0" cy="0"/>
          <a:chOff x="0" y="0"/>
          <a:chExt cx="0" cy="0"/>
        </a:xfrm>
      </p:grpSpPr>
      <p:sp>
        <p:nvSpPr>
          <p:cNvPr id="2042" name="Google Shape;2042;p1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PGMs</a:t>
            </a:r>
            <a:r>
              <a:rPr b="1" lang="en"/>
              <a:t> in Data Fusion </a:t>
            </a:r>
            <a:r>
              <a:rPr lang="en" sz="1800">
                <a:solidFill>
                  <a:srgbClr val="5E5E5E"/>
                </a:solidFill>
              </a:rPr>
              <a:t>[Li et al., VLDB’14]</a:t>
            </a:r>
            <a:endParaRPr sz="1800"/>
          </a:p>
        </p:txBody>
      </p:sp>
      <p:sp>
        <p:nvSpPr>
          <p:cNvPr id="2043" name="Google Shape;2043;p170"/>
          <p:cNvSpPr txBox="1"/>
          <p:nvPr/>
        </p:nvSpPr>
        <p:spPr>
          <a:xfrm>
            <a:off x="1100250" y="4293175"/>
            <a:ext cx="69435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Modeling the quality of data sources leads to improved accuracy.</a:t>
            </a:r>
            <a:endParaRPr sz="1800">
              <a:solidFill>
                <a:srgbClr val="0E9453"/>
              </a:solidFill>
              <a:latin typeface="Proxima Nova"/>
              <a:ea typeface="Proxima Nova"/>
              <a:cs typeface="Proxima Nova"/>
              <a:sym typeface="Proxima Nova"/>
            </a:endParaRPr>
          </a:p>
        </p:txBody>
      </p:sp>
      <p:pic>
        <p:nvPicPr>
          <p:cNvPr id="2044" name="Google Shape;2044;p170"/>
          <p:cNvPicPr preferRelativeResize="0"/>
          <p:nvPr/>
        </p:nvPicPr>
        <p:blipFill>
          <a:blip r:embed="rId3">
            <a:alphaModFix/>
          </a:blip>
          <a:stretch>
            <a:fillRect/>
          </a:stretch>
        </p:blipFill>
        <p:spPr>
          <a:xfrm>
            <a:off x="970356" y="1021850"/>
            <a:ext cx="7203294" cy="3099825"/>
          </a:xfrm>
          <a:prstGeom prst="rect">
            <a:avLst/>
          </a:prstGeom>
          <a:noFill/>
          <a:ln>
            <a:noFill/>
          </a:ln>
        </p:spPr>
      </p:pic>
      <p:sp>
        <p:nvSpPr>
          <p:cNvPr id="2045" name="Google Shape;2045;p170"/>
          <p:cNvSpPr/>
          <p:nvPr/>
        </p:nvSpPr>
        <p:spPr>
          <a:xfrm>
            <a:off x="2166775" y="3413325"/>
            <a:ext cx="2610300" cy="7530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9" name="Shape 2049"/>
        <p:cNvGrpSpPr/>
        <p:nvPr/>
      </p:nvGrpSpPr>
      <p:grpSpPr>
        <a:xfrm>
          <a:off x="0" y="0"/>
          <a:ext cx="0" cy="0"/>
          <a:chOff x="0" y="0"/>
          <a:chExt cx="0" cy="0"/>
        </a:xfrm>
      </p:grpSpPr>
      <p:sp>
        <p:nvSpPr>
          <p:cNvPr id="2050" name="Google Shape;2050;p1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Dawid-Skene and Deep Learning </a:t>
            </a:r>
            <a:r>
              <a:rPr lang="en" sz="1800">
                <a:solidFill>
                  <a:srgbClr val="5E5E5E"/>
                </a:solidFill>
              </a:rPr>
              <a:t>[Shaham et al., ICML’16]</a:t>
            </a:r>
            <a:endParaRPr sz="1800">
              <a:solidFill>
                <a:srgbClr val="5E5E5E"/>
              </a:solidFill>
            </a:endParaRPr>
          </a:p>
        </p:txBody>
      </p:sp>
      <p:sp>
        <p:nvSpPr>
          <p:cNvPr id="2051" name="Google Shape;2051;p171"/>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0" lvl="0" marL="0" rtl="0">
              <a:lnSpc>
                <a:spcPct val="125454"/>
              </a:lnSpc>
              <a:spcBef>
                <a:spcPts val="0"/>
              </a:spcBef>
              <a:spcAft>
                <a:spcPts val="0"/>
              </a:spcAft>
              <a:buNone/>
            </a:pPr>
            <a:r>
              <a:rPr b="1" lang="en"/>
              <a:t>Theorem: </a:t>
            </a:r>
            <a:r>
              <a:rPr lang="en"/>
              <a:t>The Dawid and Skene model is </a:t>
            </a:r>
            <a:r>
              <a:rPr i="1" lang="en"/>
              <a:t>equivalent </a:t>
            </a:r>
            <a:r>
              <a:rPr lang="en"/>
              <a:t>to a Restricted Boltzmann Machine (RBM) with a single hidden node.</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rPr lang="en"/>
              <a:t>When the conditional independence assumption of Dawid-Skene does not hold, a better approximation may be obtained from a deeper network.</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rPr lang="en"/>
              <a:t>	</a:t>
            </a:r>
            <a:endParaRPr/>
          </a:p>
        </p:txBody>
      </p:sp>
      <p:pic>
        <p:nvPicPr>
          <p:cNvPr id="2052" name="Google Shape;2052;p171"/>
          <p:cNvPicPr preferRelativeResize="0"/>
          <p:nvPr/>
        </p:nvPicPr>
        <p:blipFill>
          <a:blip r:embed="rId3">
            <a:alphaModFix/>
          </a:blip>
          <a:stretch>
            <a:fillRect/>
          </a:stretch>
        </p:blipFill>
        <p:spPr>
          <a:xfrm>
            <a:off x="641050" y="2111575"/>
            <a:ext cx="2228800" cy="920350"/>
          </a:xfrm>
          <a:prstGeom prst="rect">
            <a:avLst/>
          </a:prstGeom>
          <a:noFill/>
          <a:ln>
            <a:noFill/>
          </a:ln>
        </p:spPr>
      </p:pic>
      <p:pic>
        <p:nvPicPr>
          <p:cNvPr id="2053" name="Google Shape;2053;p171"/>
          <p:cNvPicPr preferRelativeResize="0"/>
          <p:nvPr/>
        </p:nvPicPr>
        <p:blipFill>
          <a:blip r:embed="rId4">
            <a:alphaModFix/>
          </a:blip>
          <a:stretch>
            <a:fillRect/>
          </a:stretch>
        </p:blipFill>
        <p:spPr>
          <a:xfrm>
            <a:off x="3602425" y="2111574"/>
            <a:ext cx="1939140" cy="920350"/>
          </a:xfrm>
          <a:prstGeom prst="rect">
            <a:avLst/>
          </a:prstGeom>
          <a:noFill/>
          <a:ln>
            <a:noFill/>
          </a:ln>
        </p:spPr>
      </p:pic>
      <p:pic>
        <p:nvPicPr>
          <p:cNvPr id="2054" name="Google Shape;2054;p171"/>
          <p:cNvPicPr preferRelativeResize="0"/>
          <p:nvPr/>
        </p:nvPicPr>
        <p:blipFill>
          <a:blip r:embed="rId5">
            <a:alphaModFix/>
          </a:blip>
          <a:stretch>
            <a:fillRect/>
          </a:stretch>
        </p:blipFill>
        <p:spPr>
          <a:xfrm>
            <a:off x="6471663" y="1756225"/>
            <a:ext cx="1648975" cy="1631050"/>
          </a:xfrm>
          <a:prstGeom prst="rect">
            <a:avLst/>
          </a:prstGeom>
          <a:noFill/>
          <a:ln>
            <a:noFill/>
          </a:ln>
        </p:spPr>
      </p:pic>
      <p:sp>
        <p:nvSpPr>
          <p:cNvPr id="2055" name="Google Shape;2055;p171"/>
          <p:cNvSpPr txBox="1"/>
          <p:nvPr/>
        </p:nvSpPr>
        <p:spPr>
          <a:xfrm>
            <a:off x="479100" y="333672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roxima Nova"/>
                <a:ea typeface="Proxima Nova"/>
                <a:cs typeface="Proxima Nova"/>
                <a:sym typeface="Proxima Nova"/>
              </a:rPr>
              <a:t>Dawid and Skene model.</a:t>
            </a:r>
            <a:endParaRPr b="1" sz="1200">
              <a:solidFill>
                <a:schemeClr val="dk1"/>
              </a:solidFill>
              <a:latin typeface="Proxima Nova"/>
              <a:ea typeface="Proxima Nova"/>
              <a:cs typeface="Proxima Nova"/>
              <a:sym typeface="Proxima Nova"/>
            </a:endParaRPr>
          </a:p>
        </p:txBody>
      </p:sp>
      <p:sp>
        <p:nvSpPr>
          <p:cNvPr id="2056" name="Google Shape;2056;p171"/>
          <p:cNvSpPr txBox="1"/>
          <p:nvPr/>
        </p:nvSpPr>
        <p:spPr>
          <a:xfrm>
            <a:off x="3295650" y="333672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roxima Nova"/>
                <a:ea typeface="Proxima Nova"/>
                <a:cs typeface="Proxima Nova"/>
                <a:sym typeface="Proxima Nova"/>
              </a:rPr>
              <a:t>A RBM with </a:t>
            </a:r>
            <a:r>
              <a:rPr b="1" i="1" lang="en" sz="1200">
                <a:solidFill>
                  <a:schemeClr val="dk1"/>
                </a:solidFill>
                <a:latin typeface="Proxima Nova"/>
                <a:ea typeface="Proxima Nova"/>
                <a:cs typeface="Proxima Nova"/>
                <a:sym typeface="Proxima Nova"/>
              </a:rPr>
              <a:t>d </a:t>
            </a:r>
            <a:r>
              <a:rPr b="1" lang="en" sz="1200">
                <a:solidFill>
                  <a:schemeClr val="dk1"/>
                </a:solidFill>
                <a:latin typeface="Proxima Nova"/>
                <a:ea typeface="Proxima Nova"/>
                <a:cs typeface="Proxima Nova"/>
                <a:sym typeface="Proxima Nova"/>
              </a:rPr>
              <a:t>visible and </a:t>
            </a:r>
            <a:r>
              <a:rPr b="1" i="1" lang="en" sz="1200">
                <a:solidFill>
                  <a:schemeClr val="dk1"/>
                </a:solidFill>
                <a:latin typeface="Proxima Nova"/>
                <a:ea typeface="Proxima Nova"/>
                <a:cs typeface="Proxima Nova"/>
                <a:sym typeface="Proxima Nova"/>
              </a:rPr>
              <a:t>m</a:t>
            </a:r>
            <a:r>
              <a:rPr b="1" lang="en" sz="1200">
                <a:solidFill>
                  <a:schemeClr val="dk1"/>
                </a:solidFill>
                <a:latin typeface="Proxima Nova"/>
                <a:ea typeface="Proxima Nova"/>
                <a:cs typeface="Proxima Nova"/>
                <a:sym typeface="Proxima Nova"/>
              </a:rPr>
              <a:t> hidden units.</a:t>
            </a:r>
            <a:endParaRPr b="1" sz="1200">
              <a:solidFill>
                <a:schemeClr val="dk1"/>
              </a:solidFill>
              <a:latin typeface="Proxima Nova"/>
              <a:ea typeface="Proxima Nova"/>
              <a:cs typeface="Proxima Nova"/>
              <a:sym typeface="Proxima Nova"/>
            </a:endParaRPr>
          </a:p>
        </p:txBody>
      </p:sp>
      <p:sp>
        <p:nvSpPr>
          <p:cNvPr id="2057" name="Google Shape;2057;p171"/>
          <p:cNvSpPr txBox="1"/>
          <p:nvPr/>
        </p:nvSpPr>
        <p:spPr>
          <a:xfrm>
            <a:off x="6019788" y="333672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roxima Nova"/>
                <a:ea typeface="Proxima Nova"/>
                <a:cs typeface="Proxima Nova"/>
                <a:sym typeface="Proxima Nova"/>
              </a:rPr>
              <a:t>Sketch of a two-hidden-layer RBM-based DNN.</a:t>
            </a:r>
            <a:endParaRPr b="1" sz="1200">
              <a:solidFill>
                <a:schemeClr val="dk1"/>
              </a:solidFill>
              <a:latin typeface="Proxima Nova"/>
              <a:ea typeface="Proxima Nova"/>
              <a:cs typeface="Proxima Nova"/>
              <a:sym typeface="Proxima Nova"/>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1" name="Shape 2061"/>
        <p:cNvGrpSpPr/>
        <p:nvPr/>
      </p:nvGrpSpPr>
      <p:grpSpPr>
        <a:xfrm>
          <a:off x="0" y="0"/>
          <a:ext cx="0" cy="0"/>
          <a:chOff x="0" y="0"/>
          <a:chExt cx="0" cy="0"/>
        </a:xfrm>
      </p:grpSpPr>
      <p:sp>
        <p:nvSpPr>
          <p:cNvPr id="2062" name="Google Shape;2062;p1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Knowledge Graph Embeddings</a:t>
            </a:r>
            <a:r>
              <a:rPr lang="en"/>
              <a:t> </a:t>
            </a:r>
            <a:r>
              <a:rPr lang="en" sz="1800">
                <a:solidFill>
                  <a:srgbClr val="5E5E5E"/>
                </a:solidFill>
              </a:rPr>
              <a:t>[Survey: Nicket et al., 2015]</a:t>
            </a:r>
            <a:endParaRPr sz="1800">
              <a:solidFill>
                <a:srgbClr val="5E5E5E"/>
              </a:solidFill>
            </a:endParaRPr>
          </a:p>
        </p:txBody>
      </p:sp>
      <p:pic>
        <p:nvPicPr>
          <p:cNvPr id="2063" name="Google Shape;2063;p172"/>
          <p:cNvPicPr preferRelativeResize="0"/>
          <p:nvPr/>
        </p:nvPicPr>
        <p:blipFill>
          <a:blip r:embed="rId3">
            <a:alphaModFix/>
          </a:blip>
          <a:stretch>
            <a:fillRect/>
          </a:stretch>
        </p:blipFill>
        <p:spPr>
          <a:xfrm>
            <a:off x="32175" y="1509174"/>
            <a:ext cx="4387425" cy="1861551"/>
          </a:xfrm>
          <a:prstGeom prst="rect">
            <a:avLst/>
          </a:prstGeom>
          <a:noFill/>
          <a:ln>
            <a:noFill/>
          </a:ln>
        </p:spPr>
      </p:pic>
      <p:pic>
        <p:nvPicPr>
          <p:cNvPr id="2064" name="Google Shape;2064;p172"/>
          <p:cNvPicPr preferRelativeResize="0"/>
          <p:nvPr/>
        </p:nvPicPr>
        <p:blipFill>
          <a:blip r:embed="rId4">
            <a:alphaModFix/>
          </a:blip>
          <a:stretch>
            <a:fillRect/>
          </a:stretch>
        </p:blipFill>
        <p:spPr>
          <a:xfrm>
            <a:off x="4724400" y="1504350"/>
            <a:ext cx="4267200" cy="1866386"/>
          </a:xfrm>
          <a:prstGeom prst="rect">
            <a:avLst/>
          </a:prstGeom>
          <a:noFill/>
          <a:ln>
            <a:noFill/>
          </a:ln>
        </p:spPr>
      </p:pic>
      <p:sp>
        <p:nvSpPr>
          <p:cNvPr id="2065" name="Google Shape;2065;p172"/>
          <p:cNvSpPr/>
          <p:nvPr/>
        </p:nvSpPr>
        <p:spPr>
          <a:xfrm>
            <a:off x="4353900" y="2269850"/>
            <a:ext cx="436200" cy="34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66" name="Google Shape;2066;p172"/>
          <p:cNvSpPr txBox="1"/>
          <p:nvPr/>
        </p:nvSpPr>
        <p:spPr>
          <a:xfrm>
            <a:off x="600150" y="4051850"/>
            <a:ext cx="7943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A knowledge graph can be encoded as a tensor.</a:t>
            </a:r>
            <a:endParaRPr sz="2400">
              <a:solidFill>
                <a:srgbClr val="0E9453"/>
              </a:solidFill>
              <a:latin typeface="Proxima Nova"/>
              <a:ea typeface="Proxima Nova"/>
              <a:cs typeface="Proxima Nova"/>
              <a:sym typeface="Proxima Nova"/>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0" name="Shape 2070"/>
        <p:cNvGrpSpPr/>
        <p:nvPr/>
      </p:nvGrpSpPr>
      <p:grpSpPr>
        <a:xfrm>
          <a:off x="0" y="0"/>
          <a:ext cx="0" cy="0"/>
          <a:chOff x="0" y="0"/>
          <a:chExt cx="0" cy="0"/>
        </a:xfrm>
      </p:grpSpPr>
      <p:sp>
        <p:nvSpPr>
          <p:cNvPr id="2071" name="Google Shape;2071;p1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Knowledge Graph Embeddings</a:t>
            </a:r>
            <a:r>
              <a:rPr lang="en"/>
              <a:t> </a:t>
            </a:r>
            <a:r>
              <a:rPr lang="en" sz="1800">
                <a:solidFill>
                  <a:srgbClr val="5E5E5E"/>
                </a:solidFill>
              </a:rPr>
              <a:t>[Survey: Nicket et al., 2015]</a:t>
            </a:r>
            <a:endParaRPr sz="1800">
              <a:solidFill>
                <a:srgbClr val="5E5E5E"/>
              </a:solidFill>
            </a:endParaRPr>
          </a:p>
        </p:txBody>
      </p:sp>
      <p:pic>
        <p:nvPicPr>
          <p:cNvPr id="2072" name="Google Shape;2072;p173"/>
          <p:cNvPicPr preferRelativeResize="0"/>
          <p:nvPr/>
        </p:nvPicPr>
        <p:blipFill>
          <a:blip r:embed="rId3">
            <a:alphaModFix/>
          </a:blip>
          <a:stretch>
            <a:fillRect/>
          </a:stretch>
        </p:blipFill>
        <p:spPr>
          <a:xfrm>
            <a:off x="0" y="1506763"/>
            <a:ext cx="4267200" cy="1866386"/>
          </a:xfrm>
          <a:prstGeom prst="rect">
            <a:avLst/>
          </a:prstGeom>
          <a:noFill/>
          <a:ln>
            <a:noFill/>
          </a:ln>
        </p:spPr>
      </p:pic>
      <p:sp>
        <p:nvSpPr>
          <p:cNvPr id="2073" name="Google Shape;2073;p173"/>
          <p:cNvSpPr/>
          <p:nvPr/>
        </p:nvSpPr>
        <p:spPr>
          <a:xfrm>
            <a:off x="4353900" y="2269850"/>
            <a:ext cx="436200" cy="34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74" name="Google Shape;2074;p173"/>
          <p:cNvSpPr txBox="1"/>
          <p:nvPr/>
        </p:nvSpPr>
        <p:spPr>
          <a:xfrm>
            <a:off x="1249950" y="4051850"/>
            <a:ext cx="6644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Neural networks can be used to obtain richer representations.</a:t>
            </a:r>
            <a:endParaRPr sz="2400">
              <a:solidFill>
                <a:srgbClr val="0E9453"/>
              </a:solidFill>
              <a:latin typeface="Proxima Nova"/>
              <a:ea typeface="Proxima Nova"/>
              <a:cs typeface="Proxima Nova"/>
              <a:sym typeface="Proxima Nova"/>
            </a:endParaRPr>
          </a:p>
        </p:txBody>
      </p:sp>
      <p:pic>
        <p:nvPicPr>
          <p:cNvPr id="2075" name="Google Shape;2075;p173"/>
          <p:cNvPicPr preferRelativeResize="0"/>
          <p:nvPr/>
        </p:nvPicPr>
        <p:blipFill>
          <a:blip r:embed="rId4">
            <a:alphaModFix/>
          </a:blip>
          <a:stretch>
            <a:fillRect/>
          </a:stretch>
        </p:blipFill>
        <p:spPr>
          <a:xfrm>
            <a:off x="4876800" y="1517700"/>
            <a:ext cx="4049099" cy="18444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3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Everyone loves neural networks</a:t>
            </a:r>
            <a:endParaRPr sz="1100"/>
          </a:p>
        </p:txBody>
      </p:sp>
      <p:sp>
        <p:nvSpPr>
          <p:cNvPr id="325" name="Google Shape;325;p39"/>
          <p:cNvSpPr txBox="1"/>
          <p:nvPr>
            <p:ph idx="1" type="body"/>
          </p:nvPr>
        </p:nvSpPr>
        <p:spPr>
          <a:xfrm>
            <a:off x="628650" y="1068019"/>
            <a:ext cx="7886700" cy="36855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8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“neural”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“network”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You can draw fancy diagrams</a:t>
            </a:r>
            <a:endParaRPr sz="1100"/>
          </a:p>
          <a:p>
            <a:pPr indent="-171450" lvl="0" marL="177800" marR="0" rtl="0" algn="l">
              <a:lnSpc>
                <a:spcPct val="80000"/>
              </a:lnSpc>
              <a:spcBef>
                <a:spcPts val="800"/>
              </a:spcBef>
              <a:spcAft>
                <a:spcPts val="0"/>
              </a:spcAft>
              <a:buClr>
                <a:schemeClr val="dk1"/>
              </a:buClr>
              <a:buSzPts val="2100"/>
              <a:buFont typeface="Arial"/>
              <a:buChar char="•"/>
            </a:pPr>
            <a:r>
              <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26" name="Google Shape;326;p39"/>
          <p:cNvPicPr preferRelativeResize="0"/>
          <p:nvPr/>
        </p:nvPicPr>
        <p:blipFill rotWithShape="1">
          <a:blip r:embed="rId3">
            <a:alphaModFix/>
          </a:blip>
          <a:srcRect b="0" l="0" r="0" t="0"/>
          <a:stretch/>
        </p:blipFill>
        <p:spPr>
          <a:xfrm>
            <a:off x="2365900" y="2249200"/>
            <a:ext cx="4358825" cy="220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9" name="Shape 2079"/>
        <p:cNvGrpSpPr/>
        <p:nvPr/>
      </p:nvGrpSpPr>
      <p:grpSpPr>
        <a:xfrm>
          <a:off x="0" y="0"/>
          <a:ext cx="0" cy="0"/>
          <a:chOff x="0" y="0"/>
          <a:chExt cx="0" cy="0"/>
        </a:xfrm>
      </p:grpSpPr>
      <p:sp>
        <p:nvSpPr>
          <p:cNvPr id="2080" name="Google Shape;2080;p1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Knowledge Graph Embeddings</a:t>
            </a:r>
            <a:endParaRPr b="1" sz="1800"/>
          </a:p>
        </p:txBody>
      </p:sp>
      <p:sp>
        <p:nvSpPr>
          <p:cNvPr id="2081" name="Google Shape;2081;p174"/>
          <p:cNvSpPr txBox="1"/>
          <p:nvPr>
            <p:ph idx="1" type="body"/>
          </p:nvPr>
        </p:nvSpPr>
        <p:spPr>
          <a:xfrm>
            <a:off x="262900" y="3744275"/>
            <a:ext cx="4384500" cy="1172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TransE: score(h,r,t)=-||h+r-t||</a:t>
            </a:r>
            <a:r>
              <a:rPr baseline="-25000" lang="en"/>
              <a:t>1/2</a:t>
            </a:r>
            <a:endParaRPr/>
          </a:p>
          <a:p>
            <a:pPr indent="-342900" lvl="0" marL="457200" rtl="0">
              <a:spcBef>
                <a:spcPts val="0"/>
              </a:spcBef>
              <a:spcAft>
                <a:spcPts val="0"/>
              </a:spcAft>
              <a:buSzPts val="1800"/>
              <a:buChar char="●"/>
            </a:pPr>
            <a:r>
              <a:rPr lang="en"/>
              <a:t>Hot field with increasing interest [Survey by Wang et al., TKDE 2017]</a:t>
            </a:r>
            <a:endParaRPr/>
          </a:p>
        </p:txBody>
      </p:sp>
      <p:sp>
        <p:nvSpPr>
          <p:cNvPr id="2082" name="Google Shape;2082;p174"/>
          <p:cNvSpPr txBox="1"/>
          <p:nvPr>
            <p:ph idx="1" type="body"/>
          </p:nvPr>
        </p:nvSpPr>
        <p:spPr>
          <a:xfrm>
            <a:off x="4025525" y="1484950"/>
            <a:ext cx="5084700" cy="8100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en"/>
              <a:t>Example: </a:t>
            </a:r>
            <a:r>
              <a:rPr lang="en"/>
              <a:t>Learn embeddings from IMDb data and identify various types of errors in WikiData [Dong et al., KDD’18]</a:t>
            </a:r>
            <a:endParaRPr/>
          </a:p>
        </p:txBody>
      </p:sp>
      <p:pic>
        <p:nvPicPr>
          <p:cNvPr id="2083" name="Google Shape;2083;p174"/>
          <p:cNvPicPr preferRelativeResize="0"/>
          <p:nvPr/>
        </p:nvPicPr>
        <p:blipFill>
          <a:blip r:embed="rId3">
            <a:alphaModFix/>
          </a:blip>
          <a:stretch>
            <a:fillRect/>
          </a:stretch>
        </p:blipFill>
        <p:spPr>
          <a:xfrm>
            <a:off x="4144150" y="2571750"/>
            <a:ext cx="4847451" cy="1917501"/>
          </a:xfrm>
          <a:prstGeom prst="rect">
            <a:avLst/>
          </a:prstGeom>
          <a:noFill/>
          <a:ln>
            <a:noFill/>
          </a:ln>
        </p:spPr>
      </p:pic>
      <p:pic>
        <p:nvPicPr>
          <p:cNvPr id="2084" name="Google Shape;2084;p174"/>
          <p:cNvPicPr preferRelativeResize="0"/>
          <p:nvPr/>
        </p:nvPicPr>
        <p:blipFill>
          <a:blip r:embed="rId4">
            <a:alphaModFix/>
          </a:blip>
          <a:stretch>
            <a:fillRect/>
          </a:stretch>
        </p:blipFill>
        <p:spPr>
          <a:xfrm>
            <a:off x="408976" y="1250425"/>
            <a:ext cx="2326450" cy="2436550"/>
          </a:xfrm>
          <a:prstGeom prst="rect">
            <a:avLst/>
          </a:prstGeom>
          <a:noFill/>
          <a:ln>
            <a:noFill/>
          </a:ln>
        </p:spPr>
      </p:pic>
      <p:sp>
        <p:nvSpPr>
          <p:cNvPr id="2085" name="Google Shape;2085;p174"/>
          <p:cNvSpPr txBox="1"/>
          <p:nvPr/>
        </p:nvSpPr>
        <p:spPr>
          <a:xfrm>
            <a:off x="779575" y="1152475"/>
            <a:ext cx="10962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Head entity</a:t>
            </a:r>
            <a:endParaRPr/>
          </a:p>
        </p:txBody>
      </p:sp>
      <p:sp>
        <p:nvSpPr>
          <p:cNvPr id="2086" name="Google Shape;2086;p174"/>
          <p:cNvSpPr txBox="1"/>
          <p:nvPr/>
        </p:nvSpPr>
        <p:spPr>
          <a:xfrm>
            <a:off x="1601230" y="1484950"/>
            <a:ext cx="1363500" cy="36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Relationship</a:t>
            </a:r>
            <a:endParaRPr/>
          </a:p>
        </p:txBody>
      </p:sp>
      <p:sp>
        <p:nvSpPr>
          <p:cNvPr id="2087" name="Google Shape;2087;p174"/>
          <p:cNvSpPr txBox="1"/>
          <p:nvPr/>
        </p:nvSpPr>
        <p:spPr>
          <a:xfrm>
            <a:off x="1820100" y="2390550"/>
            <a:ext cx="10962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Tail entity</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1" name="Shape 2091"/>
        <p:cNvGrpSpPr/>
        <p:nvPr/>
      </p:nvGrpSpPr>
      <p:grpSpPr>
        <a:xfrm>
          <a:off x="0" y="0"/>
          <a:ext cx="0" cy="0"/>
          <a:chOff x="0" y="0"/>
          <a:chExt cx="0" cy="0"/>
        </a:xfrm>
      </p:grpSpPr>
      <p:sp>
        <p:nvSpPr>
          <p:cNvPr id="2092" name="Google Shape;2092;p1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Challenge of Training Data</a:t>
            </a:r>
            <a:endParaRPr sz="1800"/>
          </a:p>
        </p:txBody>
      </p:sp>
      <p:sp>
        <p:nvSpPr>
          <p:cNvPr id="2093" name="Google Shape;2093;p175"/>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42900" lvl="0" marL="457200" rtl="0">
              <a:lnSpc>
                <a:spcPct val="125454"/>
              </a:lnSpc>
              <a:spcBef>
                <a:spcPts val="0"/>
              </a:spcBef>
              <a:spcAft>
                <a:spcPts val="0"/>
              </a:spcAft>
              <a:buSzPts val="1800"/>
              <a:buChar char="●"/>
            </a:pPr>
            <a:r>
              <a:rPr lang="en"/>
              <a:t>How much data do we need to train the data fusion model?</a:t>
            </a:r>
            <a:endParaRPr/>
          </a:p>
          <a:p>
            <a:pPr indent="-342900" lvl="0" marL="457200" rtl="0">
              <a:lnSpc>
                <a:spcPct val="125454"/>
              </a:lnSpc>
              <a:spcBef>
                <a:spcPts val="0"/>
              </a:spcBef>
              <a:spcAft>
                <a:spcPts val="0"/>
              </a:spcAft>
              <a:buSzPts val="1800"/>
              <a:buChar char="●"/>
            </a:pPr>
            <a:r>
              <a:rPr b="1" lang="en"/>
              <a:t>Theorem: </a:t>
            </a:r>
            <a:r>
              <a:rPr lang="en"/>
              <a:t>We need a number of labeled examples proportional to the number of sources [Ng and Jordan, NIPS’01]</a:t>
            </a:r>
            <a:endParaRPr/>
          </a:p>
          <a:p>
            <a:pPr indent="-342900" lvl="0" marL="457200" rtl="0">
              <a:lnSpc>
                <a:spcPct val="125454"/>
              </a:lnSpc>
              <a:spcBef>
                <a:spcPts val="0"/>
              </a:spcBef>
              <a:spcAft>
                <a:spcPts val="0"/>
              </a:spcAft>
              <a:buSzPts val="1800"/>
              <a:buChar char="●"/>
            </a:pPr>
            <a:r>
              <a:rPr b="1" lang="en"/>
              <a:t>Model parameters: </a:t>
            </a:r>
            <a:r>
              <a:rPr lang="en"/>
              <a:t>Weights related to the error-rates of each data source.</a:t>
            </a:r>
            <a:endParaRPr/>
          </a:p>
        </p:txBody>
      </p:sp>
      <p:sp>
        <p:nvSpPr>
          <p:cNvPr id="2094" name="Google Shape;2094;p175"/>
          <p:cNvSpPr txBox="1"/>
          <p:nvPr/>
        </p:nvSpPr>
        <p:spPr>
          <a:xfrm>
            <a:off x="1526699" y="2817600"/>
            <a:ext cx="6090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0000"/>
                </a:solidFill>
                <a:latin typeface="Proxima Nova"/>
                <a:ea typeface="Proxima Nova"/>
                <a:cs typeface="Proxima Nova"/>
                <a:sym typeface="Proxima Nova"/>
              </a:rPr>
              <a:t>But the number of sources can be in the thousands or millions and training data is limited!</a:t>
            </a:r>
            <a:endParaRPr sz="1800">
              <a:solidFill>
                <a:srgbClr val="FF0000"/>
              </a:solidFill>
              <a:latin typeface="Proxima Nova"/>
              <a:ea typeface="Proxima Nova"/>
              <a:cs typeface="Proxima Nova"/>
              <a:sym typeface="Proxima Nova"/>
            </a:endParaRPr>
          </a:p>
        </p:txBody>
      </p:sp>
      <p:sp>
        <p:nvSpPr>
          <p:cNvPr id="2095" name="Google Shape;2095;p175"/>
          <p:cNvSpPr txBox="1"/>
          <p:nvPr/>
        </p:nvSpPr>
        <p:spPr>
          <a:xfrm>
            <a:off x="833400" y="3887900"/>
            <a:ext cx="74772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E9E9E"/>
                </a:solidFill>
                <a:latin typeface="Proxima Nova"/>
                <a:ea typeface="Proxima Nova"/>
                <a:cs typeface="Proxima Nova"/>
                <a:sym typeface="Proxima Nova"/>
              </a:rPr>
              <a:t>Idea 1: </a:t>
            </a:r>
            <a:r>
              <a:rPr lang="en" sz="1800">
                <a:solidFill>
                  <a:srgbClr val="9E9E9E"/>
                </a:solidFill>
                <a:latin typeface="Proxima Nova"/>
                <a:ea typeface="Proxima Nova"/>
                <a:cs typeface="Proxima Nova"/>
                <a:sym typeface="Proxima Nova"/>
              </a:rPr>
              <a:t>Leverage redundancy and used</a:t>
            </a:r>
            <a:r>
              <a:rPr b="1" lang="en" sz="1800">
                <a:solidFill>
                  <a:srgbClr val="9E9E9E"/>
                </a:solidFill>
                <a:latin typeface="Proxima Nova"/>
                <a:ea typeface="Proxima Nova"/>
                <a:cs typeface="Proxima Nova"/>
                <a:sym typeface="Proxima Nova"/>
              </a:rPr>
              <a:t> </a:t>
            </a:r>
            <a:r>
              <a:rPr lang="en" sz="1800">
                <a:solidFill>
                  <a:srgbClr val="9E9E9E"/>
                </a:solidFill>
                <a:latin typeface="Proxima Nova"/>
                <a:ea typeface="Proxima Nova"/>
                <a:cs typeface="Proxima Nova"/>
                <a:sym typeface="Proxima Nova"/>
              </a:rPr>
              <a:t>unsupervised learning.</a:t>
            </a:r>
            <a:endParaRPr sz="1800">
              <a:solidFill>
                <a:srgbClr val="9E9E9E"/>
              </a:solidFill>
              <a:latin typeface="Proxima Nova"/>
              <a:ea typeface="Proxima Nova"/>
              <a:cs typeface="Proxima Nova"/>
              <a:sym typeface="Proxima Nova"/>
            </a:endParaRPr>
          </a:p>
          <a:p>
            <a:pPr indent="0" lvl="0" marL="0" rtl="0" algn="ctr">
              <a:spcBef>
                <a:spcPts val="0"/>
              </a:spcBef>
              <a:spcAft>
                <a:spcPts val="0"/>
              </a:spcAft>
              <a:buNone/>
            </a:pPr>
            <a:r>
              <a:rPr b="1" lang="en" sz="1800">
                <a:solidFill>
                  <a:schemeClr val="dk2"/>
                </a:solidFill>
                <a:latin typeface="Proxima Nova"/>
                <a:ea typeface="Proxima Nova"/>
                <a:cs typeface="Proxima Nova"/>
                <a:sym typeface="Proxima Nova"/>
              </a:rPr>
              <a:t>Idea 2: </a:t>
            </a:r>
            <a:r>
              <a:rPr lang="en" sz="1800">
                <a:solidFill>
                  <a:schemeClr val="dk2"/>
                </a:solidFill>
                <a:latin typeface="Proxima Nova"/>
                <a:ea typeface="Proxima Nova"/>
                <a:cs typeface="Proxima Nova"/>
                <a:sym typeface="Proxima Nova"/>
              </a:rPr>
              <a:t>Limit model parameters and use a small number of training data.</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9" name="Shape 2099"/>
        <p:cNvGrpSpPr/>
        <p:nvPr/>
      </p:nvGrpSpPr>
      <p:grpSpPr>
        <a:xfrm>
          <a:off x="0" y="0"/>
          <a:ext cx="0" cy="0"/>
          <a:chOff x="0" y="0"/>
          <a:chExt cx="0" cy="0"/>
        </a:xfrm>
      </p:grpSpPr>
      <p:sp>
        <p:nvSpPr>
          <p:cNvPr id="2100" name="Google Shape;2100;p176"/>
          <p:cNvSpPr txBox="1"/>
          <p:nvPr>
            <p:ph type="title"/>
          </p:nvPr>
        </p:nvSpPr>
        <p:spPr>
          <a:xfrm>
            <a:off x="311700" y="445025"/>
            <a:ext cx="86727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SLiMFast: Discriminative Data Fusion </a:t>
            </a:r>
            <a:r>
              <a:rPr lang="en" sz="1400">
                <a:solidFill>
                  <a:srgbClr val="5E5E5E"/>
                </a:solidFill>
              </a:rPr>
              <a:t>[Rekatsinas et al., SIGMOD’17]</a:t>
            </a:r>
            <a:endParaRPr sz="1400">
              <a:solidFill>
                <a:srgbClr val="5E5E5E"/>
              </a:solidFill>
            </a:endParaRPr>
          </a:p>
        </p:txBody>
      </p:sp>
      <p:sp>
        <p:nvSpPr>
          <p:cNvPr id="2101" name="Google Shape;2101;p176"/>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0" lvl="0" marL="0" rtl="0">
              <a:lnSpc>
                <a:spcPct val="125454"/>
              </a:lnSpc>
              <a:spcBef>
                <a:spcPts val="0"/>
              </a:spcBef>
              <a:spcAft>
                <a:spcPts val="0"/>
              </a:spcAft>
              <a:buNone/>
            </a:pPr>
            <a:r>
              <a:rPr b="1" lang="en"/>
              <a:t>Limit the informative parameters of the model by using domain knowledge</a:t>
            </a:r>
            <a:endParaRPr b="1"/>
          </a:p>
          <a:p>
            <a:pPr indent="0" lvl="0" marL="0" rtl="0">
              <a:lnSpc>
                <a:spcPct val="125454"/>
              </a:lnSpc>
              <a:spcBef>
                <a:spcPts val="0"/>
              </a:spcBef>
              <a:spcAft>
                <a:spcPts val="0"/>
              </a:spcAft>
              <a:buNone/>
            </a:pPr>
            <a:r>
              <a:rPr b="1" lang="en"/>
              <a:t>Key Idea: </a:t>
            </a:r>
            <a:r>
              <a:rPr lang="en"/>
              <a:t>Sources have (domain specific) features that are indicative of error rates</a:t>
            </a:r>
            <a:endParaRPr/>
          </a:p>
          <a:p>
            <a:pPr indent="0" lvl="0" marL="0" rtl="0">
              <a:lnSpc>
                <a:spcPct val="125454"/>
              </a:lnSpc>
              <a:spcBef>
                <a:spcPts val="0"/>
              </a:spcBef>
              <a:spcAft>
                <a:spcPts val="0"/>
              </a:spcAft>
              <a:buNone/>
            </a:pPr>
            <a:r>
              <a:rPr b="1" lang="en"/>
              <a:t>Example:</a:t>
            </a:r>
            <a:endParaRPr b="1"/>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t/>
            </a:r>
            <a:endParaRPr/>
          </a:p>
          <a:p>
            <a:pPr indent="0" lvl="0" marL="0" rtl="0">
              <a:lnSpc>
                <a:spcPct val="125454"/>
              </a:lnSpc>
              <a:spcBef>
                <a:spcPts val="0"/>
              </a:spcBef>
              <a:spcAft>
                <a:spcPts val="0"/>
              </a:spcAft>
              <a:buNone/>
            </a:pPr>
            <a:r>
              <a:rPr lang="en"/>
              <a:t>	</a:t>
            </a:r>
            <a:endParaRPr/>
          </a:p>
        </p:txBody>
      </p:sp>
      <p:pic>
        <p:nvPicPr>
          <p:cNvPr id="2102" name="Google Shape;2102;p176"/>
          <p:cNvPicPr preferRelativeResize="0"/>
          <p:nvPr/>
        </p:nvPicPr>
        <p:blipFill>
          <a:blip r:embed="rId3">
            <a:alphaModFix/>
          </a:blip>
          <a:stretch>
            <a:fillRect/>
          </a:stretch>
        </p:blipFill>
        <p:spPr>
          <a:xfrm>
            <a:off x="731810" y="2349000"/>
            <a:ext cx="1190180" cy="1458287"/>
          </a:xfrm>
          <a:prstGeom prst="rect">
            <a:avLst/>
          </a:prstGeom>
          <a:noFill/>
          <a:ln>
            <a:noFill/>
          </a:ln>
        </p:spPr>
      </p:pic>
      <p:sp>
        <p:nvSpPr>
          <p:cNvPr id="2103" name="Google Shape;2103;p176"/>
          <p:cNvSpPr txBox="1"/>
          <p:nvPr/>
        </p:nvSpPr>
        <p:spPr>
          <a:xfrm>
            <a:off x="2347575" y="2386525"/>
            <a:ext cx="6636900" cy="4455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newly registered similar to </a:t>
            </a:r>
            <a:r>
              <a:rPr lang="en" sz="1800">
                <a:latin typeface="Proxima Nova"/>
                <a:ea typeface="Proxima Nova"/>
                <a:cs typeface="Proxima Nova"/>
                <a:sym typeface="Proxima Nova"/>
              </a:rPr>
              <a:t>existing</a:t>
            </a:r>
            <a:r>
              <a:rPr lang="en" sz="1800">
                <a:latin typeface="Proxima Nova"/>
                <a:ea typeface="Proxima Nova"/>
                <a:cs typeface="Proxima Nova"/>
                <a:sym typeface="Proxima Nova"/>
              </a:rPr>
              <a:t> domain</a:t>
            </a:r>
            <a:endParaRPr sz="1800">
              <a:latin typeface="Proxima Nova"/>
              <a:ea typeface="Proxima Nova"/>
              <a:cs typeface="Proxima Nova"/>
              <a:sym typeface="Proxima Nova"/>
            </a:endParaRPr>
          </a:p>
          <a:p>
            <a:pPr indent="-342900" lvl="0" marL="457200" rtl="0">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traffic statistics</a:t>
            </a:r>
            <a:endParaRPr sz="1800">
              <a:latin typeface="Proxima Nova"/>
              <a:ea typeface="Proxima Nova"/>
              <a:cs typeface="Proxima Nova"/>
              <a:sym typeface="Proxima Nova"/>
            </a:endParaRPr>
          </a:p>
          <a:p>
            <a:pPr indent="-342900" lvl="0" marL="457200" rtl="0">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text quality (e.g., misspelled words, grammatical errors) </a:t>
            </a:r>
            <a:endParaRPr sz="1800">
              <a:latin typeface="Proxima Nova"/>
              <a:ea typeface="Proxima Nova"/>
              <a:cs typeface="Proxima Nova"/>
              <a:sym typeface="Proxima Nova"/>
            </a:endParaRPr>
          </a:p>
          <a:p>
            <a:pPr indent="-342900" lvl="0" marL="457200" rtl="0">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sentiment analysis</a:t>
            </a:r>
            <a:endParaRPr sz="1800">
              <a:latin typeface="Proxima Nova"/>
              <a:ea typeface="Proxima Nova"/>
              <a:cs typeface="Proxima Nova"/>
              <a:sym typeface="Proxima Nova"/>
            </a:endParaRPr>
          </a:p>
          <a:p>
            <a:pPr indent="0" lvl="0" marL="0" rtl="0">
              <a:spcBef>
                <a:spcPts val="0"/>
              </a:spcBef>
              <a:spcAft>
                <a:spcPts val="0"/>
              </a:spcAft>
              <a:buNone/>
            </a:pPr>
            <a:r>
              <a:t/>
            </a:r>
            <a:endParaRPr sz="1800">
              <a:solidFill>
                <a:srgbClr val="0E9453"/>
              </a:solidFill>
              <a:latin typeface="Proxima Nova"/>
              <a:ea typeface="Proxima Nova"/>
              <a:cs typeface="Proxima Nova"/>
              <a:sym typeface="Proxima Nova"/>
            </a:endParaRPr>
          </a:p>
        </p:txBody>
      </p:sp>
      <p:pic>
        <p:nvPicPr>
          <p:cNvPr id="2104" name="Google Shape;2104;p176"/>
          <p:cNvPicPr preferRelativeResize="0"/>
          <p:nvPr/>
        </p:nvPicPr>
        <p:blipFill>
          <a:blip r:embed="rId4">
            <a:alphaModFix/>
          </a:blip>
          <a:stretch>
            <a:fillRect/>
          </a:stretch>
        </p:blipFill>
        <p:spPr>
          <a:xfrm>
            <a:off x="385425" y="3951298"/>
            <a:ext cx="1882950" cy="944552"/>
          </a:xfrm>
          <a:prstGeom prst="rect">
            <a:avLst/>
          </a:prstGeom>
          <a:noFill/>
          <a:ln>
            <a:noFill/>
          </a:ln>
        </p:spPr>
      </p:pic>
      <p:sp>
        <p:nvSpPr>
          <p:cNvPr id="2105" name="Google Shape;2105;p176"/>
          <p:cNvSpPr txBox="1"/>
          <p:nvPr/>
        </p:nvSpPr>
        <p:spPr>
          <a:xfrm>
            <a:off x="2347574" y="3896025"/>
            <a:ext cx="6090600" cy="4455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avg. time per task</a:t>
            </a:r>
            <a:endParaRPr sz="1800">
              <a:latin typeface="Proxima Nova"/>
              <a:ea typeface="Proxima Nova"/>
              <a:cs typeface="Proxima Nova"/>
              <a:sym typeface="Proxima Nova"/>
            </a:endParaRPr>
          </a:p>
          <a:p>
            <a:pPr indent="-342900" lvl="0" marL="457200" rtl="0">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number of tasks</a:t>
            </a:r>
            <a:endParaRPr sz="1800">
              <a:latin typeface="Proxima Nova"/>
              <a:ea typeface="Proxima Nova"/>
              <a:cs typeface="Proxima Nova"/>
              <a:sym typeface="Proxima Nova"/>
            </a:endParaRPr>
          </a:p>
          <a:p>
            <a:pPr indent="-342900" lvl="0" marL="457200" rtl="0">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market used</a:t>
            </a:r>
            <a:endParaRPr sz="1800">
              <a:latin typeface="Proxima Nova"/>
              <a:ea typeface="Proxima Nova"/>
              <a:cs typeface="Proxima Nova"/>
              <a:sym typeface="Proxima Nova"/>
            </a:endParaRPr>
          </a:p>
          <a:p>
            <a:pPr indent="0" lvl="0" marL="0" rtl="0" algn="ctr">
              <a:spcBef>
                <a:spcPts val="0"/>
              </a:spcBef>
              <a:spcAft>
                <a:spcPts val="0"/>
              </a:spcAft>
              <a:buNone/>
            </a:pPr>
            <a:r>
              <a:t/>
            </a:r>
            <a:endParaRPr sz="1800">
              <a:latin typeface="Proxima Nova"/>
              <a:ea typeface="Proxima Nova"/>
              <a:cs typeface="Proxima Nova"/>
              <a:sym typeface="Proxima Nova"/>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9" name="Shape 2109"/>
        <p:cNvGrpSpPr/>
        <p:nvPr/>
      </p:nvGrpSpPr>
      <p:grpSpPr>
        <a:xfrm>
          <a:off x="0" y="0"/>
          <a:ext cx="0" cy="0"/>
          <a:chOff x="0" y="0"/>
          <a:chExt cx="0" cy="0"/>
        </a:xfrm>
      </p:grpSpPr>
      <p:pic>
        <p:nvPicPr>
          <p:cNvPr id="2110" name="Google Shape;2110;p177"/>
          <p:cNvPicPr preferRelativeResize="0"/>
          <p:nvPr/>
        </p:nvPicPr>
        <p:blipFill>
          <a:blip r:embed="rId3">
            <a:alphaModFix/>
          </a:blip>
          <a:stretch>
            <a:fillRect/>
          </a:stretch>
        </p:blipFill>
        <p:spPr>
          <a:xfrm>
            <a:off x="919225" y="1820775"/>
            <a:ext cx="3295650" cy="2886075"/>
          </a:xfrm>
          <a:prstGeom prst="rect">
            <a:avLst/>
          </a:prstGeom>
          <a:noFill/>
          <a:ln>
            <a:noFill/>
          </a:ln>
        </p:spPr>
      </p:pic>
      <p:sp>
        <p:nvSpPr>
          <p:cNvPr id="2111" name="Google Shape;2111;p177"/>
          <p:cNvSpPr txBox="1"/>
          <p:nvPr/>
        </p:nvSpPr>
        <p:spPr>
          <a:xfrm>
            <a:off x="1034075" y="1294350"/>
            <a:ext cx="19056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FF"/>
                </a:solidFill>
              </a:rPr>
              <a:t>Fact value reported by a Source</a:t>
            </a:r>
            <a:endParaRPr>
              <a:solidFill>
                <a:srgbClr val="0000FF"/>
              </a:solidFill>
            </a:endParaRPr>
          </a:p>
        </p:txBody>
      </p:sp>
      <p:sp>
        <p:nvSpPr>
          <p:cNvPr id="2112" name="Google Shape;2112;p177"/>
          <p:cNvSpPr txBox="1"/>
          <p:nvPr/>
        </p:nvSpPr>
        <p:spPr>
          <a:xfrm rot="-5400000">
            <a:off x="-318875" y="2190350"/>
            <a:ext cx="19056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04040"/>
                </a:solidFill>
              </a:rPr>
              <a:t>Features describing a data source</a:t>
            </a:r>
            <a:endParaRPr>
              <a:solidFill>
                <a:srgbClr val="404040"/>
              </a:solidFill>
            </a:endParaRPr>
          </a:p>
        </p:txBody>
      </p:sp>
      <p:pic>
        <p:nvPicPr>
          <p:cNvPr id="2113" name="Google Shape;2113;p177"/>
          <p:cNvPicPr preferRelativeResize="0"/>
          <p:nvPr/>
        </p:nvPicPr>
        <p:blipFill>
          <a:blip r:embed="rId4">
            <a:alphaModFix/>
          </a:blip>
          <a:stretch>
            <a:fillRect/>
          </a:stretch>
        </p:blipFill>
        <p:spPr>
          <a:xfrm>
            <a:off x="4367275" y="1538250"/>
            <a:ext cx="4624325" cy="2852299"/>
          </a:xfrm>
          <a:prstGeom prst="rect">
            <a:avLst/>
          </a:prstGeom>
          <a:noFill/>
          <a:ln>
            <a:noFill/>
          </a:ln>
        </p:spPr>
      </p:pic>
      <p:sp>
        <p:nvSpPr>
          <p:cNvPr id="2114" name="Google Shape;2114;p177"/>
          <p:cNvSpPr txBox="1"/>
          <p:nvPr>
            <p:ph type="title"/>
          </p:nvPr>
        </p:nvSpPr>
        <p:spPr>
          <a:xfrm>
            <a:off x="311700" y="445025"/>
            <a:ext cx="86727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SLiMFast: Discriminative Data Fusion </a:t>
            </a:r>
            <a:r>
              <a:rPr lang="en" sz="1400">
                <a:solidFill>
                  <a:srgbClr val="5E5E5E"/>
                </a:solidFill>
              </a:rPr>
              <a:t>[Rekatsinas et al., SIGMOD’17]</a:t>
            </a:r>
            <a:endParaRPr sz="1400">
              <a:solidFill>
                <a:srgbClr val="5E5E5E"/>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8" name="Shape 2118"/>
        <p:cNvGrpSpPr/>
        <p:nvPr/>
      </p:nvGrpSpPr>
      <p:grpSpPr>
        <a:xfrm>
          <a:off x="0" y="0"/>
          <a:ext cx="0" cy="0"/>
          <a:chOff x="0" y="0"/>
          <a:chExt cx="0" cy="0"/>
        </a:xfrm>
      </p:grpSpPr>
      <p:sp>
        <p:nvSpPr>
          <p:cNvPr id="2119" name="Google Shape;2119;p1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 in Data Fusion</a:t>
            </a:r>
            <a:endParaRPr sz="1800"/>
          </a:p>
        </p:txBody>
      </p:sp>
      <p:sp>
        <p:nvSpPr>
          <p:cNvPr id="2120" name="Google Shape;2120;p178"/>
          <p:cNvSpPr txBox="1"/>
          <p:nvPr>
            <p:ph idx="1" type="body"/>
          </p:nvPr>
        </p:nvSpPr>
        <p:spPr>
          <a:xfrm>
            <a:off x="385425" y="1017175"/>
            <a:ext cx="8598900" cy="35145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T</a:t>
            </a:r>
            <a:r>
              <a:rPr lang="en" sz="2000"/>
              <a:t>here are few solutions for unstructured data</a:t>
            </a:r>
            <a:r>
              <a:rPr lang="en" sz="2000"/>
              <a:t>. Mostly work on fact verification [Tutorial by Dong et al., KDD`2018]</a:t>
            </a:r>
            <a:r>
              <a:rPr lang="en" sz="2000"/>
              <a:t>. Most data Fusion solutions assume data extraction. Can state-of-the art DL help?</a:t>
            </a:r>
            <a:br>
              <a:rPr lang="en" sz="2000"/>
            </a:br>
            <a:endParaRPr sz="2000"/>
          </a:p>
          <a:p>
            <a:pPr indent="-355600" lvl="0" marL="457200" rtl="0">
              <a:spcBef>
                <a:spcPts val="0"/>
              </a:spcBef>
              <a:spcAft>
                <a:spcPts val="0"/>
              </a:spcAft>
              <a:buSzPts val="2000"/>
              <a:buChar char="●"/>
            </a:pPr>
            <a:r>
              <a:rPr lang="en" sz="2000"/>
              <a:t>Using training data is key and semi-supervised learning can significantly improve the quality of Data Fusion results. How can one collect training data effectively without manual annotation?</a:t>
            </a:r>
            <a:br>
              <a:rPr lang="en" sz="2000"/>
            </a:br>
            <a:endParaRPr sz="2000"/>
          </a:p>
          <a:p>
            <a:pPr indent="-355600" lvl="0" marL="457200" rtl="0">
              <a:spcBef>
                <a:spcPts val="0"/>
              </a:spcBef>
              <a:spcAft>
                <a:spcPts val="0"/>
              </a:spcAft>
              <a:buSzPts val="2000"/>
              <a:buChar char="●"/>
            </a:pPr>
            <a:r>
              <a:rPr lang="en" sz="2000"/>
              <a:t>We have only scratched the surface of what representation learning and deep learning methods can offer. Can deep learning streamline data fusion? What are its limitations?</a:t>
            </a:r>
            <a:endParaRPr sz="2000"/>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4" name="Shape 2124"/>
        <p:cNvGrpSpPr/>
        <p:nvPr/>
      </p:nvGrpSpPr>
      <p:grpSpPr>
        <a:xfrm>
          <a:off x="0" y="0"/>
          <a:ext cx="0" cy="0"/>
          <a:chOff x="0" y="0"/>
          <a:chExt cx="0" cy="0"/>
        </a:xfrm>
      </p:grpSpPr>
      <p:sp>
        <p:nvSpPr>
          <p:cNvPr id="2125" name="Google Shape;2125;p1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 for Data Fusion</a:t>
            </a:r>
            <a:endParaRPr b="1">
              <a:solidFill>
                <a:srgbClr val="1155CC"/>
              </a:solidFill>
            </a:endParaRPr>
          </a:p>
        </p:txBody>
      </p:sp>
      <p:sp>
        <p:nvSpPr>
          <p:cNvPr id="2126" name="Google Shape;2126;p179"/>
          <p:cNvSpPr txBox="1"/>
          <p:nvPr>
            <p:ph idx="1" type="body"/>
          </p:nvPr>
        </p:nvSpPr>
        <p:spPr>
          <a:xfrm>
            <a:off x="363525" y="1018600"/>
            <a:ext cx="59895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Resolve conflicts and obtain correct values</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Reasoning </a:t>
            </a:r>
            <a:r>
              <a:rPr b="1" lang="en" sz="2200">
                <a:solidFill>
                  <a:srgbClr val="000000"/>
                </a:solidFill>
              </a:rPr>
              <a:t>about</a:t>
            </a:r>
            <a:r>
              <a:rPr b="1" lang="en" sz="2200">
                <a:solidFill>
                  <a:srgbClr val="000000"/>
                </a:solidFill>
              </a:rPr>
              <a:t> source </a:t>
            </a:r>
            <a:br>
              <a:rPr b="1" lang="en" sz="2200">
                <a:solidFill>
                  <a:srgbClr val="000000"/>
                </a:solidFill>
              </a:rPr>
            </a:br>
            <a:r>
              <a:rPr b="1" lang="en" sz="2200">
                <a:solidFill>
                  <a:srgbClr val="000000"/>
                </a:solidFill>
              </a:rPr>
              <a:t>quality is key and works for easy cases</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Semi-supervised learning has shown BIG potential</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Representation learning </a:t>
            </a:r>
            <a:r>
              <a:rPr b="1" lang="en" sz="2200">
                <a:solidFill>
                  <a:srgbClr val="000000"/>
                </a:solidFill>
              </a:rPr>
              <a:t>provides positive evidence for streamlining data fusion.</a:t>
            </a:r>
            <a:endParaRPr b="1" sz="2200">
              <a:solidFill>
                <a:srgbClr val="000000"/>
              </a:solidFill>
            </a:endParaRPr>
          </a:p>
        </p:txBody>
      </p:sp>
      <p:grpSp>
        <p:nvGrpSpPr>
          <p:cNvPr id="2127" name="Google Shape;2127;p179"/>
          <p:cNvGrpSpPr/>
          <p:nvPr/>
        </p:nvGrpSpPr>
        <p:grpSpPr>
          <a:xfrm>
            <a:off x="6423600" y="1199375"/>
            <a:ext cx="2408700" cy="3451725"/>
            <a:chOff x="6423600" y="1199375"/>
            <a:chExt cx="2408700" cy="3451725"/>
          </a:xfrm>
        </p:grpSpPr>
        <p:sp>
          <p:nvSpPr>
            <p:cNvPr id="2128" name="Google Shape;2128;p179"/>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129" name="Google Shape;2129;p179"/>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2130" name="Google Shape;2130;p179"/>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2131" name="Google Shape;2131;p179"/>
            <p:cNvSpPr/>
            <p:nvPr/>
          </p:nvSpPr>
          <p:spPr>
            <a:xfrm>
              <a:off x="6423600" y="40784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Data Fusion</a:t>
              </a:r>
              <a:endParaRPr b="1" sz="1800"/>
            </a:p>
          </p:txBody>
        </p:sp>
        <p:sp>
          <p:nvSpPr>
            <p:cNvPr id="2132" name="Google Shape;2132;p179"/>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33" name="Google Shape;2133;p179"/>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34" name="Google Shape;2134;p179"/>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135" name="Google Shape;2135;p179"/>
          <p:cNvGrpSpPr/>
          <p:nvPr/>
        </p:nvGrpSpPr>
        <p:grpSpPr>
          <a:xfrm>
            <a:off x="4469203" y="1693635"/>
            <a:ext cx="1996235" cy="1068261"/>
            <a:chOff x="4000025" y="2115850"/>
            <a:chExt cx="2148800" cy="1207075"/>
          </a:xfrm>
        </p:grpSpPr>
        <p:pic>
          <p:nvPicPr>
            <p:cNvPr id="2136" name="Google Shape;2136;p179"/>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2137" name="Google Shape;2137;p179"/>
            <p:cNvSpPr txBox="1"/>
            <p:nvPr/>
          </p:nvSpPr>
          <p:spPr>
            <a:xfrm>
              <a:off x="4461071" y="2306300"/>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1" name="Shape 2141"/>
        <p:cNvGrpSpPr/>
        <p:nvPr/>
      </p:nvGrpSpPr>
      <p:grpSpPr>
        <a:xfrm>
          <a:off x="0" y="0"/>
          <a:ext cx="0" cy="0"/>
          <a:chOff x="0" y="0"/>
          <a:chExt cx="0" cy="0"/>
        </a:xfrm>
      </p:grpSpPr>
      <p:sp>
        <p:nvSpPr>
          <p:cNvPr id="2142" name="Google Shape;2142;p1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2143" name="Google Shape;2143;p1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B7B7B7"/>
                </a:solidFill>
              </a:rPr>
              <a:t>ML for entity linkage</a:t>
            </a:r>
            <a:endParaRPr sz="2000">
              <a:solidFill>
                <a:srgbClr val="000000"/>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extraction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fusion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000000"/>
                </a:solidFill>
              </a:rPr>
              <a:t>ML for schema alignment</a:t>
            </a:r>
            <a:endParaRPr sz="20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 </a:t>
            </a:r>
            <a:endParaRPr sz="2400">
              <a:solidFill>
                <a:srgbClr val="B7B7B7"/>
              </a:solidFill>
            </a:endParaRPr>
          </a:p>
        </p:txBody>
      </p:sp>
      <p:grpSp>
        <p:nvGrpSpPr>
          <p:cNvPr id="2144" name="Google Shape;2144;p180"/>
          <p:cNvGrpSpPr/>
          <p:nvPr/>
        </p:nvGrpSpPr>
        <p:grpSpPr>
          <a:xfrm>
            <a:off x="6423600" y="1199375"/>
            <a:ext cx="2408700" cy="3451725"/>
            <a:chOff x="6423600" y="1199375"/>
            <a:chExt cx="2408700" cy="3451725"/>
          </a:xfrm>
        </p:grpSpPr>
        <p:sp>
          <p:nvSpPr>
            <p:cNvPr id="2145" name="Google Shape;2145;p18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146" name="Google Shape;2146;p180"/>
            <p:cNvSpPr/>
            <p:nvPr/>
          </p:nvSpPr>
          <p:spPr>
            <a:xfrm>
              <a:off x="6423600" y="21590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Alignment</a:t>
              </a:r>
              <a:endParaRPr b="1" sz="1800"/>
            </a:p>
          </p:txBody>
        </p:sp>
        <p:sp>
          <p:nvSpPr>
            <p:cNvPr id="2147" name="Google Shape;2147;p180"/>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2148" name="Google Shape;2148;p18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149" name="Google Shape;2149;p18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50" name="Google Shape;2150;p18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51" name="Google Shape;2151;p18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5" name="Shape 2155"/>
        <p:cNvGrpSpPr/>
        <p:nvPr/>
      </p:nvGrpSpPr>
      <p:grpSpPr>
        <a:xfrm>
          <a:off x="0" y="0"/>
          <a:ext cx="0" cy="0"/>
          <a:chOff x="0" y="0"/>
          <a:chExt cx="0" cy="0"/>
        </a:xfrm>
      </p:grpSpPr>
      <p:sp>
        <p:nvSpPr>
          <p:cNvPr id="2156" name="Google Shape;2156;p1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What is Schema Alignment?</a:t>
            </a:r>
            <a:endParaRPr sz="1800"/>
          </a:p>
        </p:txBody>
      </p:sp>
      <p:sp>
        <p:nvSpPr>
          <p:cNvPr id="2157" name="Google Shape;2157;p1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Definition: Align schemas and understand which attributes have the same semantics. </a:t>
            </a:r>
            <a:endParaRPr sz="2000"/>
          </a:p>
        </p:txBody>
      </p:sp>
      <p:pic>
        <p:nvPicPr>
          <p:cNvPr id="2158" name="Google Shape;2158;p181"/>
          <p:cNvPicPr preferRelativeResize="0"/>
          <p:nvPr/>
        </p:nvPicPr>
        <p:blipFill>
          <a:blip r:embed="rId3">
            <a:alphaModFix/>
          </a:blip>
          <a:stretch>
            <a:fillRect/>
          </a:stretch>
        </p:blipFill>
        <p:spPr>
          <a:xfrm>
            <a:off x="4794300" y="2119175"/>
            <a:ext cx="4245754" cy="2809400"/>
          </a:xfrm>
          <a:prstGeom prst="rect">
            <a:avLst/>
          </a:prstGeom>
          <a:noFill/>
          <a:ln>
            <a:noFill/>
          </a:ln>
        </p:spPr>
      </p:pic>
      <p:pic>
        <p:nvPicPr>
          <p:cNvPr id="2159" name="Google Shape;2159;p181"/>
          <p:cNvPicPr preferRelativeResize="0"/>
          <p:nvPr/>
        </p:nvPicPr>
        <p:blipFill>
          <a:blip r:embed="rId4">
            <a:alphaModFix/>
          </a:blip>
          <a:stretch>
            <a:fillRect/>
          </a:stretch>
        </p:blipFill>
        <p:spPr>
          <a:xfrm>
            <a:off x="311700" y="2119175"/>
            <a:ext cx="4482601" cy="2531925"/>
          </a:xfrm>
          <a:prstGeom prst="rect">
            <a:avLst/>
          </a:prstGeom>
          <a:noFill/>
          <a:ln>
            <a:noFill/>
          </a:ln>
        </p:spPr>
      </p:pic>
      <p:sp>
        <p:nvSpPr>
          <p:cNvPr id="2160" name="Google Shape;2160;p181"/>
          <p:cNvSpPr/>
          <p:nvPr/>
        </p:nvSpPr>
        <p:spPr>
          <a:xfrm>
            <a:off x="1899425" y="3884075"/>
            <a:ext cx="304500" cy="2070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61" name="Google Shape;2161;p181"/>
          <p:cNvSpPr/>
          <p:nvPr/>
        </p:nvSpPr>
        <p:spPr>
          <a:xfrm>
            <a:off x="4864425" y="4091075"/>
            <a:ext cx="432000" cy="2070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5" name="Shape 2165"/>
        <p:cNvGrpSpPr/>
        <p:nvPr/>
      </p:nvGrpSpPr>
      <p:grpSpPr>
        <a:xfrm>
          <a:off x="0" y="0"/>
          <a:ext cx="0" cy="0"/>
          <a:chOff x="0" y="0"/>
          <a:chExt cx="0" cy="0"/>
        </a:xfrm>
      </p:grpSpPr>
      <p:sp>
        <p:nvSpPr>
          <p:cNvPr id="2166" name="Google Shape;2166;p1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Quick Tour for Schema Alignment</a:t>
            </a:r>
            <a:endParaRPr sz="1800"/>
          </a:p>
        </p:txBody>
      </p:sp>
      <p:sp>
        <p:nvSpPr>
          <p:cNvPr id="2167" name="Google Shape;2167;p182"/>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Mediated Schema</a:t>
            </a:r>
            <a:endParaRPr sz="1800"/>
          </a:p>
        </p:txBody>
      </p:sp>
      <p:sp>
        <p:nvSpPr>
          <p:cNvPr id="2168" name="Google Shape;2168;p182"/>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Attribute Matching</a:t>
            </a:r>
            <a:endParaRPr sz="1800"/>
          </a:p>
        </p:txBody>
      </p:sp>
      <p:sp>
        <p:nvSpPr>
          <p:cNvPr id="2169" name="Google Shape;2169;p182"/>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Mapping</a:t>
            </a:r>
            <a:endParaRPr sz="1800"/>
          </a:p>
        </p:txBody>
      </p:sp>
      <p:sp>
        <p:nvSpPr>
          <p:cNvPr id="2170" name="Google Shape;2170;p182"/>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71" name="Google Shape;2171;p182"/>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172" name="Google Shape;2172;p182"/>
          <p:cNvPicPr preferRelativeResize="0"/>
          <p:nvPr/>
        </p:nvPicPr>
        <p:blipFill>
          <a:blip r:embed="rId3">
            <a:alphaModFix/>
          </a:blip>
          <a:stretch>
            <a:fillRect/>
          </a:stretch>
        </p:blipFill>
        <p:spPr>
          <a:xfrm>
            <a:off x="1149600" y="1728350"/>
            <a:ext cx="4434675" cy="178077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6" name="Shape 2176"/>
        <p:cNvGrpSpPr/>
        <p:nvPr/>
      </p:nvGrpSpPr>
      <p:grpSpPr>
        <a:xfrm>
          <a:off x="0" y="0"/>
          <a:ext cx="0" cy="0"/>
          <a:chOff x="0" y="0"/>
          <a:chExt cx="0" cy="0"/>
        </a:xfrm>
      </p:grpSpPr>
      <p:sp>
        <p:nvSpPr>
          <p:cNvPr id="2177" name="Google Shape;2177;p1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Quick Tour for Schema Alignment</a:t>
            </a:r>
            <a:endParaRPr sz="1800"/>
          </a:p>
        </p:txBody>
      </p:sp>
      <p:sp>
        <p:nvSpPr>
          <p:cNvPr id="2178" name="Google Shape;2178;p183"/>
          <p:cNvSpPr txBox="1"/>
          <p:nvPr>
            <p:ph idx="1" type="body"/>
          </p:nvPr>
        </p:nvSpPr>
        <p:spPr>
          <a:xfrm>
            <a:off x="311700" y="961400"/>
            <a:ext cx="5988000" cy="36075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b="1" lang="en" sz="2000"/>
              <a:t>Mediated schema</a:t>
            </a:r>
            <a:r>
              <a:rPr lang="en" sz="2000"/>
              <a:t>: a unified and virtual view of the salient aspects of the domain</a:t>
            </a:r>
            <a:endParaRPr sz="2000"/>
          </a:p>
        </p:txBody>
      </p:sp>
      <p:sp>
        <p:nvSpPr>
          <p:cNvPr id="2179" name="Google Shape;2179;p183"/>
          <p:cNvSpPr/>
          <p:nvPr/>
        </p:nvSpPr>
        <p:spPr>
          <a:xfrm>
            <a:off x="6423600" y="17018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Mediated Schema</a:t>
            </a:r>
            <a:endParaRPr b="1" sz="1800"/>
          </a:p>
        </p:txBody>
      </p:sp>
      <p:sp>
        <p:nvSpPr>
          <p:cNvPr id="2180" name="Google Shape;2180;p183"/>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Attribute Matching</a:t>
            </a:r>
            <a:endParaRPr sz="1800"/>
          </a:p>
        </p:txBody>
      </p:sp>
      <p:sp>
        <p:nvSpPr>
          <p:cNvPr id="2181" name="Google Shape;2181;p183"/>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Mapping</a:t>
            </a:r>
            <a:endParaRPr sz="1800"/>
          </a:p>
        </p:txBody>
      </p:sp>
      <p:sp>
        <p:nvSpPr>
          <p:cNvPr id="2182" name="Google Shape;2182;p183"/>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83" name="Google Shape;2183;p183"/>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184" name="Google Shape;2184;p183"/>
          <p:cNvPicPr preferRelativeResize="0"/>
          <p:nvPr/>
        </p:nvPicPr>
        <p:blipFill>
          <a:blip r:embed="rId3">
            <a:alphaModFix/>
          </a:blip>
          <a:stretch>
            <a:fillRect/>
          </a:stretch>
        </p:blipFill>
        <p:spPr>
          <a:xfrm>
            <a:off x="1154075" y="1724325"/>
            <a:ext cx="4422051" cy="2119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Everyone loves neural networks</a:t>
            </a:r>
            <a:endParaRPr sz="1100"/>
          </a:p>
        </p:txBody>
      </p:sp>
      <p:sp>
        <p:nvSpPr>
          <p:cNvPr id="332" name="Google Shape;332;p40"/>
          <p:cNvSpPr txBox="1"/>
          <p:nvPr>
            <p:ph idx="1" type="body"/>
          </p:nvPr>
        </p:nvSpPr>
        <p:spPr>
          <a:xfrm>
            <a:off x="628650" y="1068019"/>
            <a:ext cx="7886700" cy="36855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8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“neural”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“network”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You can draw fancy diagrams</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This thing:</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177800" marR="0" rtl="0" algn="l">
              <a:lnSpc>
                <a:spcPct val="80000"/>
              </a:lnSpc>
              <a:spcBef>
                <a:spcPts val="800"/>
              </a:spcBef>
              <a:spcAft>
                <a:spcPts val="0"/>
              </a:spcAft>
              <a:buNone/>
            </a:pPr>
            <a:r>
              <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33" name="Google Shape;333;p40"/>
          <p:cNvPicPr preferRelativeResize="0"/>
          <p:nvPr/>
        </p:nvPicPr>
        <p:blipFill rotWithShape="1">
          <a:blip r:embed="rId3">
            <a:alphaModFix/>
          </a:blip>
          <a:srcRect b="0" l="0" r="0" t="0"/>
          <a:stretch/>
        </p:blipFill>
        <p:spPr>
          <a:xfrm>
            <a:off x="4572000" y="1910645"/>
            <a:ext cx="2667000" cy="200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8" name="Shape 2188"/>
        <p:cNvGrpSpPr/>
        <p:nvPr/>
      </p:nvGrpSpPr>
      <p:grpSpPr>
        <a:xfrm>
          <a:off x="0" y="0"/>
          <a:ext cx="0" cy="0"/>
          <a:chOff x="0" y="0"/>
          <a:chExt cx="0" cy="0"/>
        </a:xfrm>
      </p:grpSpPr>
      <p:sp>
        <p:nvSpPr>
          <p:cNvPr id="2189" name="Google Shape;2189;p1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Quick Tour for Schema Alignment</a:t>
            </a:r>
            <a:endParaRPr sz="1800"/>
          </a:p>
        </p:txBody>
      </p:sp>
      <p:sp>
        <p:nvSpPr>
          <p:cNvPr id="2190" name="Google Shape;2190;p184"/>
          <p:cNvSpPr txBox="1"/>
          <p:nvPr>
            <p:ph idx="1" type="body"/>
          </p:nvPr>
        </p:nvSpPr>
        <p:spPr>
          <a:xfrm>
            <a:off x="311700" y="961400"/>
            <a:ext cx="5988000" cy="36075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b="1" lang="en" sz="2000"/>
              <a:t>Attribute matching</a:t>
            </a:r>
            <a:r>
              <a:rPr lang="en" sz="2000"/>
              <a:t>: correspondences between schema attributes</a:t>
            </a:r>
            <a:endParaRPr sz="2000"/>
          </a:p>
        </p:txBody>
      </p:sp>
      <p:sp>
        <p:nvSpPr>
          <p:cNvPr id="2191" name="Google Shape;2191;p184"/>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Mediated Schema</a:t>
            </a:r>
            <a:endParaRPr sz="1800"/>
          </a:p>
        </p:txBody>
      </p:sp>
      <p:sp>
        <p:nvSpPr>
          <p:cNvPr id="2192" name="Google Shape;2192;p184"/>
          <p:cNvSpPr/>
          <p:nvPr/>
        </p:nvSpPr>
        <p:spPr>
          <a:xfrm>
            <a:off x="6423600" y="26615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Attribute Matching</a:t>
            </a:r>
            <a:endParaRPr b="1" sz="1800"/>
          </a:p>
        </p:txBody>
      </p:sp>
      <p:sp>
        <p:nvSpPr>
          <p:cNvPr id="2193" name="Google Shape;2193;p184"/>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Mapping</a:t>
            </a:r>
            <a:endParaRPr sz="1800"/>
          </a:p>
        </p:txBody>
      </p:sp>
      <p:sp>
        <p:nvSpPr>
          <p:cNvPr id="2194" name="Google Shape;2194;p184"/>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95" name="Google Shape;2195;p184"/>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196" name="Google Shape;2196;p184"/>
          <p:cNvPicPr preferRelativeResize="0"/>
          <p:nvPr/>
        </p:nvPicPr>
        <p:blipFill>
          <a:blip r:embed="rId3">
            <a:alphaModFix/>
          </a:blip>
          <a:stretch>
            <a:fillRect/>
          </a:stretch>
        </p:blipFill>
        <p:spPr>
          <a:xfrm>
            <a:off x="1146200" y="1701850"/>
            <a:ext cx="4443055" cy="344165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0" name="Shape 2200"/>
        <p:cNvGrpSpPr/>
        <p:nvPr/>
      </p:nvGrpSpPr>
      <p:grpSpPr>
        <a:xfrm>
          <a:off x="0" y="0"/>
          <a:ext cx="0" cy="0"/>
          <a:chOff x="0" y="0"/>
          <a:chExt cx="0" cy="0"/>
        </a:xfrm>
      </p:grpSpPr>
      <p:sp>
        <p:nvSpPr>
          <p:cNvPr id="2201" name="Google Shape;2201;p1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Quick Tour for Schema Alignment</a:t>
            </a:r>
            <a:endParaRPr sz="1800"/>
          </a:p>
        </p:txBody>
      </p:sp>
      <p:sp>
        <p:nvSpPr>
          <p:cNvPr id="2202" name="Google Shape;2202;p185"/>
          <p:cNvSpPr txBox="1"/>
          <p:nvPr>
            <p:ph idx="1" type="body"/>
          </p:nvPr>
        </p:nvSpPr>
        <p:spPr>
          <a:xfrm>
            <a:off x="311700" y="961400"/>
            <a:ext cx="5988000" cy="36075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b="1" lang="en" sz="2000"/>
              <a:t>Schema mapping</a:t>
            </a:r>
            <a:r>
              <a:rPr lang="en" sz="2000"/>
              <a:t>: transformation between records in different schemas</a:t>
            </a:r>
            <a:endParaRPr sz="2000"/>
          </a:p>
        </p:txBody>
      </p:sp>
      <p:sp>
        <p:nvSpPr>
          <p:cNvPr id="2203" name="Google Shape;2203;p185"/>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Mediated Schema</a:t>
            </a:r>
            <a:endParaRPr sz="1800"/>
          </a:p>
        </p:txBody>
      </p:sp>
      <p:sp>
        <p:nvSpPr>
          <p:cNvPr id="2204" name="Google Shape;2204;p185"/>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Attribute Matching</a:t>
            </a:r>
            <a:endParaRPr sz="1800"/>
          </a:p>
        </p:txBody>
      </p:sp>
      <p:sp>
        <p:nvSpPr>
          <p:cNvPr id="2205" name="Google Shape;2205;p185"/>
          <p:cNvSpPr/>
          <p:nvPr/>
        </p:nvSpPr>
        <p:spPr>
          <a:xfrm>
            <a:off x="6423600" y="36212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Mapping</a:t>
            </a:r>
            <a:endParaRPr b="1" sz="1800"/>
          </a:p>
        </p:txBody>
      </p:sp>
      <p:sp>
        <p:nvSpPr>
          <p:cNvPr id="2206" name="Google Shape;2206;p185"/>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07" name="Google Shape;2207;p185"/>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208" name="Google Shape;2208;p185"/>
          <p:cNvPicPr preferRelativeResize="0"/>
          <p:nvPr/>
        </p:nvPicPr>
        <p:blipFill>
          <a:blip r:embed="rId3">
            <a:alphaModFix/>
          </a:blip>
          <a:stretch>
            <a:fillRect/>
          </a:stretch>
        </p:blipFill>
        <p:spPr>
          <a:xfrm>
            <a:off x="1134828" y="1705955"/>
            <a:ext cx="4465350" cy="3296926"/>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2" name="Shape 2212"/>
        <p:cNvGrpSpPr/>
        <p:nvPr/>
      </p:nvGrpSpPr>
      <p:grpSpPr>
        <a:xfrm>
          <a:off x="0" y="0"/>
          <a:ext cx="0" cy="0"/>
          <a:chOff x="0" y="0"/>
          <a:chExt cx="0" cy="0"/>
        </a:xfrm>
      </p:grpSpPr>
      <p:sp>
        <p:nvSpPr>
          <p:cNvPr id="2213" name="Google Shape;2213;p1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30</a:t>
            </a:r>
            <a:r>
              <a:rPr b="1" lang="en"/>
              <a:t> Years of Schema Alignment</a:t>
            </a:r>
            <a:endParaRPr sz="1800"/>
          </a:p>
        </p:txBody>
      </p:sp>
      <p:grpSp>
        <p:nvGrpSpPr>
          <p:cNvPr id="2214" name="Google Shape;2214;p186"/>
          <p:cNvGrpSpPr/>
          <p:nvPr/>
        </p:nvGrpSpPr>
        <p:grpSpPr>
          <a:xfrm>
            <a:off x="4056526" y="1452900"/>
            <a:ext cx="3287149" cy="1907620"/>
            <a:chOff x="4374278" y="2013932"/>
            <a:chExt cx="3287149" cy="1638145"/>
          </a:xfrm>
        </p:grpSpPr>
        <p:sp>
          <p:nvSpPr>
            <p:cNvPr id="2215" name="Google Shape;2215;p186"/>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216" name="Google Shape;2216;p186"/>
            <p:cNvGrpSpPr/>
            <p:nvPr/>
          </p:nvGrpSpPr>
          <p:grpSpPr>
            <a:xfrm>
              <a:off x="4374278" y="2013932"/>
              <a:ext cx="3287149" cy="1638145"/>
              <a:chOff x="4374278" y="2013932"/>
              <a:chExt cx="3287149" cy="1638145"/>
            </a:xfrm>
          </p:grpSpPr>
          <p:grpSp>
            <p:nvGrpSpPr>
              <p:cNvPr id="2217" name="Google Shape;2217;p186"/>
              <p:cNvGrpSpPr/>
              <p:nvPr/>
            </p:nvGrpSpPr>
            <p:grpSpPr>
              <a:xfrm>
                <a:off x="4808316" y="2800065"/>
                <a:ext cx="92400" cy="411825"/>
                <a:chOff x="845575" y="2563700"/>
                <a:chExt cx="92400" cy="411825"/>
              </a:xfrm>
            </p:grpSpPr>
            <p:cxnSp>
              <p:nvCxnSpPr>
                <p:cNvPr id="2218" name="Google Shape;2218;p18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19" name="Google Shape;2219;p18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220" name="Google Shape;2220;p186"/>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(Dataspaces)</a:t>
                </a:r>
                <a:endParaRPr b="1" sz="1800">
                  <a:latin typeface="Roboto"/>
                  <a:ea typeface="Roboto"/>
                  <a:cs typeface="Roboto"/>
                  <a:sym typeface="Roboto"/>
                </a:endParaRPr>
              </a:p>
            </p:txBody>
          </p:sp>
          <p:sp>
            <p:nvSpPr>
              <p:cNvPr id="2221" name="Google Shape;2221;p186"/>
              <p:cNvSpPr txBox="1"/>
              <p:nvPr/>
            </p:nvSpPr>
            <p:spPr>
              <a:xfrm>
                <a:off x="4753227" y="2013932"/>
                <a:ext cx="2908200" cy="1023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Pay-as-you-go dataspaces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Probabilistic schema alignment</a:t>
                </a:r>
                <a:endParaRPr>
                  <a:latin typeface="Roboto"/>
                  <a:ea typeface="Roboto"/>
                  <a:cs typeface="Roboto"/>
                  <a:sym typeface="Roboto"/>
                </a:endParaRPr>
              </a:p>
            </p:txBody>
          </p:sp>
        </p:grpSp>
      </p:grpSp>
      <p:grpSp>
        <p:nvGrpSpPr>
          <p:cNvPr id="2222" name="Google Shape;2222;p186"/>
          <p:cNvGrpSpPr/>
          <p:nvPr/>
        </p:nvGrpSpPr>
        <p:grpSpPr>
          <a:xfrm>
            <a:off x="6041853" y="2328725"/>
            <a:ext cx="2988672" cy="1899793"/>
            <a:chOff x="6359603" y="2626399"/>
            <a:chExt cx="2988672" cy="1899793"/>
          </a:xfrm>
        </p:grpSpPr>
        <p:sp>
          <p:nvSpPr>
            <p:cNvPr id="2223" name="Google Shape;2223;p186"/>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224" name="Google Shape;2224;p186"/>
            <p:cNvGrpSpPr/>
            <p:nvPr/>
          </p:nvGrpSpPr>
          <p:grpSpPr>
            <a:xfrm>
              <a:off x="6359603" y="2626399"/>
              <a:ext cx="2988672" cy="1899793"/>
              <a:chOff x="6359603" y="2626399"/>
              <a:chExt cx="2988672" cy="1899793"/>
            </a:xfrm>
          </p:grpSpPr>
          <p:grpSp>
            <p:nvGrpSpPr>
              <p:cNvPr id="2225" name="Google Shape;2225;p186"/>
              <p:cNvGrpSpPr/>
              <p:nvPr/>
            </p:nvGrpSpPr>
            <p:grpSpPr>
              <a:xfrm rot="10800000">
                <a:off x="6760035" y="3079467"/>
                <a:ext cx="92400" cy="411825"/>
                <a:chOff x="2070100" y="2563700"/>
                <a:chExt cx="92400" cy="411825"/>
              </a:xfrm>
            </p:grpSpPr>
            <p:cxnSp>
              <p:nvCxnSpPr>
                <p:cNvPr id="2226" name="Google Shape;2226;p18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27" name="Google Shape;2227;p18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228" name="Google Shape;2228;p186"/>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229" name="Google Shape;2229;p186"/>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a:t>
                </a: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Universal schema</a:t>
                </a:r>
                <a:endParaRPr>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grpSp>
      </p:grpSp>
      <p:grpSp>
        <p:nvGrpSpPr>
          <p:cNvPr id="2230" name="Google Shape;2230;p186"/>
          <p:cNvGrpSpPr/>
          <p:nvPr/>
        </p:nvGrpSpPr>
        <p:grpSpPr>
          <a:xfrm>
            <a:off x="252525" y="1244813"/>
            <a:ext cx="2501914" cy="2044188"/>
            <a:chOff x="570275" y="1542486"/>
            <a:chExt cx="2501914" cy="2044188"/>
          </a:xfrm>
        </p:grpSpPr>
        <p:sp>
          <p:nvSpPr>
            <p:cNvPr id="2231" name="Google Shape;2231;p186"/>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232" name="Google Shape;2232;p186"/>
            <p:cNvGrpSpPr/>
            <p:nvPr/>
          </p:nvGrpSpPr>
          <p:grpSpPr>
            <a:xfrm>
              <a:off x="570275" y="1542486"/>
              <a:ext cx="2501914" cy="2044188"/>
              <a:chOff x="570275" y="1542486"/>
              <a:chExt cx="2501914" cy="2044188"/>
            </a:xfrm>
          </p:grpSpPr>
          <p:sp>
            <p:nvSpPr>
              <p:cNvPr id="2233" name="Google Shape;2233;p186"/>
              <p:cNvSpPr txBox="1"/>
              <p:nvPr/>
            </p:nvSpPr>
            <p:spPr>
              <a:xfrm>
                <a:off x="570275" y="3215274"/>
                <a:ext cx="2451300" cy="37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1800">
                    <a:latin typeface="Roboto"/>
                    <a:ea typeface="Roboto"/>
                    <a:cs typeface="Roboto"/>
                    <a:sym typeface="Roboto"/>
                  </a:rPr>
                  <a:t>~1990</a:t>
                </a:r>
                <a:r>
                  <a:rPr b="1" lang="en" sz="1800">
                    <a:latin typeface="Roboto"/>
                    <a:ea typeface="Roboto"/>
                    <a:cs typeface="Roboto"/>
                    <a:sym typeface="Roboto"/>
                  </a:rPr>
                  <a:t> (Desc Logics)</a:t>
                </a:r>
                <a:endParaRPr b="1" sz="1800">
                  <a:latin typeface="Roboto"/>
                  <a:ea typeface="Roboto"/>
                  <a:cs typeface="Roboto"/>
                  <a:sym typeface="Roboto"/>
                </a:endParaRPr>
              </a:p>
            </p:txBody>
          </p:sp>
          <p:grpSp>
            <p:nvGrpSpPr>
              <p:cNvPr id="2234" name="Google Shape;2234;p186"/>
              <p:cNvGrpSpPr/>
              <p:nvPr/>
            </p:nvGrpSpPr>
            <p:grpSpPr>
              <a:xfrm>
                <a:off x="881025" y="2800065"/>
                <a:ext cx="92400" cy="411825"/>
                <a:chOff x="845575" y="2563700"/>
                <a:chExt cx="92400" cy="411825"/>
              </a:xfrm>
            </p:grpSpPr>
            <p:cxnSp>
              <p:nvCxnSpPr>
                <p:cNvPr id="2235" name="Google Shape;2235;p18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36" name="Google Shape;2236;p18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237" name="Google Shape;2237;p186"/>
              <p:cNvSpPr txBox="1"/>
              <p:nvPr/>
            </p:nvSpPr>
            <p:spPr>
              <a:xfrm>
                <a:off x="751389" y="1542486"/>
                <a:ext cx="2320800" cy="1030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Description Logics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Gav vs. Lav. vs. Glav</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Answering queries using views</a:t>
                </a:r>
                <a:endParaRPr i="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Warehouse vs. EII</a:t>
                </a:r>
                <a:endParaRPr>
                  <a:latin typeface="Roboto"/>
                  <a:ea typeface="Roboto"/>
                  <a:cs typeface="Roboto"/>
                  <a:sym typeface="Roboto"/>
                </a:endParaRPr>
              </a:p>
            </p:txBody>
          </p:sp>
        </p:grpSp>
      </p:grpSp>
      <p:grpSp>
        <p:nvGrpSpPr>
          <p:cNvPr id="2238" name="Google Shape;2238;p186"/>
          <p:cNvGrpSpPr/>
          <p:nvPr/>
        </p:nvGrpSpPr>
        <p:grpSpPr>
          <a:xfrm>
            <a:off x="2207851" y="2239113"/>
            <a:ext cx="3264549" cy="2106729"/>
            <a:chOff x="2525599" y="2626399"/>
            <a:chExt cx="3264549" cy="1879833"/>
          </a:xfrm>
        </p:grpSpPr>
        <p:sp>
          <p:nvSpPr>
            <p:cNvPr id="2239" name="Google Shape;2239;p186"/>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240" name="Google Shape;2240;p186"/>
            <p:cNvGrpSpPr/>
            <p:nvPr/>
          </p:nvGrpSpPr>
          <p:grpSpPr>
            <a:xfrm>
              <a:off x="2525599" y="2626399"/>
              <a:ext cx="3264549" cy="1879833"/>
              <a:chOff x="2525599" y="2626399"/>
              <a:chExt cx="3264549" cy="1879833"/>
            </a:xfrm>
          </p:grpSpPr>
          <p:sp>
            <p:nvSpPr>
              <p:cNvPr id="2241" name="Google Shape;2241;p186"/>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199</a:t>
                </a:r>
                <a:r>
                  <a:rPr b="1" lang="en" sz="1800">
                    <a:latin typeface="Roboto"/>
                    <a:ea typeface="Roboto"/>
                    <a:cs typeface="Roboto"/>
                    <a:sym typeface="Roboto"/>
                  </a:rPr>
                  <a:t>4</a:t>
                </a:r>
                <a:r>
                  <a:rPr b="1" lang="en" sz="1800">
                    <a:latin typeface="Roboto"/>
                    <a:ea typeface="Roboto"/>
                    <a:cs typeface="Roboto"/>
                    <a:sym typeface="Roboto"/>
                  </a:rPr>
                  <a:t> (Early ML)</a:t>
                </a:r>
                <a:endParaRPr b="1" sz="1200">
                  <a:latin typeface="Roboto"/>
                  <a:ea typeface="Roboto"/>
                  <a:cs typeface="Roboto"/>
                  <a:sym typeface="Roboto"/>
                </a:endParaRPr>
              </a:p>
            </p:txBody>
          </p:sp>
          <p:grpSp>
            <p:nvGrpSpPr>
              <p:cNvPr id="2242" name="Google Shape;2242;p186"/>
              <p:cNvGrpSpPr/>
              <p:nvPr/>
            </p:nvGrpSpPr>
            <p:grpSpPr>
              <a:xfrm rot="10800000">
                <a:off x="2849073" y="3079467"/>
                <a:ext cx="92400" cy="411825"/>
                <a:chOff x="2070100" y="2563700"/>
                <a:chExt cx="92400" cy="411825"/>
              </a:xfrm>
            </p:grpSpPr>
            <p:cxnSp>
              <p:nvCxnSpPr>
                <p:cNvPr id="2243" name="Google Shape;2243;p18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44" name="Google Shape;2244;p18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245" name="Google Shape;2245;p186"/>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Semi-Auto mapping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Learning to match</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Schema mapping: Clio</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exchange</a:t>
                </a:r>
                <a:endParaRPr>
                  <a:latin typeface="Roboto"/>
                  <a:ea typeface="Roboto"/>
                  <a:cs typeface="Roboto"/>
                  <a:sym typeface="Roboto"/>
                </a:endParaRPr>
              </a:p>
            </p:txBody>
          </p:sp>
        </p:grpSp>
      </p:gr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9" name="Shape 2249"/>
        <p:cNvGrpSpPr/>
        <p:nvPr/>
      </p:nvGrpSpPr>
      <p:grpSpPr>
        <a:xfrm>
          <a:off x="0" y="0"/>
          <a:ext cx="0" cy="0"/>
          <a:chOff x="0" y="0"/>
          <a:chExt cx="0" cy="0"/>
        </a:xfrm>
      </p:grpSpPr>
      <p:sp>
        <p:nvSpPr>
          <p:cNvPr id="2250" name="Google Shape;2250;p187"/>
          <p:cNvSpPr/>
          <p:nvPr/>
        </p:nvSpPr>
        <p:spPr>
          <a:xfrm>
            <a:off x="381129" y="2756625"/>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51" name="Google Shape;2251;p1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Early ML Models</a:t>
            </a:r>
            <a:endParaRPr sz="1800"/>
          </a:p>
        </p:txBody>
      </p:sp>
      <p:grpSp>
        <p:nvGrpSpPr>
          <p:cNvPr id="2252" name="Google Shape;2252;p187"/>
          <p:cNvGrpSpPr/>
          <p:nvPr/>
        </p:nvGrpSpPr>
        <p:grpSpPr>
          <a:xfrm>
            <a:off x="6901" y="2252413"/>
            <a:ext cx="3264549" cy="2106729"/>
            <a:chOff x="2525599" y="2626399"/>
            <a:chExt cx="3264549" cy="1879833"/>
          </a:xfrm>
        </p:grpSpPr>
        <p:sp>
          <p:nvSpPr>
            <p:cNvPr id="2253" name="Google Shape;2253;p187"/>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 (Early ML)</a:t>
              </a:r>
              <a:endParaRPr b="1" sz="1200">
                <a:latin typeface="Roboto"/>
                <a:ea typeface="Roboto"/>
                <a:cs typeface="Roboto"/>
                <a:sym typeface="Roboto"/>
              </a:endParaRPr>
            </a:p>
          </p:txBody>
        </p:sp>
        <p:sp>
          <p:nvSpPr>
            <p:cNvPr id="2254" name="Google Shape;2254;p187"/>
            <p:cNvSpPr/>
            <p:nvPr/>
          </p:nvSpPr>
          <p:spPr>
            <a:xfrm rot="10800000">
              <a:off x="2849073" y="3398892"/>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55" name="Google Shape;2255;p187"/>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Semi-Auto mapping</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Learning to match</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Schema mapping: Clio</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exchange</a:t>
              </a:r>
              <a:endParaRPr>
                <a:latin typeface="Roboto"/>
                <a:ea typeface="Roboto"/>
                <a:cs typeface="Roboto"/>
                <a:sym typeface="Roboto"/>
              </a:endParaRPr>
            </a:p>
          </p:txBody>
        </p:sp>
      </p:grpSp>
      <p:cxnSp>
        <p:nvCxnSpPr>
          <p:cNvPr id="2256" name="Google Shape;2256;p187"/>
          <p:cNvCxnSpPr/>
          <p:nvPr/>
        </p:nvCxnSpPr>
        <p:spPr>
          <a:xfrm rot="10800000">
            <a:off x="381118" y="2761080"/>
            <a:ext cx="0" cy="402900"/>
          </a:xfrm>
          <a:prstGeom prst="straightConnector1">
            <a:avLst/>
          </a:prstGeom>
          <a:noFill/>
          <a:ln cap="flat" cmpd="sng" w="9525">
            <a:solidFill>
              <a:srgbClr val="000000"/>
            </a:solidFill>
            <a:prstDash val="solid"/>
            <a:round/>
            <a:headEnd len="sm" w="sm" type="none"/>
            <a:tailEnd len="sm" w="sm" type="none"/>
          </a:ln>
        </p:spPr>
      </p:cxnSp>
      <p:pic>
        <p:nvPicPr>
          <p:cNvPr id="2257" name="Google Shape;2257;p187"/>
          <p:cNvPicPr preferRelativeResize="0"/>
          <p:nvPr/>
        </p:nvPicPr>
        <p:blipFill>
          <a:blip r:embed="rId3">
            <a:alphaModFix/>
          </a:blip>
          <a:stretch>
            <a:fillRect/>
          </a:stretch>
        </p:blipFill>
        <p:spPr>
          <a:xfrm>
            <a:off x="2601950" y="919971"/>
            <a:ext cx="6542051" cy="3819404"/>
          </a:xfrm>
          <a:prstGeom prst="rect">
            <a:avLst/>
          </a:prstGeom>
          <a:noFill/>
          <a:ln>
            <a:noFill/>
          </a:ln>
        </p:spPr>
      </p:pic>
      <p:sp>
        <p:nvSpPr>
          <p:cNvPr id="2258" name="Google Shape;2258;p187"/>
          <p:cNvSpPr txBox="1"/>
          <p:nvPr/>
        </p:nvSpPr>
        <p:spPr>
          <a:xfrm>
            <a:off x="3321850" y="529925"/>
            <a:ext cx="3871200" cy="402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t>[Rahm and Bernstein, VLDBJ’2001]</a:t>
            </a:r>
            <a:endParaRPr sz="1800"/>
          </a:p>
        </p:txBody>
      </p:sp>
      <p:sp>
        <p:nvSpPr>
          <p:cNvPr id="2259" name="Google Shape;2259;p187"/>
          <p:cNvSpPr txBox="1"/>
          <p:nvPr/>
        </p:nvSpPr>
        <p:spPr>
          <a:xfrm>
            <a:off x="1358650" y="4645225"/>
            <a:ext cx="7191000" cy="402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800">
                <a:solidFill>
                  <a:srgbClr val="CC0000"/>
                </a:solidFill>
              </a:rPr>
              <a:t>Signals: name, description, type, key, graph structure, values</a:t>
            </a:r>
            <a:endParaRPr b="1" sz="1800">
              <a:solidFill>
                <a:srgbClr val="CC000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3" name="Shape 2263"/>
        <p:cNvGrpSpPr/>
        <p:nvPr/>
      </p:nvGrpSpPr>
      <p:grpSpPr>
        <a:xfrm>
          <a:off x="0" y="0"/>
          <a:ext cx="0" cy="0"/>
          <a:chOff x="0" y="0"/>
          <a:chExt cx="0" cy="0"/>
        </a:xfrm>
      </p:grpSpPr>
      <p:sp>
        <p:nvSpPr>
          <p:cNvPr id="2264" name="Google Shape;2264;p188"/>
          <p:cNvSpPr/>
          <p:nvPr/>
        </p:nvSpPr>
        <p:spPr>
          <a:xfrm>
            <a:off x="381129" y="2756625"/>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65" name="Google Shape;2265;p1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Early ML Models</a:t>
            </a:r>
            <a:endParaRPr sz="1800"/>
          </a:p>
        </p:txBody>
      </p:sp>
      <p:grpSp>
        <p:nvGrpSpPr>
          <p:cNvPr id="2266" name="Google Shape;2266;p188"/>
          <p:cNvGrpSpPr/>
          <p:nvPr/>
        </p:nvGrpSpPr>
        <p:grpSpPr>
          <a:xfrm>
            <a:off x="6901" y="2252413"/>
            <a:ext cx="3264549" cy="2106729"/>
            <a:chOff x="2525599" y="2626399"/>
            <a:chExt cx="3264549" cy="1879833"/>
          </a:xfrm>
        </p:grpSpPr>
        <p:sp>
          <p:nvSpPr>
            <p:cNvPr id="2267" name="Google Shape;2267;p188"/>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 (Early ML)</a:t>
              </a:r>
              <a:endParaRPr b="1" sz="1200">
                <a:latin typeface="Roboto"/>
                <a:ea typeface="Roboto"/>
                <a:cs typeface="Roboto"/>
                <a:sym typeface="Roboto"/>
              </a:endParaRPr>
            </a:p>
          </p:txBody>
        </p:sp>
        <p:sp>
          <p:nvSpPr>
            <p:cNvPr id="2268" name="Google Shape;2268;p188"/>
            <p:cNvSpPr/>
            <p:nvPr/>
          </p:nvSpPr>
          <p:spPr>
            <a:xfrm rot="10800000">
              <a:off x="2849073" y="3398892"/>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69" name="Google Shape;2269;p188"/>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Semi-Auto mapping</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Learning to match</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Schema mapping: Clio</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exchange</a:t>
              </a:r>
              <a:endParaRPr>
                <a:latin typeface="Roboto"/>
                <a:ea typeface="Roboto"/>
                <a:cs typeface="Roboto"/>
                <a:sym typeface="Roboto"/>
              </a:endParaRPr>
            </a:p>
          </p:txBody>
        </p:sp>
      </p:grpSp>
      <p:cxnSp>
        <p:nvCxnSpPr>
          <p:cNvPr id="2270" name="Google Shape;2270;p188"/>
          <p:cNvCxnSpPr/>
          <p:nvPr/>
        </p:nvCxnSpPr>
        <p:spPr>
          <a:xfrm rot="10800000">
            <a:off x="381118" y="2761080"/>
            <a:ext cx="0" cy="402900"/>
          </a:xfrm>
          <a:prstGeom prst="straightConnector1">
            <a:avLst/>
          </a:prstGeom>
          <a:noFill/>
          <a:ln cap="flat" cmpd="sng" w="9525">
            <a:solidFill>
              <a:srgbClr val="000000"/>
            </a:solidFill>
            <a:prstDash val="solid"/>
            <a:round/>
            <a:headEnd len="sm" w="sm" type="none"/>
            <a:tailEnd len="sm" w="sm" type="none"/>
          </a:ln>
        </p:spPr>
      </p:cxnSp>
      <p:sp>
        <p:nvSpPr>
          <p:cNvPr id="2271" name="Google Shape;2271;p188"/>
          <p:cNvSpPr txBox="1"/>
          <p:nvPr/>
        </p:nvSpPr>
        <p:spPr>
          <a:xfrm>
            <a:off x="3321850" y="529925"/>
            <a:ext cx="32646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[Doan et al., Sigmod’01]</a:t>
            </a:r>
            <a:endParaRPr sz="1800"/>
          </a:p>
        </p:txBody>
      </p:sp>
      <p:pic>
        <p:nvPicPr>
          <p:cNvPr id="2272" name="Google Shape;2272;p188"/>
          <p:cNvPicPr preferRelativeResize="0"/>
          <p:nvPr/>
        </p:nvPicPr>
        <p:blipFill>
          <a:blip r:embed="rId3">
            <a:alphaModFix/>
          </a:blip>
          <a:stretch>
            <a:fillRect/>
          </a:stretch>
        </p:blipFill>
        <p:spPr>
          <a:xfrm>
            <a:off x="3065500" y="1043038"/>
            <a:ext cx="5766800" cy="3576875"/>
          </a:xfrm>
          <a:prstGeom prst="rect">
            <a:avLst/>
          </a:prstGeom>
          <a:noFill/>
          <a:ln>
            <a:noFill/>
          </a:ln>
        </p:spPr>
      </p:pic>
      <p:sp>
        <p:nvSpPr>
          <p:cNvPr id="2273" name="Google Shape;2273;p188"/>
          <p:cNvSpPr/>
          <p:nvPr/>
        </p:nvSpPr>
        <p:spPr>
          <a:xfrm>
            <a:off x="702325" y="4569875"/>
            <a:ext cx="3264600" cy="402900"/>
          </a:xfrm>
          <a:prstGeom prst="wedgeRectCallout">
            <a:avLst>
              <a:gd fmla="val 50850" name="adj1"/>
              <a:gd fmla="val -12632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a:t>Base learners: kNN, naive Bayes, etc.</a:t>
            </a:r>
            <a:endParaRPr/>
          </a:p>
        </p:txBody>
      </p:sp>
      <p:sp>
        <p:nvSpPr>
          <p:cNvPr id="2274" name="Google Shape;2274;p188"/>
          <p:cNvSpPr/>
          <p:nvPr/>
        </p:nvSpPr>
        <p:spPr>
          <a:xfrm>
            <a:off x="4415675" y="4569875"/>
            <a:ext cx="2013600" cy="402900"/>
          </a:xfrm>
          <a:prstGeom prst="wedgeRectCallout">
            <a:avLst>
              <a:gd fmla="val 21699" name="adj1"/>
              <a:gd fmla="val -14818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t>Meta</a:t>
            </a:r>
            <a:r>
              <a:rPr lang="en"/>
              <a:t> learner--Stacking</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8" name="Shape 2278"/>
        <p:cNvGrpSpPr/>
        <p:nvPr/>
      </p:nvGrpSpPr>
      <p:grpSpPr>
        <a:xfrm>
          <a:off x="0" y="0"/>
          <a:ext cx="0" cy="0"/>
          <a:chOff x="0" y="0"/>
          <a:chExt cx="0" cy="0"/>
        </a:xfrm>
      </p:grpSpPr>
      <p:sp>
        <p:nvSpPr>
          <p:cNvPr id="2279" name="Google Shape;2279;p189"/>
          <p:cNvSpPr/>
          <p:nvPr/>
        </p:nvSpPr>
        <p:spPr>
          <a:xfrm>
            <a:off x="381129" y="2756625"/>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80" name="Google Shape;2280;p1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Early ML Models</a:t>
            </a:r>
            <a:endParaRPr sz="1800"/>
          </a:p>
        </p:txBody>
      </p:sp>
      <p:grpSp>
        <p:nvGrpSpPr>
          <p:cNvPr id="2281" name="Google Shape;2281;p189"/>
          <p:cNvGrpSpPr/>
          <p:nvPr/>
        </p:nvGrpSpPr>
        <p:grpSpPr>
          <a:xfrm>
            <a:off x="6901" y="2252413"/>
            <a:ext cx="3264549" cy="2106729"/>
            <a:chOff x="2525599" y="2626399"/>
            <a:chExt cx="3264549" cy="1879833"/>
          </a:xfrm>
        </p:grpSpPr>
        <p:sp>
          <p:nvSpPr>
            <p:cNvPr id="2282" name="Google Shape;2282;p189"/>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 (Early ML)</a:t>
              </a:r>
              <a:endParaRPr b="1" sz="1200">
                <a:latin typeface="Roboto"/>
                <a:ea typeface="Roboto"/>
                <a:cs typeface="Roboto"/>
                <a:sym typeface="Roboto"/>
              </a:endParaRPr>
            </a:p>
          </p:txBody>
        </p:sp>
        <p:sp>
          <p:nvSpPr>
            <p:cNvPr id="2283" name="Google Shape;2283;p189"/>
            <p:cNvSpPr/>
            <p:nvPr/>
          </p:nvSpPr>
          <p:spPr>
            <a:xfrm rot="10800000">
              <a:off x="2849073" y="3398892"/>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84" name="Google Shape;2284;p189"/>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Semi-Auto mapping</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Learning to match</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Schema mapping: Clio</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exchange</a:t>
              </a:r>
              <a:endParaRPr>
                <a:latin typeface="Roboto"/>
                <a:ea typeface="Roboto"/>
                <a:cs typeface="Roboto"/>
                <a:sym typeface="Roboto"/>
              </a:endParaRPr>
            </a:p>
          </p:txBody>
        </p:sp>
      </p:grpSp>
      <p:cxnSp>
        <p:nvCxnSpPr>
          <p:cNvPr id="2285" name="Google Shape;2285;p189"/>
          <p:cNvCxnSpPr/>
          <p:nvPr/>
        </p:nvCxnSpPr>
        <p:spPr>
          <a:xfrm rot="10800000">
            <a:off x="381118" y="2761080"/>
            <a:ext cx="0" cy="402900"/>
          </a:xfrm>
          <a:prstGeom prst="straightConnector1">
            <a:avLst/>
          </a:prstGeom>
          <a:noFill/>
          <a:ln cap="flat" cmpd="sng" w="9525">
            <a:solidFill>
              <a:srgbClr val="000000"/>
            </a:solidFill>
            <a:prstDash val="solid"/>
            <a:round/>
            <a:headEnd len="sm" w="sm" type="none"/>
            <a:tailEnd len="sm" w="sm" type="none"/>
          </a:ln>
        </p:spPr>
      </p:cxnSp>
      <p:sp>
        <p:nvSpPr>
          <p:cNvPr id="2286" name="Google Shape;2286;p189"/>
          <p:cNvSpPr txBox="1"/>
          <p:nvPr/>
        </p:nvSpPr>
        <p:spPr>
          <a:xfrm>
            <a:off x="3321850" y="529925"/>
            <a:ext cx="32646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[Doan et al., Sigmod’01]</a:t>
            </a:r>
            <a:endParaRPr sz="1800"/>
          </a:p>
        </p:txBody>
      </p:sp>
      <p:pic>
        <p:nvPicPr>
          <p:cNvPr id="2287" name="Google Shape;2287;p189"/>
          <p:cNvPicPr preferRelativeResize="0"/>
          <p:nvPr/>
        </p:nvPicPr>
        <p:blipFill>
          <a:blip r:embed="rId3">
            <a:alphaModFix/>
          </a:blip>
          <a:stretch>
            <a:fillRect/>
          </a:stretch>
        </p:blipFill>
        <p:spPr>
          <a:xfrm>
            <a:off x="2737024" y="1678850"/>
            <a:ext cx="6274750" cy="2567350"/>
          </a:xfrm>
          <a:prstGeom prst="rect">
            <a:avLst/>
          </a:prstGeom>
          <a:noFill/>
          <a:ln>
            <a:noFill/>
          </a:ln>
        </p:spPr>
      </p:pic>
      <p:sp>
        <p:nvSpPr>
          <p:cNvPr id="2288" name="Google Shape;2288;p189"/>
          <p:cNvSpPr/>
          <p:nvPr/>
        </p:nvSpPr>
        <p:spPr>
          <a:xfrm>
            <a:off x="3094025" y="1104400"/>
            <a:ext cx="2491200" cy="402900"/>
          </a:xfrm>
          <a:prstGeom prst="wedgeRectCallout">
            <a:avLst>
              <a:gd fmla="val 56619" name="adj1"/>
              <a:gd fmla="val 22067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sz="1800"/>
              <a:t>Avg Accuracy: 71-92%</a:t>
            </a:r>
            <a:endParaRPr sz="1800"/>
          </a:p>
        </p:txBody>
      </p:sp>
      <p:sp>
        <p:nvSpPr>
          <p:cNvPr id="2289" name="Google Shape;2289;p189"/>
          <p:cNvSpPr/>
          <p:nvPr/>
        </p:nvSpPr>
        <p:spPr>
          <a:xfrm>
            <a:off x="6386400" y="934575"/>
            <a:ext cx="2208000" cy="572700"/>
          </a:xfrm>
          <a:prstGeom prst="wedgeRectCallout">
            <a:avLst>
              <a:gd fmla="val 48809" name="adj1"/>
              <a:gd fmla="val 24164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800"/>
              <a:t>Meta learning and constraints help</a:t>
            </a:r>
            <a:endParaRPr sz="1800"/>
          </a:p>
        </p:txBody>
      </p:sp>
      <p:sp>
        <p:nvSpPr>
          <p:cNvPr id="2290" name="Google Shape;2290;p189"/>
          <p:cNvSpPr/>
          <p:nvPr/>
        </p:nvSpPr>
        <p:spPr>
          <a:xfrm>
            <a:off x="3732425" y="4359150"/>
            <a:ext cx="2799300" cy="402900"/>
          </a:xfrm>
          <a:prstGeom prst="wedgeRectCallout">
            <a:avLst>
              <a:gd fmla="val 58034" name="adj1"/>
              <a:gd fmla="val -18678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800"/>
              <a:t>More data instances help</a:t>
            </a:r>
            <a:endParaRPr sz="1800"/>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4" name="Shape 2294"/>
        <p:cNvGrpSpPr/>
        <p:nvPr/>
      </p:nvGrpSpPr>
      <p:grpSpPr>
        <a:xfrm>
          <a:off x="0" y="0"/>
          <a:ext cx="0" cy="0"/>
          <a:chOff x="0" y="0"/>
          <a:chExt cx="0" cy="0"/>
        </a:xfrm>
      </p:grpSpPr>
      <p:sp>
        <p:nvSpPr>
          <p:cNvPr id="2295" name="Google Shape;2295;p1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Collective Mapping Discovery by PSL</a:t>
            </a:r>
            <a:endParaRPr sz="1800"/>
          </a:p>
        </p:txBody>
      </p:sp>
      <p:sp>
        <p:nvSpPr>
          <p:cNvPr id="2296" name="Google Shape;2296;p190"/>
          <p:cNvSpPr txBox="1"/>
          <p:nvPr/>
        </p:nvSpPr>
        <p:spPr>
          <a:xfrm>
            <a:off x="6493925" y="529925"/>
            <a:ext cx="25917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[Kimmig et al, ICDE’17]</a:t>
            </a:r>
            <a:endParaRPr sz="1800"/>
          </a:p>
        </p:txBody>
      </p:sp>
      <p:grpSp>
        <p:nvGrpSpPr>
          <p:cNvPr id="2297" name="Google Shape;2297;p190"/>
          <p:cNvGrpSpPr/>
          <p:nvPr/>
        </p:nvGrpSpPr>
        <p:grpSpPr>
          <a:xfrm>
            <a:off x="-69297" y="2253200"/>
            <a:ext cx="2988672" cy="1899793"/>
            <a:chOff x="6359603" y="2626399"/>
            <a:chExt cx="2988672" cy="1899793"/>
          </a:xfrm>
        </p:grpSpPr>
        <p:grpSp>
          <p:nvGrpSpPr>
            <p:cNvPr id="2298" name="Google Shape;2298;p190"/>
            <p:cNvGrpSpPr/>
            <p:nvPr/>
          </p:nvGrpSpPr>
          <p:grpSpPr>
            <a:xfrm rot="10800000">
              <a:off x="6760035" y="3079467"/>
              <a:ext cx="92400" cy="411825"/>
              <a:chOff x="2070100" y="2563700"/>
              <a:chExt cx="92400" cy="411825"/>
            </a:xfrm>
          </p:grpSpPr>
          <p:cxnSp>
            <p:nvCxnSpPr>
              <p:cNvPr id="2299" name="Google Shape;2299;p190"/>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00" name="Google Shape;2300;p190"/>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301" name="Google Shape;2301;p190"/>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02" name="Google Shape;2302;p190"/>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Collective disc. by PSL</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Universal schema</a:t>
              </a:r>
              <a:endParaRPr>
                <a:latin typeface="Roboto"/>
                <a:ea typeface="Roboto"/>
                <a:cs typeface="Roboto"/>
                <a:sym typeface="Roboto"/>
              </a:endParaRPr>
            </a:p>
            <a:p>
              <a:pPr indent="0" lvl="0" marL="0" rtl="0">
                <a:spcBef>
                  <a:spcPts val="0"/>
                </a:spcBef>
                <a:spcAft>
                  <a:spcPts val="1600"/>
                </a:spcAft>
                <a:buNone/>
              </a:pPr>
              <a:r>
                <a:t/>
              </a:r>
              <a:endParaRPr b="1">
                <a:latin typeface="Roboto"/>
                <a:ea typeface="Roboto"/>
                <a:cs typeface="Roboto"/>
                <a:sym typeface="Roboto"/>
              </a:endParaRPr>
            </a:p>
          </p:txBody>
        </p:sp>
      </p:grpSp>
      <p:sp>
        <p:nvSpPr>
          <p:cNvPr id="2303" name="Google Shape;2303;p190"/>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04" name="Google Shape;2304;p190"/>
          <p:cNvSpPr txBox="1"/>
          <p:nvPr>
            <p:ph idx="1" type="body"/>
          </p:nvPr>
        </p:nvSpPr>
        <p:spPr>
          <a:xfrm>
            <a:off x="2644475" y="1017175"/>
            <a:ext cx="6339900" cy="3981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000"/>
              <a:t>Step 1. Generate candidate mappings</a:t>
            </a:r>
            <a:br>
              <a:rPr lang="en" sz="2000"/>
            </a:br>
            <a:r>
              <a:rPr lang="en" sz="2000"/>
              <a:t>       E.g.,</a:t>
            </a:r>
            <a:endParaRPr sz="2000"/>
          </a:p>
          <a:p>
            <a:pPr indent="0" lvl="0" marL="0" rtl="0">
              <a:spcBef>
                <a:spcPts val="1600"/>
              </a:spcBef>
              <a:spcAft>
                <a:spcPts val="0"/>
              </a:spcAft>
              <a:buNone/>
            </a:pPr>
            <a:r>
              <a:t/>
            </a:r>
            <a:endParaRPr sz="2000"/>
          </a:p>
          <a:p>
            <a:pPr indent="0" lvl="0" marL="0">
              <a:spcBef>
                <a:spcPts val="1600"/>
              </a:spcBef>
              <a:spcAft>
                <a:spcPts val="0"/>
              </a:spcAft>
              <a:buNone/>
            </a:pPr>
            <a:r>
              <a:rPr lang="en" sz="2000"/>
              <a:t>Step 2. Solve PSL</a:t>
            </a:r>
            <a:endParaRPr sz="2000"/>
          </a:p>
          <a:p>
            <a:pPr indent="0" lvl="0" marL="0" rtl="0">
              <a:spcBef>
                <a:spcPts val="1600"/>
              </a:spcBef>
              <a:spcAft>
                <a:spcPts val="0"/>
              </a:spcAft>
              <a:buNone/>
            </a:pPr>
            <a:r>
              <a:t/>
            </a:r>
            <a:endParaRPr sz="2000"/>
          </a:p>
          <a:p>
            <a:pPr indent="0" lvl="0" marL="0" rtl="0">
              <a:spcBef>
                <a:spcPts val="1600"/>
              </a:spcBef>
              <a:spcAft>
                <a:spcPts val="1600"/>
              </a:spcAft>
              <a:buNone/>
            </a:pPr>
            <a:r>
              <a:t/>
            </a:r>
            <a:endParaRPr sz="2000"/>
          </a:p>
        </p:txBody>
      </p:sp>
      <p:sp>
        <p:nvSpPr>
          <p:cNvPr id="2305" name="Google Shape;2305;p190"/>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306" name="Google Shape;2306;p190"/>
          <p:cNvPicPr preferRelativeResize="0"/>
          <p:nvPr/>
        </p:nvPicPr>
        <p:blipFill>
          <a:blip r:embed="rId3">
            <a:alphaModFix/>
          </a:blip>
          <a:stretch>
            <a:fillRect/>
          </a:stretch>
        </p:blipFill>
        <p:spPr>
          <a:xfrm>
            <a:off x="3656800" y="1472175"/>
            <a:ext cx="4315250" cy="1034650"/>
          </a:xfrm>
          <a:prstGeom prst="rect">
            <a:avLst/>
          </a:prstGeom>
          <a:noFill/>
          <a:ln>
            <a:noFill/>
          </a:ln>
        </p:spPr>
      </p:pic>
      <p:pic>
        <p:nvPicPr>
          <p:cNvPr id="2307" name="Google Shape;2307;p190"/>
          <p:cNvPicPr preferRelativeResize="0"/>
          <p:nvPr/>
        </p:nvPicPr>
        <p:blipFill>
          <a:blip r:embed="rId4">
            <a:alphaModFix/>
          </a:blip>
          <a:stretch>
            <a:fillRect/>
          </a:stretch>
        </p:blipFill>
        <p:spPr>
          <a:xfrm>
            <a:off x="3147388" y="2961275"/>
            <a:ext cx="3895725" cy="857250"/>
          </a:xfrm>
          <a:prstGeom prst="rect">
            <a:avLst/>
          </a:prstGeom>
          <a:noFill/>
          <a:ln>
            <a:noFill/>
          </a:ln>
        </p:spPr>
      </p:pic>
      <p:sp>
        <p:nvSpPr>
          <p:cNvPr id="2308" name="Google Shape;2308;p190"/>
          <p:cNvSpPr/>
          <p:nvPr/>
        </p:nvSpPr>
        <p:spPr>
          <a:xfrm>
            <a:off x="5093825" y="2555250"/>
            <a:ext cx="3991800" cy="357600"/>
          </a:xfrm>
          <a:prstGeom prst="wedgeRectCallout">
            <a:avLst>
              <a:gd fmla="val -46766" name="adj1"/>
              <a:gd fmla="val 11147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sz="1600"/>
              <a:t>1.Prefer fewer mappings: penalty=#atoms</a:t>
            </a:r>
            <a:endParaRPr sz="1600"/>
          </a:p>
        </p:txBody>
      </p:sp>
      <p:sp>
        <p:nvSpPr>
          <p:cNvPr id="2309" name="Google Shape;2309;p190"/>
          <p:cNvSpPr/>
          <p:nvPr/>
        </p:nvSpPr>
        <p:spPr>
          <a:xfrm>
            <a:off x="2009225" y="4056775"/>
            <a:ext cx="2856300" cy="684600"/>
          </a:xfrm>
          <a:prstGeom prst="wedgeRectCallout">
            <a:avLst>
              <a:gd fmla="val 45131" name="adj1"/>
              <a:gd fmla="val -9360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3. Tuples inferred from the mapping should exist</a:t>
            </a:r>
            <a:endParaRPr sz="1600"/>
          </a:p>
        </p:txBody>
      </p:sp>
      <p:sp>
        <p:nvSpPr>
          <p:cNvPr id="2310" name="Google Shape;2310;p190"/>
          <p:cNvSpPr/>
          <p:nvPr/>
        </p:nvSpPr>
        <p:spPr>
          <a:xfrm>
            <a:off x="6215900" y="4056775"/>
            <a:ext cx="2768400" cy="684600"/>
          </a:xfrm>
          <a:prstGeom prst="wedgeRectCallout">
            <a:avLst>
              <a:gd fmla="val -25610" name="adj1"/>
              <a:gd fmla="val -12261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2. </a:t>
            </a:r>
            <a:r>
              <a:rPr lang="en" sz="1600"/>
              <a:t>An existing tuple can be inferred from the mappings</a:t>
            </a:r>
            <a:endParaRPr sz="1600"/>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4" name="Shape 2314"/>
        <p:cNvGrpSpPr/>
        <p:nvPr/>
      </p:nvGrpSpPr>
      <p:grpSpPr>
        <a:xfrm>
          <a:off x="0" y="0"/>
          <a:ext cx="0" cy="0"/>
          <a:chOff x="0" y="0"/>
          <a:chExt cx="0" cy="0"/>
        </a:xfrm>
      </p:grpSpPr>
      <p:sp>
        <p:nvSpPr>
          <p:cNvPr id="2315" name="Google Shape;2315;p1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Universal Schema</a:t>
            </a:r>
            <a:endParaRPr sz="1800"/>
          </a:p>
        </p:txBody>
      </p:sp>
      <p:sp>
        <p:nvSpPr>
          <p:cNvPr id="2316" name="Google Shape;2316;p191"/>
          <p:cNvSpPr txBox="1"/>
          <p:nvPr/>
        </p:nvSpPr>
        <p:spPr>
          <a:xfrm>
            <a:off x="3321850" y="529925"/>
            <a:ext cx="49692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[Riedel et al., NAACL’13][Yao et al., AKBC’13]</a:t>
            </a:r>
            <a:endParaRPr sz="1800"/>
          </a:p>
        </p:txBody>
      </p:sp>
      <p:grpSp>
        <p:nvGrpSpPr>
          <p:cNvPr id="2317" name="Google Shape;2317;p191"/>
          <p:cNvGrpSpPr/>
          <p:nvPr/>
        </p:nvGrpSpPr>
        <p:grpSpPr>
          <a:xfrm>
            <a:off x="-69297" y="2253200"/>
            <a:ext cx="2988672" cy="1899793"/>
            <a:chOff x="6359603" y="2626399"/>
            <a:chExt cx="2988672" cy="1899793"/>
          </a:xfrm>
        </p:grpSpPr>
        <p:grpSp>
          <p:nvGrpSpPr>
            <p:cNvPr id="2318" name="Google Shape;2318;p191"/>
            <p:cNvGrpSpPr/>
            <p:nvPr/>
          </p:nvGrpSpPr>
          <p:grpSpPr>
            <a:xfrm rot="10800000">
              <a:off x="6760035" y="3079467"/>
              <a:ext cx="92400" cy="411825"/>
              <a:chOff x="2070100" y="2563700"/>
              <a:chExt cx="92400" cy="411825"/>
            </a:xfrm>
          </p:grpSpPr>
          <p:cxnSp>
            <p:nvCxnSpPr>
              <p:cNvPr id="2319" name="Google Shape;2319;p19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20" name="Google Shape;2320;p19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321" name="Google Shape;2321;p191"/>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22" name="Google Shape;2322;p191"/>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a:latin typeface="Roboto"/>
                <a:ea typeface="Roboto"/>
                <a:cs typeface="Roboto"/>
                <a:sym typeface="Roboto"/>
              </a:endParaRPr>
            </a:p>
          </p:txBody>
        </p:sp>
      </p:grpSp>
      <p:sp>
        <p:nvSpPr>
          <p:cNvPr id="2323" name="Google Shape;2323;p191"/>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24" name="Google Shape;2324;p191"/>
          <p:cNvSpPr txBox="1"/>
          <p:nvPr>
            <p:ph idx="1" type="body"/>
          </p:nvPr>
        </p:nvSpPr>
        <p:spPr>
          <a:xfrm>
            <a:off x="2644475" y="1017175"/>
            <a:ext cx="6339900" cy="39810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Attribute matching → Instance inference</a:t>
            </a:r>
            <a:endParaRPr sz="2000"/>
          </a:p>
        </p:txBody>
      </p:sp>
      <p:pic>
        <p:nvPicPr>
          <p:cNvPr id="2325" name="Google Shape;2325;p191"/>
          <p:cNvPicPr preferRelativeResize="0"/>
          <p:nvPr/>
        </p:nvPicPr>
        <p:blipFill>
          <a:blip r:embed="rId3">
            <a:alphaModFix/>
          </a:blip>
          <a:stretch>
            <a:fillRect/>
          </a:stretch>
        </p:blipFill>
        <p:spPr>
          <a:xfrm>
            <a:off x="5995701" y="2130226"/>
            <a:ext cx="2988675" cy="2140677"/>
          </a:xfrm>
          <a:prstGeom prst="rect">
            <a:avLst/>
          </a:prstGeom>
          <a:noFill/>
          <a:ln>
            <a:noFill/>
          </a:ln>
        </p:spPr>
      </p:pic>
      <p:sp>
        <p:nvSpPr>
          <p:cNvPr id="2326" name="Google Shape;2326;p191"/>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27" name="Google Shape;2327;p191"/>
          <p:cNvSpPr txBox="1"/>
          <p:nvPr/>
        </p:nvSpPr>
        <p:spPr>
          <a:xfrm>
            <a:off x="3714275" y="4794100"/>
            <a:ext cx="1862700" cy="402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a:t>Relation prediction</a:t>
            </a:r>
            <a:endParaRPr b="1"/>
          </a:p>
        </p:txBody>
      </p:sp>
      <p:sp>
        <p:nvSpPr>
          <p:cNvPr id="2328" name="Google Shape;2328;p191"/>
          <p:cNvSpPr txBox="1"/>
          <p:nvPr/>
        </p:nvSpPr>
        <p:spPr>
          <a:xfrm>
            <a:off x="7179975" y="4270900"/>
            <a:ext cx="14991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t>Type</a:t>
            </a:r>
            <a:r>
              <a:rPr b="1" lang="en"/>
              <a:t> prediction</a:t>
            </a:r>
            <a:endParaRPr b="1"/>
          </a:p>
        </p:txBody>
      </p:sp>
      <p:sp>
        <p:nvSpPr>
          <p:cNvPr id="2329" name="Google Shape;2329;p191"/>
          <p:cNvSpPr/>
          <p:nvPr/>
        </p:nvSpPr>
        <p:spPr>
          <a:xfrm>
            <a:off x="6284063" y="1607925"/>
            <a:ext cx="2700300" cy="42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b="1" lang="en" sz="2000"/>
              <a:t>Matrix factorization</a:t>
            </a:r>
            <a:endParaRPr b="1" sz="2000"/>
          </a:p>
        </p:txBody>
      </p:sp>
      <p:pic>
        <p:nvPicPr>
          <p:cNvPr id="2330" name="Google Shape;2330;p191"/>
          <p:cNvPicPr preferRelativeResize="0"/>
          <p:nvPr/>
        </p:nvPicPr>
        <p:blipFill>
          <a:blip r:embed="rId4">
            <a:alphaModFix/>
          </a:blip>
          <a:stretch>
            <a:fillRect/>
          </a:stretch>
        </p:blipFill>
        <p:spPr>
          <a:xfrm>
            <a:off x="3316075" y="1399900"/>
            <a:ext cx="2590962" cy="34947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9"/>
                                        </p:tgtEl>
                                        <p:attrNameLst>
                                          <p:attrName>style.visibility</p:attrName>
                                        </p:attrNameLst>
                                      </p:cBhvr>
                                      <p:to>
                                        <p:strVal val="visible"/>
                                      </p:to>
                                    </p:set>
                                    <p:animEffect filter="fade" transition="in">
                                      <p:cBhvr>
                                        <p:cTn dur="1000"/>
                                        <p:tgtEl>
                                          <p:spTgt spid="2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4" name="Shape 2334"/>
        <p:cNvGrpSpPr/>
        <p:nvPr/>
      </p:nvGrpSpPr>
      <p:grpSpPr>
        <a:xfrm>
          <a:off x="0" y="0"/>
          <a:ext cx="0" cy="0"/>
          <a:chOff x="0" y="0"/>
          <a:chExt cx="0" cy="0"/>
        </a:xfrm>
      </p:grpSpPr>
      <p:sp>
        <p:nvSpPr>
          <p:cNvPr id="2335" name="Google Shape;2335;p1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Universal Schema</a:t>
            </a:r>
            <a:endParaRPr sz="1800"/>
          </a:p>
        </p:txBody>
      </p:sp>
      <p:sp>
        <p:nvSpPr>
          <p:cNvPr id="2336" name="Google Shape;2336;p192"/>
          <p:cNvSpPr txBox="1"/>
          <p:nvPr/>
        </p:nvSpPr>
        <p:spPr>
          <a:xfrm>
            <a:off x="3321850" y="529925"/>
            <a:ext cx="49692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[Riedel et al., NAACL’13]</a:t>
            </a:r>
            <a:endParaRPr sz="1800"/>
          </a:p>
        </p:txBody>
      </p:sp>
      <p:grpSp>
        <p:nvGrpSpPr>
          <p:cNvPr id="2337" name="Google Shape;2337;p192"/>
          <p:cNvGrpSpPr/>
          <p:nvPr/>
        </p:nvGrpSpPr>
        <p:grpSpPr>
          <a:xfrm>
            <a:off x="-69297" y="2253200"/>
            <a:ext cx="2988672" cy="1899793"/>
            <a:chOff x="6359603" y="2626399"/>
            <a:chExt cx="2988672" cy="1899793"/>
          </a:xfrm>
        </p:grpSpPr>
        <p:grpSp>
          <p:nvGrpSpPr>
            <p:cNvPr id="2338" name="Google Shape;2338;p192"/>
            <p:cNvGrpSpPr/>
            <p:nvPr/>
          </p:nvGrpSpPr>
          <p:grpSpPr>
            <a:xfrm rot="10800000">
              <a:off x="6760035" y="3079467"/>
              <a:ext cx="92400" cy="411825"/>
              <a:chOff x="2070100" y="2563700"/>
              <a:chExt cx="92400" cy="411825"/>
            </a:xfrm>
          </p:grpSpPr>
          <p:cxnSp>
            <p:nvCxnSpPr>
              <p:cNvPr id="2339" name="Google Shape;2339;p192"/>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40" name="Google Shape;2340;p192"/>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341" name="Google Shape;2341;p192"/>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42" name="Google Shape;2342;p192"/>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a:latin typeface="Roboto"/>
                <a:ea typeface="Roboto"/>
                <a:cs typeface="Roboto"/>
                <a:sym typeface="Roboto"/>
              </a:endParaRPr>
            </a:p>
          </p:txBody>
        </p:sp>
      </p:grpSp>
      <p:sp>
        <p:nvSpPr>
          <p:cNvPr id="2343" name="Google Shape;2343;p192"/>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44" name="Google Shape;2344;p192"/>
          <p:cNvSpPr txBox="1"/>
          <p:nvPr>
            <p:ph idx="1" type="body"/>
          </p:nvPr>
        </p:nvSpPr>
        <p:spPr>
          <a:xfrm>
            <a:off x="2644475" y="1017175"/>
            <a:ext cx="6339900" cy="39810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Attribute matching → Instance inference</a:t>
            </a:r>
            <a:endParaRPr sz="2000"/>
          </a:p>
          <a:p>
            <a:pPr indent="-355600" lvl="0" marL="457200" rtl="0">
              <a:spcBef>
                <a:spcPts val="0"/>
              </a:spcBef>
              <a:spcAft>
                <a:spcPts val="0"/>
              </a:spcAft>
              <a:buSzPts val="2000"/>
              <a:buChar char="●"/>
            </a:pPr>
            <a:r>
              <a:rPr lang="en" sz="2000"/>
              <a:t>f(e</a:t>
            </a:r>
            <a:r>
              <a:rPr baseline="-25000" lang="en" sz="2000"/>
              <a:t>s</a:t>
            </a:r>
            <a:r>
              <a:rPr lang="en" sz="2000"/>
              <a:t>, r, e</a:t>
            </a:r>
            <a:r>
              <a:rPr baseline="-25000" lang="en" sz="2000"/>
              <a:t>o</a:t>
            </a:r>
            <a:r>
              <a:rPr lang="en" sz="2000"/>
              <a:t>) is computed</a:t>
            </a:r>
            <a:br>
              <a:rPr lang="en" sz="2000"/>
            </a:br>
            <a:r>
              <a:rPr lang="en" sz="2000"/>
              <a:t>u</a:t>
            </a:r>
            <a:r>
              <a:rPr lang="en" sz="2000"/>
              <a:t>sing embeddings;</a:t>
            </a:r>
            <a:br>
              <a:rPr lang="en" sz="2000"/>
            </a:br>
            <a:r>
              <a:rPr lang="en" sz="2000"/>
              <a:t>t</a:t>
            </a:r>
            <a:r>
              <a:rPr lang="en" sz="2000"/>
              <a:t>he higher, the more </a:t>
            </a:r>
            <a:br>
              <a:rPr lang="en" sz="2000"/>
            </a:br>
            <a:r>
              <a:rPr lang="en" sz="2000"/>
              <a:t>l</a:t>
            </a:r>
            <a:r>
              <a:rPr lang="en" sz="2000"/>
              <a:t>ikely to be true</a:t>
            </a:r>
            <a:endParaRPr sz="2000"/>
          </a:p>
          <a:p>
            <a:pPr indent="-355600" lvl="0" marL="457200" rtl="0">
              <a:spcBef>
                <a:spcPts val="0"/>
              </a:spcBef>
              <a:spcAft>
                <a:spcPts val="0"/>
              </a:spcAft>
              <a:buSzPts val="2000"/>
              <a:buChar char="●"/>
            </a:pPr>
            <a:r>
              <a:rPr lang="en" sz="2000"/>
              <a:t>DistMult is a relation</a:t>
            </a:r>
            <a:br>
              <a:rPr lang="en" sz="2000"/>
            </a:br>
            <a:r>
              <a:rPr lang="en" sz="2000"/>
              <a:t>embedding model </a:t>
            </a:r>
            <a:endParaRPr sz="2000"/>
          </a:p>
        </p:txBody>
      </p:sp>
      <p:sp>
        <p:nvSpPr>
          <p:cNvPr id="2345" name="Google Shape;2345;p192"/>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346" name="Google Shape;2346;p192"/>
          <p:cNvPicPr preferRelativeResize="0"/>
          <p:nvPr/>
        </p:nvPicPr>
        <p:blipFill>
          <a:blip r:embed="rId3">
            <a:alphaModFix/>
          </a:blip>
          <a:stretch>
            <a:fillRect/>
          </a:stretch>
        </p:blipFill>
        <p:spPr>
          <a:xfrm>
            <a:off x="5822801" y="1524000"/>
            <a:ext cx="2773150" cy="3619500"/>
          </a:xfrm>
          <a:prstGeom prst="rect">
            <a:avLst/>
          </a:prstGeom>
          <a:noFill/>
          <a:ln>
            <a:noFill/>
          </a:ln>
        </p:spPr>
      </p:pic>
      <p:sp>
        <p:nvSpPr>
          <p:cNvPr id="2347" name="Google Shape;2347;p192"/>
          <p:cNvSpPr txBox="1"/>
          <p:nvPr/>
        </p:nvSpPr>
        <p:spPr>
          <a:xfrm>
            <a:off x="5579325" y="1813289"/>
            <a:ext cx="1129200" cy="572700"/>
          </a:xfrm>
          <a:prstGeom prst="rect">
            <a:avLst/>
          </a:prstGeom>
          <a:solidFill>
            <a:srgbClr val="FFFFFF"/>
          </a:solidFill>
          <a:ln>
            <a:noFill/>
          </a:ln>
        </p:spPr>
        <p:txBody>
          <a:bodyPr anchorCtr="0" anchor="t" bIns="91425" lIns="91425" spcFirstLastPara="1" rIns="91425" wrap="square" tIns="91425">
            <a:noAutofit/>
          </a:bodyPr>
          <a:lstStyle/>
          <a:p>
            <a:pPr indent="0" lvl="0" marL="0" algn="r">
              <a:spcBef>
                <a:spcPts val="0"/>
              </a:spcBef>
              <a:spcAft>
                <a:spcPts val="0"/>
              </a:spcAft>
              <a:buNone/>
            </a:pPr>
            <a:r>
              <a:rPr b="1" lang="en" sz="1200"/>
              <a:t>Feature Model (F):</a:t>
            </a:r>
            <a:endParaRPr b="1" sz="1200"/>
          </a:p>
        </p:txBody>
      </p:sp>
      <p:sp>
        <p:nvSpPr>
          <p:cNvPr id="2348" name="Google Shape;2348;p192"/>
          <p:cNvSpPr txBox="1"/>
          <p:nvPr/>
        </p:nvSpPr>
        <p:spPr>
          <a:xfrm>
            <a:off x="5738775" y="2752625"/>
            <a:ext cx="9699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200"/>
              <a:t>Entity</a:t>
            </a:r>
            <a:r>
              <a:rPr b="1" lang="en" sz="1200"/>
              <a:t> Model (E):</a:t>
            </a:r>
            <a:endParaRPr b="1" sz="1200"/>
          </a:p>
        </p:txBody>
      </p:sp>
      <p:sp>
        <p:nvSpPr>
          <p:cNvPr id="2349" name="Google Shape;2349;p192"/>
          <p:cNvSpPr/>
          <p:nvPr/>
        </p:nvSpPr>
        <p:spPr>
          <a:xfrm>
            <a:off x="2984488" y="3691950"/>
            <a:ext cx="2773200" cy="1184400"/>
          </a:xfrm>
          <a:prstGeom prst="rect">
            <a:avLst/>
          </a:prstGeom>
          <a:solidFill>
            <a:srgbClr val="E06666"/>
          </a:solid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en" sz="2000"/>
              <a:t>Limitation: Cannot apply to new entities </a:t>
            </a:r>
            <a:br>
              <a:rPr b="1" lang="en" sz="2000"/>
            </a:br>
            <a:r>
              <a:rPr b="1" lang="en" sz="2000"/>
              <a:t>or relations</a:t>
            </a:r>
            <a:endParaRPr b="1" sz="2000"/>
          </a:p>
        </p:txBody>
      </p:sp>
      <p:sp>
        <p:nvSpPr>
          <p:cNvPr id="2350" name="Google Shape;2350;p192"/>
          <p:cNvSpPr txBox="1"/>
          <p:nvPr/>
        </p:nvSpPr>
        <p:spPr>
          <a:xfrm>
            <a:off x="7357662" y="4756888"/>
            <a:ext cx="1869900" cy="349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[Toutanova et al., EMNLP’15]</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9"/>
                                        </p:tgtEl>
                                        <p:attrNameLst>
                                          <p:attrName>style.visibility</p:attrName>
                                        </p:attrNameLst>
                                      </p:cBhvr>
                                      <p:to>
                                        <p:strVal val="visible"/>
                                      </p:to>
                                    </p:set>
                                    <p:animEffect filter="fade" transition="in">
                                      <p:cBhvr>
                                        <p:cTn dur="1000"/>
                                        <p:tgtEl>
                                          <p:spTgt spid="2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4" name="Shape 2354"/>
        <p:cNvGrpSpPr/>
        <p:nvPr/>
      </p:nvGrpSpPr>
      <p:grpSpPr>
        <a:xfrm>
          <a:off x="0" y="0"/>
          <a:ext cx="0" cy="0"/>
          <a:chOff x="0" y="0"/>
          <a:chExt cx="0" cy="0"/>
        </a:xfrm>
      </p:grpSpPr>
      <p:sp>
        <p:nvSpPr>
          <p:cNvPr id="2355" name="Google Shape;2355;p193"/>
          <p:cNvSpPr txBox="1"/>
          <p:nvPr>
            <p:ph idx="1" type="body"/>
          </p:nvPr>
        </p:nvSpPr>
        <p:spPr>
          <a:xfrm>
            <a:off x="2644475" y="1017175"/>
            <a:ext cx="6339900" cy="39810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Relation: organizationFoundedBy</a:t>
            </a:r>
            <a:endParaRPr sz="2000"/>
          </a:p>
        </p:txBody>
      </p:sp>
      <p:sp>
        <p:nvSpPr>
          <p:cNvPr id="2356" name="Google Shape;2356;p1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Columnless Univ. Schema w. CNN</a:t>
            </a:r>
            <a:endParaRPr sz="1800"/>
          </a:p>
        </p:txBody>
      </p:sp>
      <p:sp>
        <p:nvSpPr>
          <p:cNvPr id="2357" name="Google Shape;2357;p193"/>
          <p:cNvSpPr txBox="1"/>
          <p:nvPr/>
        </p:nvSpPr>
        <p:spPr>
          <a:xfrm>
            <a:off x="5919525" y="529925"/>
            <a:ext cx="31482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[Toutanova et al., EMNLP’15]</a:t>
            </a:r>
            <a:endParaRPr sz="1800"/>
          </a:p>
        </p:txBody>
      </p:sp>
      <p:grpSp>
        <p:nvGrpSpPr>
          <p:cNvPr id="2358" name="Google Shape;2358;p193"/>
          <p:cNvGrpSpPr/>
          <p:nvPr/>
        </p:nvGrpSpPr>
        <p:grpSpPr>
          <a:xfrm>
            <a:off x="-69297" y="2253200"/>
            <a:ext cx="2988672" cy="1899793"/>
            <a:chOff x="6359603" y="2626399"/>
            <a:chExt cx="2988672" cy="1899793"/>
          </a:xfrm>
        </p:grpSpPr>
        <p:grpSp>
          <p:nvGrpSpPr>
            <p:cNvPr id="2359" name="Google Shape;2359;p193"/>
            <p:cNvGrpSpPr/>
            <p:nvPr/>
          </p:nvGrpSpPr>
          <p:grpSpPr>
            <a:xfrm rot="10800000">
              <a:off x="6760035" y="3079467"/>
              <a:ext cx="92400" cy="411825"/>
              <a:chOff x="2070100" y="2563700"/>
              <a:chExt cx="92400" cy="411825"/>
            </a:xfrm>
          </p:grpSpPr>
          <p:cxnSp>
            <p:nvCxnSpPr>
              <p:cNvPr id="2360" name="Google Shape;2360;p193"/>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61" name="Google Shape;2361;p19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362" name="Google Shape;2362;p193"/>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63" name="Google Shape;2363;p193"/>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a:solidFill>
                  <a:srgbClr val="1155CC"/>
                </a:solidFill>
                <a:latin typeface="Roboto"/>
                <a:ea typeface="Roboto"/>
                <a:cs typeface="Roboto"/>
                <a:sym typeface="Roboto"/>
              </a:endParaRPr>
            </a:p>
          </p:txBody>
        </p:sp>
      </p:grpSp>
      <p:sp>
        <p:nvSpPr>
          <p:cNvPr id="2364" name="Google Shape;2364;p193"/>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65" name="Google Shape;2365;p193"/>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366" name="Google Shape;2366;p193"/>
          <p:cNvPicPr preferRelativeResize="0"/>
          <p:nvPr/>
        </p:nvPicPr>
        <p:blipFill>
          <a:blip r:embed="rId3">
            <a:alphaModFix/>
          </a:blip>
          <a:stretch>
            <a:fillRect/>
          </a:stretch>
        </p:blipFill>
        <p:spPr>
          <a:xfrm>
            <a:off x="3190837" y="1492126"/>
            <a:ext cx="4494750" cy="3582250"/>
          </a:xfrm>
          <a:prstGeom prst="rect">
            <a:avLst/>
          </a:prstGeom>
          <a:noFill/>
          <a:ln>
            <a:noFill/>
          </a:ln>
        </p:spPr>
      </p:pic>
      <p:sp>
        <p:nvSpPr>
          <p:cNvPr id="2367" name="Google Shape;2367;p193"/>
          <p:cNvSpPr/>
          <p:nvPr/>
        </p:nvSpPr>
        <p:spPr>
          <a:xfrm>
            <a:off x="6284075" y="2030025"/>
            <a:ext cx="2700300" cy="81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b="1" lang="en" sz="2000"/>
              <a:t>Similarity of phrases</a:t>
            </a:r>
            <a:endParaRPr b="1" sz="2000"/>
          </a:p>
          <a:p>
            <a:pPr indent="0" lvl="0" marL="0" rtl="0" algn="ctr">
              <a:spcBef>
                <a:spcPts val="0"/>
              </a:spcBef>
              <a:spcAft>
                <a:spcPts val="0"/>
              </a:spcAft>
              <a:buNone/>
            </a:pPr>
            <a:r>
              <a:rPr b="1" lang="en" sz="2000"/>
              <a:t>→ CNN</a:t>
            </a:r>
            <a:endParaRPr b="1"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Everyone loves neural networks</a:t>
            </a:r>
            <a:endParaRPr sz="1100"/>
          </a:p>
        </p:txBody>
      </p:sp>
      <p:sp>
        <p:nvSpPr>
          <p:cNvPr id="339" name="Google Shape;339;p41"/>
          <p:cNvSpPr txBox="1"/>
          <p:nvPr>
            <p:ph idx="1" type="body"/>
          </p:nvPr>
        </p:nvSpPr>
        <p:spPr>
          <a:xfrm>
            <a:off x="628650" y="1068019"/>
            <a:ext cx="7886700" cy="36855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8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“neural”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“network”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You can draw fancy diagrams</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This thing:</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are good at modeling high-dimensional non-linear functions and building sophisticated representations of complex sensory data</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40" name="Google Shape;340;p41"/>
          <p:cNvPicPr preferRelativeResize="0"/>
          <p:nvPr/>
        </p:nvPicPr>
        <p:blipFill rotWithShape="1">
          <a:blip r:embed="rId3">
            <a:alphaModFix/>
          </a:blip>
          <a:srcRect b="0" l="0" r="0" t="0"/>
          <a:stretch/>
        </p:blipFill>
        <p:spPr>
          <a:xfrm>
            <a:off x="4572000" y="1910645"/>
            <a:ext cx="2667000" cy="200025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1" name="Shape 2371"/>
        <p:cNvGrpSpPr/>
        <p:nvPr/>
      </p:nvGrpSpPr>
      <p:grpSpPr>
        <a:xfrm>
          <a:off x="0" y="0"/>
          <a:ext cx="0" cy="0"/>
          <a:chOff x="0" y="0"/>
          <a:chExt cx="0" cy="0"/>
        </a:xfrm>
      </p:grpSpPr>
      <p:sp>
        <p:nvSpPr>
          <p:cNvPr id="2372" name="Google Shape;2372;p1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Columnless </a:t>
            </a:r>
            <a:r>
              <a:rPr b="1" lang="en"/>
              <a:t>Univ. Schema w. CNN</a:t>
            </a:r>
            <a:endParaRPr sz="1800"/>
          </a:p>
        </p:txBody>
      </p:sp>
      <p:sp>
        <p:nvSpPr>
          <p:cNvPr id="2373" name="Google Shape;2373;p194"/>
          <p:cNvSpPr txBox="1"/>
          <p:nvPr/>
        </p:nvSpPr>
        <p:spPr>
          <a:xfrm>
            <a:off x="5919525" y="529925"/>
            <a:ext cx="31482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[Toutanova et al., EMNLP’15]</a:t>
            </a:r>
            <a:endParaRPr sz="1800"/>
          </a:p>
        </p:txBody>
      </p:sp>
      <p:grpSp>
        <p:nvGrpSpPr>
          <p:cNvPr id="2374" name="Google Shape;2374;p194"/>
          <p:cNvGrpSpPr/>
          <p:nvPr/>
        </p:nvGrpSpPr>
        <p:grpSpPr>
          <a:xfrm>
            <a:off x="-69297" y="2253200"/>
            <a:ext cx="2988672" cy="1899793"/>
            <a:chOff x="6359603" y="2626399"/>
            <a:chExt cx="2988672" cy="1899793"/>
          </a:xfrm>
        </p:grpSpPr>
        <p:grpSp>
          <p:nvGrpSpPr>
            <p:cNvPr id="2375" name="Google Shape;2375;p194"/>
            <p:cNvGrpSpPr/>
            <p:nvPr/>
          </p:nvGrpSpPr>
          <p:grpSpPr>
            <a:xfrm rot="10800000">
              <a:off x="6760035" y="3079467"/>
              <a:ext cx="92400" cy="411825"/>
              <a:chOff x="2070100" y="2563700"/>
              <a:chExt cx="92400" cy="411825"/>
            </a:xfrm>
          </p:grpSpPr>
          <p:cxnSp>
            <p:nvCxnSpPr>
              <p:cNvPr id="2376" name="Google Shape;2376;p19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77" name="Google Shape;2377;p19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378" name="Google Shape;2378;p194"/>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79" name="Google Shape;2379;p194"/>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a:latin typeface="Roboto"/>
                <a:ea typeface="Roboto"/>
                <a:cs typeface="Roboto"/>
                <a:sym typeface="Roboto"/>
              </a:endParaRPr>
            </a:p>
          </p:txBody>
        </p:sp>
      </p:grpSp>
      <p:sp>
        <p:nvSpPr>
          <p:cNvPr id="2380" name="Google Shape;2380;p194"/>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81" name="Google Shape;2381;p194"/>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382" name="Google Shape;2382;p194"/>
          <p:cNvPicPr preferRelativeResize="0"/>
          <p:nvPr/>
        </p:nvPicPr>
        <p:blipFill>
          <a:blip r:embed="rId3">
            <a:alphaModFix/>
          </a:blip>
          <a:stretch>
            <a:fillRect/>
          </a:stretch>
        </p:blipFill>
        <p:spPr>
          <a:xfrm>
            <a:off x="2553952" y="1372200"/>
            <a:ext cx="6513775" cy="3194798"/>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6" name="Shape 2386"/>
        <p:cNvGrpSpPr/>
        <p:nvPr/>
      </p:nvGrpSpPr>
      <p:grpSpPr>
        <a:xfrm>
          <a:off x="0" y="0"/>
          <a:ext cx="0" cy="0"/>
          <a:chOff x="0" y="0"/>
          <a:chExt cx="0" cy="0"/>
        </a:xfrm>
      </p:grpSpPr>
      <p:sp>
        <p:nvSpPr>
          <p:cNvPr id="2387" name="Google Shape;2387;p195"/>
          <p:cNvSpPr txBox="1"/>
          <p:nvPr>
            <p:ph idx="1" type="body"/>
          </p:nvPr>
        </p:nvSpPr>
        <p:spPr>
          <a:xfrm>
            <a:off x="2644475" y="1017175"/>
            <a:ext cx="6499500" cy="39810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Similar sequences of context tokens should be embedded similarly</a:t>
            </a:r>
            <a:endParaRPr sz="2000"/>
          </a:p>
        </p:txBody>
      </p:sp>
      <p:sp>
        <p:nvSpPr>
          <p:cNvPr id="2388" name="Google Shape;2388;p1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Columnless Univ. Schema w. RNN</a:t>
            </a:r>
            <a:endParaRPr sz="1800"/>
          </a:p>
        </p:txBody>
      </p:sp>
      <p:sp>
        <p:nvSpPr>
          <p:cNvPr id="2389" name="Google Shape;2389;p195"/>
          <p:cNvSpPr txBox="1"/>
          <p:nvPr/>
        </p:nvSpPr>
        <p:spPr>
          <a:xfrm>
            <a:off x="5919525" y="529925"/>
            <a:ext cx="31482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[Verga et al., ACL’16]</a:t>
            </a:r>
            <a:endParaRPr sz="1800"/>
          </a:p>
        </p:txBody>
      </p:sp>
      <p:grpSp>
        <p:nvGrpSpPr>
          <p:cNvPr id="2390" name="Google Shape;2390;p195"/>
          <p:cNvGrpSpPr/>
          <p:nvPr/>
        </p:nvGrpSpPr>
        <p:grpSpPr>
          <a:xfrm>
            <a:off x="-69297" y="2253200"/>
            <a:ext cx="2988672" cy="1899793"/>
            <a:chOff x="6359603" y="2626399"/>
            <a:chExt cx="2988672" cy="1899793"/>
          </a:xfrm>
        </p:grpSpPr>
        <p:grpSp>
          <p:nvGrpSpPr>
            <p:cNvPr id="2391" name="Google Shape;2391;p195"/>
            <p:cNvGrpSpPr/>
            <p:nvPr/>
          </p:nvGrpSpPr>
          <p:grpSpPr>
            <a:xfrm rot="10800000">
              <a:off x="6760035" y="3079467"/>
              <a:ext cx="92400" cy="411825"/>
              <a:chOff x="2070100" y="2563700"/>
              <a:chExt cx="92400" cy="411825"/>
            </a:xfrm>
          </p:grpSpPr>
          <p:cxnSp>
            <p:nvCxnSpPr>
              <p:cNvPr id="2392" name="Google Shape;2392;p19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93" name="Google Shape;2393;p19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394" name="Google Shape;2394;p195"/>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95" name="Google Shape;2395;p195"/>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a:latin typeface="Roboto"/>
                <a:ea typeface="Roboto"/>
                <a:cs typeface="Roboto"/>
                <a:sym typeface="Roboto"/>
              </a:endParaRPr>
            </a:p>
          </p:txBody>
        </p:sp>
      </p:grpSp>
      <p:sp>
        <p:nvSpPr>
          <p:cNvPr id="2396" name="Google Shape;2396;p195"/>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97" name="Google Shape;2397;p195"/>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398" name="Google Shape;2398;p195"/>
          <p:cNvPicPr preferRelativeResize="0"/>
          <p:nvPr/>
        </p:nvPicPr>
        <p:blipFill>
          <a:blip r:embed="rId3">
            <a:alphaModFix/>
          </a:blip>
          <a:stretch>
            <a:fillRect/>
          </a:stretch>
        </p:blipFill>
        <p:spPr>
          <a:xfrm>
            <a:off x="4227500" y="1836150"/>
            <a:ext cx="3721550" cy="321185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2" name="Shape 2402"/>
        <p:cNvGrpSpPr/>
        <p:nvPr/>
      </p:nvGrpSpPr>
      <p:grpSpPr>
        <a:xfrm>
          <a:off x="0" y="0"/>
          <a:ext cx="0" cy="0"/>
          <a:chOff x="0" y="0"/>
          <a:chExt cx="0" cy="0"/>
        </a:xfrm>
      </p:grpSpPr>
      <p:sp>
        <p:nvSpPr>
          <p:cNvPr id="2403" name="Google Shape;2403;p196"/>
          <p:cNvSpPr txBox="1"/>
          <p:nvPr>
            <p:ph idx="1" type="body"/>
          </p:nvPr>
        </p:nvSpPr>
        <p:spPr>
          <a:xfrm>
            <a:off x="2644475" y="1017175"/>
            <a:ext cx="6499500" cy="39810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Infer relation from a set of observed relations</a:t>
            </a:r>
            <a:endParaRPr sz="2000"/>
          </a:p>
          <a:p>
            <a:pPr indent="-355600" lvl="0" marL="457200" rtl="0">
              <a:spcBef>
                <a:spcPts val="0"/>
              </a:spcBef>
              <a:spcAft>
                <a:spcPts val="0"/>
              </a:spcAft>
              <a:buSzPts val="2000"/>
              <a:buChar char="●"/>
            </a:pPr>
            <a:r>
              <a:rPr lang="en" sz="2000"/>
              <a:t>Similar to schema mapping w. signals from values</a:t>
            </a:r>
            <a:endParaRPr sz="2000"/>
          </a:p>
        </p:txBody>
      </p:sp>
      <p:sp>
        <p:nvSpPr>
          <p:cNvPr id="2404" name="Google Shape;2404;p1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Row</a:t>
            </a:r>
            <a:r>
              <a:rPr b="1" lang="en"/>
              <a:t>less Univ. Schema</a:t>
            </a:r>
            <a:endParaRPr sz="1800"/>
          </a:p>
        </p:txBody>
      </p:sp>
      <p:sp>
        <p:nvSpPr>
          <p:cNvPr id="2405" name="Google Shape;2405;p196"/>
          <p:cNvSpPr txBox="1"/>
          <p:nvPr/>
        </p:nvSpPr>
        <p:spPr>
          <a:xfrm>
            <a:off x="4320125" y="529925"/>
            <a:ext cx="31482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[Verga et al., ACL’16]</a:t>
            </a:r>
            <a:endParaRPr sz="1800"/>
          </a:p>
        </p:txBody>
      </p:sp>
      <p:grpSp>
        <p:nvGrpSpPr>
          <p:cNvPr id="2406" name="Google Shape;2406;p196"/>
          <p:cNvGrpSpPr/>
          <p:nvPr/>
        </p:nvGrpSpPr>
        <p:grpSpPr>
          <a:xfrm>
            <a:off x="-69297" y="2253200"/>
            <a:ext cx="2988672" cy="1899793"/>
            <a:chOff x="6359603" y="2626399"/>
            <a:chExt cx="2988672" cy="1899793"/>
          </a:xfrm>
        </p:grpSpPr>
        <p:grpSp>
          <p:nvGrpSpPr>
            <p:cNvPr id="2407" name="Google Shape;2407;p196"/>
            <p:cNvGrpSpPr/>
            <p:nvPr/>
          </p:nvGrpSpPr>
          <p:grpSpPr>
            <a:xfrm rot="10800000">
              <a:off x="6760035" y="3079467"/>
              <a:ext cx="92400" cy="411825"/>
              <a:chOff x="2070100" y="2563700"/>
              <a:chExt cx="92400" cy="411825"/>
            </a:xfrm>
          </p:grpSpPr>
          <p:cxnSp>
            <p:nvCxnSpPr>
              <p:cNvPr id="2408" name="Google Shape;2408;p19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409" name="Google Shape;2409;p19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410" name="Google Shape;2410;p196"/>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411" name="Google Shape;2411;p196"/>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a:latin typeface="Roboto"/>
                <a:ea typeface="Roboto"/>
                <a:cs typeface="Roboto"/>
                <a:sym typeface="Roboto"/>
              </a:endParaRPr>
            </a:p>
          </p:txBody>
        </p:sp>
      </p:grpSp>
      <p:sp>
        <p:nvSpPr>
          <p:cNvPr id="2412" name="Google Shape;2412;p196"/>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13" name="Google Shape;2413;p196"/>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414" name="Google Shape;2414;p196"/>
          <p:cNvPicPr preferRelativeResize="0"/>
          <p:nvPr/>
        </p:nvPicPr>
        <p:blipFill>
          <a:blip r:embed="rId3">
            <a:alphaModFix/>
          </a:blip>
          <a:stretch>
            <a:fillRect/>
          </a:stretch>
        </p:blipFill>
        <p:spPr>
          <a:xfrm>
            <a:off x="3967388" y="1835475"/>
            <a:ext cx="3853671" cy="3308025"/>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8" name="Shape 2418"/>
        <p:cNvGrpSpPr/>
        <p:nvPr/>
      </p:nvGrpSpPr>
      <p:grpSpPr>
        <a:xfrm>
          <a:off x="0" y="0"/>
          <a:ext cx="0" cy="0"/>
          <a:chOff x="0" y="0"/>
          <a:chExt cx="0" cy="0"/>
        </a:xfrm>
      </p:grpSpPr>
      <p:sp>
        <p:nvSpPr>
          <p:cNvPr id="2419" name="Google Shape;2419;p1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Rowless Univ. Schema</a:t>
            </a:r>
            <a:endParaRPr sz="1800"/>
          </a:p>
        </p:txBody>
      </p:sp>
      <p:sp>
        <p:nvSpPr>
          <p:cNvPr id="2420" name="Google Shape;2420;p197"/>
          <p:cNvSpPr txBox="1"/>
          <p:nvPr/>
        </p:nvSpPr>
        <p:spPr>
          <a:xfrm>
            <a:off x="4320125" y="529925"/>
            <a:ext cx="31482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[Verga et al., ACL’16]</a:t>
            </a:r>
            <a:endParaRPr sz="1800"/>
          </a:p>
        </p:txBody>
      </p:sp>
      <p:grpSp>
        <p:nvGrpSpPr>
          <p:cNvPr id="2421" name="Google Shape;2421;p197"/>
          <p:cNvGrpSpPr/>
          <p:nvPr/>
        </p:nvGrpSpPr>
        <p:grpSpPr>
          <a:xfrm>
            <a:off x="-69297" y="2253200"/>
            <a:ext cx="2988672" cy="1899793"/>
            <a:chOff x="6359603" y="2626399"/>
            <a:chExt cx="2988672" cy="1899793"/>
          </a:xfrm>
        </p:grpSpPr>
        <p:grpSp>
          <p:nvGrpSpPr>
            <p:cNvPr id="2422" name="Google Shape;2422;p197"/>
            <p:cNvGrpSpPr/>
            <p:nvPr/>
          </p:nvGrpSpPr>
          <p:grpSpPr>
            <a:xfrm rot="10800000">
              <a:off x="6760035" y="3079467"/>
              <a:ext cx="92400" cy="411825"/>
              <a:chOff x="2070100" y="2563700"/>
              <a:chExt cx="92400" cy="411825"/>
            </a:xfrm>
          </p:grpSpPr>
          <p:cxnSp>
            <p:nvCxnSpPr>
              <p:cNvPr id="2423" name="Google Shape;2423;p19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424" name="Google Shape;2424;p19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425" name="Google Shape;2425;p197"/>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426" name="Google Shape;2426;p197"/>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a:latin typeface="Roboto"/>
                <a:ea typeface="Roboto"/>
                <a:cs typeface="Roboto"/>
                <a:sym typeface="Roboto"/>
              </a:endParaRPr>
            </a:p>
          </p:txBody>
        </p:sp>
      </p:grpSp>
      <p:sp>
        <p:nvSpPr>
          <p:cNvPr id="2427" name="Google Shape;2427;p197"/>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28" name="Google Shape;2428;p197"/>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429" name="Google Shape;2429;p197"/>
          <p:cNvPicPr preferRelativeResize="0"/>
          <p:nvPr/>
        </p:nvPicPr>
        <p:blipFill>
          <a:blip r:embed="rId3">
            <a:alphaModFix/>
          </a:blip>
          <a:stretch>
            <a:fillRect/>
          </a:stretch>
        </p:blipFill>
        <p:spPr>
          <a:xfrm>
            <a:off x="3031400" y="1160200"/>
            <a:ext cx="4216500" cy="3868600"/>
          </a:xfrm>
          <a:prstGeom prst="rect">
            <a:avLst/>
          </a:prstGeom>
          <a:noFill/>
          <a:ln>
            <a:noFill/>
          </a:ln>
        </p:spPr>
      </p:pic>
      <p:sp>
        <p:nvSpPr>
          <p:cNvPr id="2430" name="Google Shape;2430;p197"/>
          <p:cNvSpPr/>
          <p:nvPr/>
        </p:nvSpPr>
        <p:spPr>
          <a:xfrm>
            <a:off x="1125725" y="1475238"/>
            <a:ext cx="1558800" cy="635400"/>
          </a:xfrm>
          <a:prstGeom prst="wedgeRectCallout">
            <a:avLst>
              <a:gd fmla="val 74615" name="adj1"/>
              <a:gd fmla="val 14209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 sz="1800"/>
              <a:t>Rowless &amp; Columnless</a:t>
            </a:r>
            <a:endParaRPr sz="1800"/>
          </a:p>
        </p:txBody>
      </p:sp>
      <p:sp>
        <p:nvSpPr>
          <p:cNvPr id="2431" name="Google Shape;2431;p197"/>
          <p:cNvSpPr/>
          <p:nvPr/>
        </p:nvSpPr>
        <p:spPr>
          <a:xfrm>
            <a:off x="7406500" y="2030001"/>
            <a:ext cx="1558800" cy="635400"/>
          </a:xfrm>
          <a:prstGeom prst="wedgeRectCallout">
            <a:avLst>
              <a:gd fmla="val -75420" name="adj1"/>
              <a:gd fmla="val 6103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Recall still low</a:t>
            </a:r>
            <a:endParaRPr sz="1800"/>
          </a:p>
        </p:txBody>
      </p:sp>
      <p:sp>
        <p:nvSpPr>
          <p:cNvPr id="2432" name="Google Shape;2432;p197"/>
          <p:cNvSpPr/>
          <p:nvPr/>
        </p:nvSpPr>
        <p:spPr>
          <a:xfrm>
            <a:off x="7189000" y="4153000"/>
            <a:ext cx="1776300" cy="635400"/>
          </a:xfrm>
          <a:prstGeom prst="wedgeRectCallout">
            <a:avLst>
              <a:gd fmla="val -81864" name="adj1"/>
              <a:gd fmla="val -8712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Similar for new entity pairs</a:t>
            </a:r>
            <a:endParaRPr sz="1800"/>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6" name="Shape 2436"/>
        <p:cNvGrpSpPr/>
        <p:nvPr/>
      </p:nvGrpSpPr>
      <p:grpSpPr>
        <a:xfrm>
          <a:off x="0" y="0"/>
          <a:ext cx="0" cy="0"/>
          <a:chOff x="0" y="0"/>
          <a:chExt cx="0" cy="0"/>
        </a:xfrm>
      </p:grpSpPr>
      <p:sp>
        <p:nvSpPr>
          <p:cNvPr id="2437" name="Google Shape;2437;p1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Schema Mapping vs. Universal Schema</a:t>
            </a:r>
            <a:endParaRPr sz="1800"/>
          </a:p>
        </p:txBody>
      </p:sp>
      <p:graphicFrame>
        <p:nvGraphicFramePr>
          <p:cNvPr id="2438" name="Google Shape;2438;p198"/>
          <p:cNvGraphicFramePr/>
          <p:nvPr/>
        </p:nvGraphicFramePr>
        <p:xfrm>
          <a:off x="311700" y="1203950"/>
          <a:ext cx="3000000" cy="3000000"/>
        </p:xfrm>
        <a:graphic>
          <a:graphicData uri="http://schemas.openxmlformats.org/drawingml/2006/table">
            <a:tbl>
              <a:tblPr>
                <a:noFill/>
                <a:tableStyleId>{361B0969-A48A-4164-9D03-58D2CCB82DDB}</a:tableStyleId>
              </a:tblPr>
              <a:tblGrid>
                <a:gridCol w="2029175"/>
                <a:gridCol w="3439150"/>
                <a:gridCol w="3151200"/>
              </a:tblGrid>
              <a:tr h="532450">
                <a:tc>
                  <a:txBody>
                    <a:bodyPr>
                      <a:noAutofit/>
                    </a:bodyPr>
                    <a:lstStyle/>
                    <a:p>
                      <a:pPr indent="0" lvl="0" marL="0" algn="ctr">
                        <a:spcBef>
                          <a:spcPts val="0"/>
                        </a:spcBef>
                        <a:spcAft>
                          <a:spcPts val="0"/>
                        </a:spcAft>
                        <a:buNone/>
                      </a:pPr>
                      <a:r>
                        <a:t/>
                      </a:r>
                      <a:endParaRPr sz="1800"/>
                    </a:p>
                  </a:txBody>
                  <a:tcPr marT="91425" marB="91425" marR="91425" marL="91425" anchor="ctr"/>
                </a:tc>
                <a:tc>
                  <a:txBody>
                    <a:bodyPr>
                      <a:noAutofit/>
                    </a:bodyPr>
                    <a:lstStyle/>
                    <a:p>
                      <a:pPr indent="0" lvl="0" marL="0" algn="ctr">
                        <a:spcBef>
                          <a:spcPts val="0"/>
                        </a:spcBef>
                        <a:spcAft>
                          <a:spcPts val="0"/>
                        </a:spcAft>
                        <a:buNone/>
                      </a:pPr>
                      <a:r>
                        <a:rPr b="1" lang="en" sz="1800"/>
                        <a:t>Schema matching</a:t>
                      </a:r>
                      <a:endParaRPr b="1" sz="1800"/>
                    </a:p>
                  </a:txBody>
                  <a:tcPr marT="91425" marB="91425" marR="91425" marL="91425" anchor="ctr"/>
                </a:tc>
                <a:tc>
                  <a:txBody>
                    <a:bodyPr>
                      <a:noAutofit/>
                    </a:bodyPr>
                    <a:lstStyle/>
                    <a:p>
                      <a:pPr indent="0" lvl="0" marL="0" algn="ctr">
                        <a:spcBef>
                          <a:spcPts val="0"/>
                        </a:spcBef>
                        <a:spcAft>
                          <a:spcPts val="0"/>
                        </a:spcAft>
                        <a:buNone/>
                      </a:pPr>
                      <a:r>
                        <a:rPr b="1" lang="en" sz="1800"/>
                        <a:t>Universal schema</a:t>
                      </a:r>
                      <a:endParaRPr b="1" sz="1800"/>
                    </a:p>
                  </a:txBody>
                  <a:tcPr marT="91425" marB="91425" marR="91425" marL="91425" anchor="ctr"/>
                </a:tc>
              </a:tr>
              <a:tr h="532450">
                <a:tc>
                  <a:txBody>
                    <a:bodyPr>
                      <a:noAutofit/>
                    </a:bodyPr>
                    <a:lstStyle/>
                    <a:p>
                      <a:pPr indent="0" lvl="0" marL="0" algn="ctr">
                        <a:spcBef>
                          <a:spcPts val="0"/>
                        </a:spcBef>
                        <a:spcAft>
                          <a:spcPts val="0"/>
                        </a:spcAft>
                        <a:buNone/>
                      </a:pPr>
                      <a:r>
                        <a:rPr i="1" lang="en" sz="1800"/>
                        <a:t>Granularity</a:t>
                      </a:r>
                      <a:endParaRPr i="1" sz="1800"/>
                    </a:p>
                  </a:txBody>
                  <a:tcPr marT="91425" marB="91425" marR="91425" marL="91425" anchor="ctr"/>
                </a:tc>
                <a:tc>
                  <a:txBody>
                    <a:bodyPr>
                      <a:noAutofit/>
                    </a:bodyPr>
                    <a:lstStyle/>
                    <a:p>
                      <a:pPr indent="0" lvl="0" marL="0" algn="ctr">
                        <a:spcBef>
                          <a:spcPts val="0"/>
                        </a:spcBef>
                        <a:spcAft>
                          <a:spcPts val="0"/>
                        </a:spcAft>
                        <a:buNone/>
                      </a:pPr>
                      <a:r>
                        <a:rPr lang="en" sz="1800"/>
                        <a:t>Column-level decision</a:t>
                      </a:r>
                      <a:endParaRPr sz="1800"/>
                    </a:p>
                  </a:txBody>
                  <a:tcPr marT="91425" marB="91425" marR="91425" marL="91425" anchor="ctr"/>
                </a:tc>
                <a:tc>
                  <a:txBody>
                    <a:bodyPr>
                      <a:noAutofit/>
                    </a:bodyPr>
                    <a:lstStyle/>
                    <a:p>
                      <a:pPr indent="0" lvl="0" marL="0" algn="ctr">
                        <a:spcBef>
                          <a:spcPts val="0"/>
                        </a:spcBef>
                        <a:spcAft>
                          <a:spcPts val="0"/>
                        </a:spcAft>
                        <a:buNone/>
                      </a:pPr>
                      <a:r>
                        <a:rPr lang="en" sz="1800"/>
                        <a:t>Cell-level decision</a:t>
                      </a:r>
                      <a:endParaRPr sz="1800"/>
                    </a:p>
                  </a:txBody>
                  <a:tcPr marT="91425" marB="91425" marR="91425" marL="91425" anchor="ctr"/>
                </a:tc>
              </a:tr>
              <a:tr h="532450">
                <a:tc>
                  <a:txBody>
                    <a:bodyPr>
                      <a:noAutofit/>
                    </a:bodyPr>
                    <a:lstStyle/>
                    <a:p>
                      <a:pPr indent="0" lvl="0" marL="0" algn="ctr">
                        <a:spcBef>
                          <a:spcPts val="0"/>
                        </a:spcBef>
                        <a:spcAft>
                          <a:spcPts val="0"/>
                        </a:spcAft>
                        <a:buNone/>
                      </a:pPr>
                      <a:r>
                        <a:rPr i="1" lang="en" sz="1800"/>
                        <a:t>Expressiveness</a:t>
                      </a:r>
                      <a:endParaRPr i="1" sz="1800"/>
                    </a:p>
                  </a:txBody>
                  <a:tcPr marT="91425" marB="91425" marR="91425" marL="91425" anchor="ctr"/>
                </a:tc>
                <a:tc>
                  <a:txBody>
                    <a:bodyPr>
                      <a:noAutofit/>
                    </a:bodyPr>
                    <a:lstStyle/>
                    <a:p>
                      <a:pPr indent="0" lvl="0" marL="0" algn="ctr">
                        <a:spcBef>
                          <a:spcPts val="0"/>
                        </a:spcBef>
                        <a:spcAft>
                          <a:spcPts val="0"/>
                        </a:spcAft>
                        <a:buNone/>
                      </a:pPr>
                      <a:r>
                        <a:rPr lang="en" sz="1800"/>
                        <a:t>Mainly 1:1 mapping</a:t>
                      </a:r>
                      <a:endParaRPr sz="1800"/>
                    </a:p>
                  </a:txBody>
                  <a:tcPr marT="91425" marB="91425" marR="91425" marL="91425" anchor="ctr"/>
                </a:tc>
                <a:tc>
                  <a:txBody>
                    <a:bodyPr>
                      <a:noAutofit/>
                    </a:bodyPr>
                    <a:lstStyle/>
                    <a:p>
                      <a:pPr indent="0" lvl="0" marL="0" algn="ctr">
                        <a:spcBef>
                          <a:spcPts val="0"/>
                        </a:spcBef>
                        <a:spcAft>
                          <a:spcPts val="0"/>
                        </a:spcAft>
                        <a:buNone/>
                      </a:pPr>
                      <a:r>
                        <a:rPr lang="en" sz="1800">
                          <a:solidFill>
                            <a:srgbClr val="1155CC"/>
                          </a:solidFill>
                        </a:rPr>
                        <a:t>Allow overlap, subset/superset, etc.</a:t>
                      </a:r>
                      <a:endParaRPr sz="1800">
                        <a:solidFill>
                          <a:srgbClr val="1155CC"/>
                        </a:solidFill>
                      </a:endParaRPr>
                    </a:p>
                  </a:txBody>
                  <a:tcPr marT="91425" marB="91425" marR="91425" marL="91425" anchor="ctr"/>
                </a:tc>
              </a:tr>
              <a:tr h="532450">
                <a:tc>
                  <a:txBody>
                    <a:bodyPr>
                      <a:noAutofit/>
                    </a:bodyPr>
                    <a:lstStyle/>
                    <a:p>
                      <a:pPr indent="0" lvl="0" marL="0" algn="ctr">
                        <a:spcBef>
                          <a:spcPts val="0"/>
                        </a:spcBef>
                        <a:spcAft>
                          <a:spcPts val="0"/>
                        </a:spcAft>
                        <a:buNone/>
                      </a:pPr>
                      <a:r>
                        <a:rPr i="1" lang="en" sz="1800"/>
                        <a:t>Signals</a:t>
                      </a:r>
                      <a:endParaRPr i="1" sz="1800"/>
                    </a:p>
                  </a:txBody>
                  <a:tcPr marT="91425" marB="91425" marR="91425" marL="91425" anchor="ctr"/>
                </a:tc>
                <a:tc>
                  <a:txBody>
                    <a:bodyPr>
                      <a:noAutofit/>
                    </a:bodyPr>
                    <a:lstStyle/>
                    <a:p>
                      <a:pPr indent="0" lvl="0" marL="0" algn="ctr">
                        <a:spcBef>
                          <a:spcPts val="0"/>
                        </a:spcBef>
                        <a:spcAft>
                          <a:spcPts val="0"/>
                        </a:spcAft>
                        <a:buNone/>
                      </a:pPr>
                      <a:r>
                        <a:rPr lang="en" sz="1800">
                          <a:solidFill>
                            <a:srgbClr val="1155CC"/>
                          </a:solidFill>
                        </a:rPr>
                        <a:t>Name, description, type, key, graph structure</a:t>
                      </a:r>
                      <a:r>
                        <a:rPr lang="en" sz="1800"/>
                        <a:t>,</a:t>
                      </a:r>
                      <a:r>
                        <a:rPr lang="en" sz="1800"/>
                        <a:t> values</a:t>
                      </a:r>
                      <a:endParaRPr sz="1800"/>
                    </a:p>
                  </a:txBody>
                  <a:tcPr marT="91425" marB="91425" marR="91425" marL="91425" anchor="ctr"/>
                </a:tc>
                <a:tc>
                  <a:txBody>
                    <a:bodyPr>
                      <a:noAutofit/>
                    </a:bodyPr>
                    <a:lstStyle/>
                    <a:p>
                      <a:pPr indent="0" lvl="0" marL="0" algn="ctr">
                        <a:spcBef>
                          <a:spcPts val="0"/>
                        </a:spcBef>
                        <a:spcAft>
                          <a:spcPts val="0"/>
                        </a:spcAft>
                        <a:buNone/>
                      </a:pPr>
                      <a:r>
                        <a:rPr lang="en" sz="1800"/>
                        <a:t>Values</a:t>
                      </a:r>
                      <a:endParaRPr sz="1800"/>
                    </a:p>
                  </a:txBody>
                  <a:tcPr marT="91425" marB="91425" marR="91425" marL="91425" anchor="ctr"/>
                </a:tc>
              </a:tr>
              <a:tr h="532450">
                <a:tc>
                  <a:txBody>
                    <a:bodyPr>
                      <a:noAutofit/>
                    </a:bodyPr>
                    <a:lstStyle/>
                    <a:p>
                      <a:pPr indent="0" lvl="0" marL="0" rtl="0" algn="ctr">
                        <a:spcBef>
                          <a:spcPts val="0"/>
                        </a:spcBef>
                        <a:spcAft>
                          <a:spcPts val="0"/>
                        </a:spcAft>
                        <a:buNone/>
                      </a:pPr>
                      <a:r>
                        <a:rPr i="1" lang="en" sz="1800"/>
                        <a:t>Results</a:t>
                      </a:r>
                      <a:endParaRPr i="1" sz="1800"/>
                    </a:p>
                  </a:txBody>
                  <a:tcPr marT="91425" marB="91425" marR="91425" marL="91425" anchor="ctr"/>
                </a:tc>
                <a:tc>
                  <a:txBody>
                    <a:bodyPr>
                      <a:noAutofit/>
                    </a:bodyPr>
                    <a:lstStyle/>
                    <a:p>
                      <a:pPr indent="0" lvl="0" marL="0" rtl="0" algn="ctr">
                        <a:spcBef>
                          <a:spcPts val="0"/>
                        </a:spcBef>
                        <a:spcAft>
                          <a:spcPts val="0"/>
                        </a:spcAft>
                        <a:buNone/>
                      </a:pPr>
                      <a:r>
                        <a:rPr lang="en" sz="1800"/>
                        <a:t>Accu: 70-90%</a:t>
                      </a:r>
                      <a:endParaRPr sz="1800"/>
                    </a:p>
                  </a:txBody>
                  <a:tcPr marT="91425" marB="91425" marR="91425" marL="91425" anchor="ctr"/>
                </a:tc>
                <a:tc>
                  <a:txBody>
                    <a:bodyPr>
                      <a:noAutofit/>
                    </a:bodyPr>
                    <a:lstStyle/>
                    <a:p>
                      <a:pPr indent="0" lvl="0" marL="0" rtl="0" algn="ctr">
                        <a:spcBef>
                          <a:spcPts val="0"/>
                        </a:spcBef>
                        <a:spcAft>
                          <a:spcPts val="0"/>
                        </a:spcAft>
                        <a:buNone/>
                      </a:pPr>
                      <a:r>
                        <a:rPr lang="en" sz="1800"/>
                        <a:t>MRR=~0.3, Hits@10=~0.5</a:t>
                      </a:r>
                      <a:endParaRPr sz="1800"/>
                    </a:p>
                  </a:txBody>
                  <a:tcPr marT="91425" marB="91425" marR="91425" marL="91425" anchor="ctr"/>
                </a:tc>
              </a:tr>
              <a:tr h="532450">
                <a:tc>
                  <a:txBody>
                    <a:bodyPr>
                      <a:noAutofit/>
                    </a:bodyPr>
                    <a:lstStyle/>
                    <a:p>
                      <a:pPr indent="0" lvl="0" marL="0" rtl="0" algn="ctr">
                        <a:spcBef>
                          <a:spcPts val="0"/>
                        </a:spcBef>
                        <a:spcAft>
                          <a:spcPts val="0"/>
                        </a:spcAft>
                        <a:buNone/>
                      </a:pPr>
                      <a:r>
                        <a:rPr i="1" lang="en" sz="1800"/>
                        <a:t>Community</a:t>
                      </a:r>
                      <a:endParaRPr i="1" sz="1800"/>
                    </a:p>
                  </a:txBody>
                  <a:tcPr marT="91425" marB="91425" marR="91425" marL="91425" anchor="ctr"/>
                </a:tc>
                <a:tc>
                  <a:txBody>
                    <a:bodyPr>
                      <a:noAutofit/>
                    </a:bodyPr>
                    <a:lstStyle/>
                    <a:p>
                      <a:pPr indent="0" lvl="0" marL="0" rtl="0" algn="ctr">
                        <a:spcBef>
                          <a:spcPts val="0"/>
                        </a:spcBef>
                        <a:spcAft>
                          <a:spcPts val="0"/>
                        </a:spcAft>
                        <a:buNone/>
                      </a:pPr>
                      <a:r>
                        <a:rPr lang="en" sz="1800"/>
                        <a:t>Database</a:t>
                      </a:r>
                      <a:endParaRPr sz="1800"/>
                    </a:p>
                  </a:txBody>
                  <a:tcPr marT="91425" marB="91425" marR="91425" marL="91425" anchor="ctr"/>
                </a:tc>
                <a:tc>
                  <a:txBody>
                    <a:bodyPr>
                      <a:noAutofit/>
                    </a:bodyPr>
                    <a:lstStyle/>
                    <a:p>
                      <a:pPr indent="0" lvl="0" marL="0" rtl="0" algn="ctr">
                        <a:spcBef>
                          <a:spcPts val="0"/>
                        </a:spcBef>
                        <a:spcAft>
                          <a:spcPts val="0"/>
                        </a:spcAft>
                        <a:buNone/>
                      </a:pPr>
                      <a:r>
                        <a:rPr lang="en" sz="1800"/>
                        <a:t>NLP</a:t>
                      </a:r>
                      <a:endParaRPr sz="1800"/>
                    </a:p>
                  </a:txBody>
                  <a:tcPr marT="91425" marB="91425" marR="91425" marL="91425" anchor="ctr"/>
                </a:tc>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2" name="Shape 2442"/>
        <p:cNvGrpSpPr/>
        <p:nvPr/>
      </p:nvGrpSpPr>
      <p:grpSpPr>
        <a:xfrm>
          <a:off x="0" y="0"/>
          <a:ext cx="0" cy="0"/>
          <a:chOff x="0" y="0"/>
          <a:chExt cx="0" cy="0"/>
        </a:xfrm>
      </p:grpSpPr>
      <p:sp>
        <p:nvSpPr>
          <p:cNvPr id="2443" name="Google Shape;2443;p199"/>
          <p:cNvSpPr txBox="1"/>
          <p:nvPr>
            <p:ph idx="1" type="body"/>
          </p:nvPr>
        </p:nvSpPr>
        <p:spPr>
          <a:xfrm>
            <a:off x="385425" y="1156300"/>
            <a:ext cx="8598900" cy="35277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How can we combine techs from schema matching and universal schema??</a:t>
            </a:r>
            <a:endParaRPr sz="2000"/>
          </a:p>
          <a:p>
            <a:pPr indent="0" lvl="0" marL="457200" rtl="0">
              <a:spcBef>
                <a:spcPts val="1600"/>
              </a:spcBef>
              <a:spcAft>
                <a:spcPts val="1600"/>
              </a:spcAft>
              <a:buNone/>
            </a:pPr>
            <a:r>
              <a:t/>
            </a:r>
            <a:endParaRPr sz="2000"/>
          </a:p>
        </p:txBody>
      </p:sp>
      <p:sp>
        <p:nvSpPr>
          <p:cNvPr id="2444" name="Google Shape;2444;p1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 in Applying Deep Learning on SM</a:t>
            </a:r>
            <a:endParaRPr sz="1800"/>
          </a:p>
        </p:txBody>
      </p:sp>
      <p:sp>
        <p:nvSpPr>
          <p:cNvPr id="2445" name="Google Shape;2445;p199"/>
          <p:cNvSpPr/>
          <p:nvPr/>
        </p:nvSpPr>
        <p:spPr>
          <a:xfrm>
            <a:off x="1400075" y="2060300"/>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b="1" lang="en"/>
              <a:t>Known</a:t>
            </a:r>
            <a:endParaRPr b="1"/>
          </a:p>
        </p:txBody>
      </p:sp>
      <p:sp>
        <p:nvSpPr>
          <p:cNvPr id="2446" name="Google Shape;2446;p199"/>
          <p:cNvSpPr/>
          <p:nvPr/>
        </p:nvSpPr>
        <p:spPr>
          <a:xfrm>
            <a:off x="3041925" y="2060300"/>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Known</a:t>
            </a:r>
            <a:endParaRPr b="1"/>
          </a:p>
        </p:txBody>
      </p:sp>
      <p:cxnSp>
        <p:nvCxnSpPr>
          <p:cNvPr id="2447" name="Google Shape;2447;p199"/>
          <p:cNvCxnSpPr>
            <a:stCxn id="2445" idx="6"/>
            <a:endCxn id="2446" idx="2"/>
          </p:cNvCxnSpPr>
          <p:nvPr/>
        </p:nvCxnSpPr>
        <p:spPr>
          <a:xfrm>
            <a:off x="2800175" y="2346650"/>
            <a:ext cx="241800" cy="0"/>
          </a:xfrm>
          <a:prstGeom prst="straightConnector1">
            <a:avLst/>
          </a:prstGeom>
          <a:noFill/>
          <a:ln cap="flat" cmpd="sng" w="38100">
            <a:solidFill>
              <a:schemeClr val="dk2"/>
            </a:solidFill>
            <a:prstDash val="solid"/>
            <a:round/>
            <a:headEnd len="med" w="med" type="none"/>
            <a:tailEnd len="med" w="med" type="none"/>
          </a:ln>
        </p:spPr>
      </p:cxnSp>
      <p:sp>
        <p:nvSpPr>
          <p:cNvPr id="2448" name="Google Shape;2448;p199"/>
          <p:cNvSpPr/>
          <p:nvPr/>
        </p:nvSpPr>
        <p:spPr>
          <a:xfrm>
            <a:off x="1400100" y="3103125"/>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Known</a:t>
            </a:r>
            <a:endParaRPr b="1"/>
          </a:p>
        </p:txBody>
      </p:sp>
      <p:sp>
        <p:nvSpPr>
          <p:cNvPr id="2449" name="Google Shape;2449;p199"/>
          <p:cNvSpPr/>
          <p:nvPr/>
        </p:nvSpPr>
        <p:spPr>
          <a:xfrm>
            <a:off x="3041950" y="3103125"/>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Unk</a:t>
            </a:r>
            <a:r>
              <a:rPr b="1" lang="en"/>
              <a:t>nown</a:t>
            </a:r>
            <a:endParaRPr b="1"/>
          </a:p>
        </p:txBody>
      </p:sp>
      <p:cxnSp>
        <p:nvCxnSpPr>
          <p:cNvPr id="2450" name="Google Shape;2450;p199"/>
          <p:cNvCxnSpPr>
            <a:stCxn id="2448" idx="6"/>
            <a:endCxn id="2449" idx="2"/>
          </p:cNvCxnSpPr>
          <p:nvPr/>
        </p:nvCxnSpPr>
        <p:spPr>
          <a:xfrm>
            <a:off x="2800200" y="3389475"/>
            <a:ext cx="241800" cy="0"/>
          </a:xfrm>
          <a:prstGeom prst="straightConnector1">
            <a:avLst/>
          </a:prstGeom>
          <a:noFill/>
          <a:ln cap="flat" cmpd="sng" w="38100">
            <a:solidFill>
              <a:schemeClr val="dk2"/>
            </a:solidFill>
            <a:prstDash val="solid"/>
            <a:round/>
            <a:headEnd len="med" w="med" type="none"/>
            <a:tailEnd len="med" w="med" type="none"/>
          </a:ln>
        </p:spPr>
      </p:cxnSp>
      <p:sp>
        <p:nvSpPr>
          <p:cNvPr id="2451" name="Google Shape;2451;p199"/>
          <p:cNvSpPr/>
          <p:nvPr/>
        </p:nvSpPr>
        <p:spPr>
          <a:xfrm>
            <a:off x="1400125" y="4182225"/>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Unk</a:t>
            </a:r>
            <a:r>
              <a:rPr b="1" lang="en"/>
              <a:t>nown</a:t>
            </a:r>
            <a:endParaRPr b="1"/>
          </a:p>
        </p:txBody>
      </p:sp>
      <p:sp>
        <p:nvSpPr>
          <p:cNvPr id="2452" name="Google Shape;2452;p199"/>
          <p:cNvSpPr/>
          <p:nvPr/>
        </p:nvSpPr>
        <p:spPr>
          <a:xfrm>
            <a:off x="3041975" y="4182225"/>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Unk</a:t>
            </a:r>
            <a:r>
              <a:rPr b="1" lang="en"/>
              <a:t>nown</a:t>
            </a:r>
            <a:endParaRPr b="1"/>
          </a:p>
        </p:txBody>
      </p:sp>
      <p:cxnSp>
        <p:nvCxnSpPr>
          <p:cNvPr id="2453" name="Google Shape;2453;p199"/>
          <p:cNvCxnSpPr>
            <a:stCxn id="2451" idx="6"/>
            <a:endCxn id="2452" idx="2"/>
          </p:cNvCxnSpPr>
          <p:nvPr/>
        </p:nvCxnSpPr>
        <p:spPr>
          <a:xfrm>
            <a:off x="2800225" y="4468575"/>
            <a:ext cx="241800" cy="0"/>
          </a:xfrm>
          <a:prstGeom prst="straightConnector1">
            <a:avLst/>
          </a:prstGeom>
          <a:noFill/>
          <a:ln cap="flat" cmpd="sng" w="38100">
            <a:solidFill>
              <a:schemeClr val="dk2"/>
            </a:solidFill>
            <a:prstDash val="solid"/>
            <a:round/>
            <a:headEnd len="med" w="med" type="none"/>
            <a:tailEnd len="med" w="med" type="none"/>
          </a:ln>
        </p:spPr>
      </p:cxnSp>
      <p:grpSp>
        <p:nvGrpSpPr>
          <p:cNvPr id="2454" name="Google Shape;2454;p199"/>
          <p:cNvGrpSpPr/>
          <p:nvPr/>
        </p:nvGrpSpPr>
        <p:grpSpPr>
          <a:xfrm>
            <a:off x="2590225" y="2609925"/>
            <a:ext cx="661800" cy="569400"/>
            <a:chOff x="29800" y="2947250"/>
            <a:chExt cx="661800" cy="569400"/>
          </a:xfrm>
        </p:grpSpPr>
        <p:cxnSp>
          <p:nvCxnSpPr>
            <p:cNvPr id="2455" name="Google Shape;2455;p199"/>
            <p:cNvCxnSpPr/>
            <p:nvPr/>
          </p:nvCxnSpPr>
          <p:spPr>
            <a:xfrm>
              <a:off x="29800" y="2963900"/>
              <a:ext cx="317700" cy="536100"/>
            </a:xfrm>
            <a:prstGeom prst="straightConnector1">
              <a:avLst/>
            </a:prstGeom>
            <a:noFill/>
            <a:ln cap="flat" cmpd="sng" w="76200">
              <a:solidFill>
                <a:schemeClr val="dk2"/>
              </a:solidFill>
              <a:prstDash val="solid"/>
              <a:round/>
              <a:headEnd len="med" w="med" type="none"/>
              <a:tailEnd len="med" w="med" type="none"/>
            </a:ln>
          </p:spPr>
        </p:cxnSp>
        <p:cxnSp>
          <p:nvCxnSpPr>
            <p:cNvPr id="2456" name="Google Shape;2456;p199"/>
            <p:cNvCxnSpPr/>
            <p:nvPr/>
          </p:nvCxnSpPr>
          <p:spPr>
            <a:xfrm flipH="1">
              <a:off x="347500" y="2947250"/>
              <a:ext cx="344100" cy="569400"/>
            </a:xfrm>
            <a:prstGeom prst="straightConnector1">
              <a:avLst/>
            </a:prstGeom>
            <a:noFill/>
            <a:ln cap="flat" cmpd="sng" w="76200">
              <a:solidFill>
                <a:schemeClr val="dk2"/>
              </a:solidFill>
              <a:prstDash val="solid"/>
              <a:round/>
              <a:headEnd len="med" w="med" type="none"/>
              <a:tailEnd len="med" w="med" type="none"/>
            </a:ln>
          </p:spPr>
        </p:cxnSp>
      </p:grpSp>
      <p:grpSp>
        <p:nvGrpSpPr>
          <p:cNvPr id="2457" name="Google Shape;2457;p199"/>
          <p:cNvGrpSpPr/>
          <p:nvPr/>
        </p:nvGrpSpPr>
        <p:grpSpPr>
          <a:xfrm>
            <a:off x="2590175" y="3674114"/>
            <a:ext cx="661800" cy="569400"/>
            <a:chOff x="29800" y="2947250"/>
            <a:chExt cx="661800" cy="569400"/>
          </a:xfrm>
        </p:grpSpPr>
        <p:cxnSp>
          <p:nvCxnSpPr>
            <p:cNvPr id="2458" name="Google Shape;2458;p199"/>
            <p:cNvCxnSpPr/>
            <p:nvPr/>
          </p:nvCxnSpPr>
          <p:spPr>
            <a:xfrm>
              <a:off x="29800" y="2963900"/>
              <a:ext cx="317700" cy="536100"/>
            </a:xfrm>
            <a:prstGeom prst="straightConnector1">
              <a:avLst/>
            </a:prstGeom>
            <a:noFill/>
            <a:ln cap="flat" cmpd="sng" w="76200">
              <a:solidFill>
                <a:schemeClr val="dk2"/>
              </a:solidFill>
              <a:prstDash val="solid"/>
              <a:round/>
              <a:headEnd len="med" w="med" type="none"/>
              <a:tailEnd len="med" w="med" type="none"/>
            </a:ln>
          </p:spPr>
        </p:cxnSp>
        <p:cxnSp>
          <p:nvCxnSpPr>
            <p:cNvPr id="2459" name="Google Shape;2459;p199"/>
            <p:cNvCxnSpPr/>
            <p:nvPr/>
          </p:nvCxnSpPr>
          <p:spPr>
            <a:xfrm flipH="1">
              <a:off x="347500" y="2947250"/>
              <a:ext cx="344100" cy="569400"/>
            </a:xfrm>
            <a:prstGeom prst="straightConnector1">
              <a:avLst/>
            </a:prstGeom>
            <a:noFill/>
            <a:ln cap="flat" cmpd="sng" w="76200">
              <a:solidFill>
                <a:schemeClr val="dk2"/>
              </a:solidFill>
              <a:prstDash val="solid"/>
              <a:round/>
              <a:headEnd len="med" w="med" type="none"/>
              <a:tailEnd len="med" w="med" type="none"/>
            </a:ln>
          </p:spPr>
        </p:cxnSp>
      </p:grpSp>
      <p:sp>
        <p:nvSpPr>
          <p:cNvPr id="2460" name="Google Shape;2460;p199"/>
          <p:cNvSpPr txBox="1"/>
          <p:nvPr/>
        </p:nvSpPr>
        <p:spPr>
          <a:xfrm>
            <a:off x="4781625" y="2114925"/>
            <a:ext cx="4050600" cy="384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t>Leverage knowledge by inference</a:t>
            </a:r>
            <a:endParaRPr sz="1800"/>
          </a:p>
        </p:txBody>
      </p:sp>
      <p:sp>
        <p:nvSpPr>
          <p:cNvPr id="2461" name="Google Shape;2461;p199"/>
          <p:cNvSpPr txBox="1"/>
          <p:nvPr/>
        </p:nvSpPr>
        <p:spPr>
          <a:xfrm>
            <a:off x="4781625" y="3179323"/>
            <a:ext cx="4050600" cy="384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Leverage knowledge on types</a:t>
            </a:r>
            <a:endParaRPr sz="1800"/>
          </a:p>
        </p:txBody>
      </p:sp>
      <p:sp>
        <p:nvSpPr>
          <p:cNvPr id="2462" name="Google Shape;2462;p199"/>
          <p:cNvSpPr txBox="1"/>
          <p:nvPr/>
        </p:nvSpPr>
        <p:spPr>
          <a:xfrm>
            <a:off x="4788300" y="4233727"/>
            <a:ext cx="4050600" cy="384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Rowless</a:t>
            </a:r>
            <a:endParaRPr sz="1800"/>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6" name="Shape 2466"/>
        <p:cNvGrpSpPr/>
        <p:nvPr/>
      </p:nvGrpSpPr>
      <p:grpSpPr>
        <a:xfrm>
          <a:off x="0" y="0"/>
          <a:ext cx="0" cy="0"/>
          <a:chOff x="0" y="0"/>
          <a:chExt cx="0" cy="0"/>
        </a:xfrm>
      </p:grpSpPr>
      <p:sp>
        <p:nvSpPr>
          <p:cNvPr id="2467" name="Google Shape;2467;p2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 for Schema Alignment</a:t>
            </a:r>
            <a:endParaRPr b="1">
              <a:solidFill>
                <a:srgbClr val="1155CC"/>
              </a:solidFill>
            </a:endParaRPr>
          </a:p>
        </p:txBody>
      </p:sp>
      <p:sp>
        <p:nvSpPr>
          <p:cNvPr id="2468" name="Google Shape;2468;p200"/>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Align attributes with the same semantics</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Interactive semi-</a:t>
            </a:r>
            <a:br>
              <a:rPr b="1" lang="en" sz="2400">
                <a:solidFill>
                  <a:srgbClr val="000000"/>
                </a:solidFill>
              </a:rPr>
            </a:br>
            <a:r>
              <a:rPr b="1" lang="en" sz="2400">
                <a:solidFill>
                  <a:srgbClr val="000000"/>
                </a:solidFill>
              </a:rPr>
              <a:t>automatic mapping</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DL-based universal schema revived the field</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Combine schema matching and universal schema for future</a:t>
            </a:r>
            <a:endParaRPr b="1" sz="2400">
              <a:solidFill>
                <a:srgbClr val="000000"/>
              </a:solidFill>
            </a:endParaRPr>
          </a:p>
        </p:txBody>
      </p:sp>
      <p:sp>
        <p:nvSpPr>
          <p:cNvPr id="2469" name="Google Shape;2469;p20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470" name="Google Shape;2470;p200"/>
          <p:cNvSpPr/>
          <p:nvPr/>
        </p:nvSpPr>
        <p:spPr>
          <a:xfrm>
            <a:off x="6423600" y="21590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Alignment</a:t>
            </a:r>
            <a:endParaRPr b="1" sz="1800"/>
          </a:p>
        </p:txBody>
      </p:sp>
      <p:sp>
        <p:nvSpPr>
          <p:cNvPr id="2471" name="Google Shape;2471;p200"/>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2472" name="Google Shape;2472;p20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473" name="Google Shape;2473;p20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74" name="Google Shape;2474;p20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75" name="Google Shape;2475;p20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476" name="Google Shape;2476;p200"/>
          <p:cNvGrpSpPr/>
          <p:nvPr/>
        </p:nvGrpSpPr>
        <p:grpSpPr>
          <a:xfrm>
            <a:off x="4128465" y="2123262"/>
            <a:ext cx="2295133" cy="1207075"/>
            <a:chOff x="4246327" y="2115850"/>
            <a:chExt cx="2148800" cy="1207075"/>
          </a:xfrm>
        </p:grpSpPr>
        <p:pic>
          <p:nvPicPr>
            <p:cNvPr id="2477" name="Google Shape;2477;p200"/>
            <p:cNvPicPr preferRelativeResize="0"/>
            <p:nvPr/>
          </p:nvPicPr>
          <p:blipFill>
            <a:blip r:embed="rId3">
              <a:alphaModFix/>
            </a:blip>
            <a:stretch>
              <a:fillRect/>
            </a:stretch>
          </p:blipFill>
          <p:spPr>
            <a:xfrm>
              <a:off x="4246327" y="2115850"/>
              <a:ext cx="2148800" cy="1207075"/>
            </a:xfrm>
            <a:prstGeom prst="rect">
              <a:avLst/>
            </a:prstGeom>
            <a:noFill/>
            <a:ln>
              <a:noFill/>
            </a:ln>
          </p:spPr>
        </p:pic>
        <p:sp>
          <p:nvSpPr>
            <p:cNvPr id="2478" name="Google Shape;2478;p200"/>
            <p:cNvSpPr txBox="1"/>
            <p:nvPr/>
          </p:nvSpPr>
          <p:spPr>
            <a:xfrm>
              <a:off x="4724327"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2" name="Shape 2482"/>
        <p:cNvGrpSpPr/>
        <p:nvPr/>
      </p:nvGrpSpPr>
      <p:grpSpPr>
        <a:xfrm>
          <a:off x="0" y="0"/>
          <a:ext cx="0" cy="0"/>
          <a:chOff x="0" y="0"/>
          <a:chExt cx="0" cy="0"/>
        </a:xfrm>
      </p:grpSpPr>
      <p:sp>
        <p:nvSpPr>
          <p:cNvPr id="2483" name="Google Shape;2483;p2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Revisit </a:t>
            </a:r>
            <a:r>
              <a:rPr b="1" lang="en"/>
              <a:t>Theme I. Which ML Model Works Best?</a:t>
            </a:r>
            <a:endParaRPr sz="1800"/>
          </a:p>
        </p:txBody>
      </p:sp>
      <p:pic>
        <p:nvPicPr>
          <p:cNvPr id="2484" name="Google Shape;2484;p201"/>
          <p:cNvPicPr preferRelativeResize="0"/>
          <p:nvPr/>
        </p:nvPicPr>
        <p:blipFill>
          <a:blip r:embed="rId3">
            <a:alphaModFix/>
          </a:blip>
          <a:stretch>
            <a:fillRect/>
          </a:stretch>
        </p:blipFill>
        <p:spPr>
          <a:xfrm>
            <a:off x="152400" y="1623125"/>
            <a:ext cx="8839200" cy="1702808"/>
          </a:xfrm>
          <a:prstGeom prst="rect">
            <a:avLst/>
          </a:prstGeom>
          <a:noFill/>
          <a:ln>
            <a:noFill/>
          </a:ln>
        </p:spPr>
      </p:pic>
      <p:sp>
        <p:nvSpPr>
          <p:cNvPr id="2485" name="Google Shape;2485;p201"/>
          <p:cNvSpPr txBox="1"/>
          <p:nvPr/>
        </p:nvSpPr>
        <p:spPr>
          <a:xfrm>
            <a:off x="71550" y="3666825"/>
            <a:ext cx="90009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For structured data, RF works well, and LR is often effective</a:t>
            </a:r>
            <a:endParaRPr sz="2400">
              <a:solidFill>
                <a:srgbClr val="0E9453"/>
              </a:solidFill>
              <a:latin typeface="Proxima Nova"/>
              <a:ea typeface="Proxima Nova"/>
              <a:cs typeface="Proxima Nova"/>
              <a:sym typeface="Proxima Nova"/>
            </a:endParaRPr>
          </a:p>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For texts and semantics, deep learning shows big promise</a:t>
            </a:r>
            <a:endParaRPr sz="2400">
              <a:solidFill>
                <a:srgbClr val="0E9453"/>
              </a:solidFill>
              <a:latin typeface="Proxima Nova"/>
              <a:ea typeface="Proxima Nova"/>
              <a:cs typeface="Proxima Nova"/>
              <a:sym typeface="Proxima Nova"/>
            </a:endParaRPr>
          </a:p>
        </p:txBody>
      </p:sp>
      <p:pic>
        <p:nvPicPr>
          <p:cNvPr id="2486" name="Google Shape;2486;p201"/>
          <p:cNvPicPr preferRelativeResize="0"/>
          <p:nvPr/>
        </p:nvPicPr>
        <p:blipFill>
          <a:blip r:embed="rId4">
            <a:alphaModFix/>
          </a:blip>
          <a:stretch>
            <a:fillRect/>
          </a:stretch>
        </p:blipFill>
        <p:spPr>
          <a:xfrm>
            <a:off x="3087575" y="2774736"/>
            <a:ext cx="219100" cy="219100"/>
          </a:xfrm>
          <a:prstGeom prst="rect">
            <a:avLst/>
          </a:prstGeom>
          <a:noFill/>
          <a:ln>
            <a:noFill/>
          </a:ln>
        </p:spPr>
      </p:pic>
      <p:pic>
        <p:nvPicPr>
          <p:cNvPr id="2487" name="Google Shape;2487;p201"/>
          <p:cNvPicPr preferRelativeResize="0"/>
          <p:nvPr/>
        </p:nvPicPr>
        <p:blipFill>
          <a:blip r:embed="rId4">
            <a:alphaModFix/>
          </a:blip>
          <a:stretch>
            <a:fillRect/>
          </a:stretch>
        </p:blipFill>
        <p:spPr>
          <a:xfrm>
            <a:off x="4199275" y="2968663"/>
            <a:ext cx="219100" cy="219100"/>
          </a:xfrm>
          <a:prstGeom prst="rect">
            <a:avLst/>
          </a:prstGeom>
          <a:noFill/>
          <a:ln>
            <a:noFill/>
          </a:ln>
        </p:spPr>
      </p:pic>
      <p:pic>
        <p:nvPicPr>
          <p:cNvPr id="2488" name="Google Shape;2488;p201"/>
          <p:cNvPicPr preferRelativeResize="0"/>
          <p:nvPr/>
        </p:nvPicPr>
        <p:blipFill>
          <a:blip r:embed="rId4">
            <a:alphaModFix/>
          </a:blip>
          <a:stretch>
            <a:fillRect/>
          </a:stretch>
        </p:blipFill>
        <p:spPr>
          <a:xfrm>
            <a:off x="6800975" y="2968686"/>
            <a:ext cx="219100" cy="2191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2" name="Shape 2492"/>
        <p:cNvGrpSpPr/>
        <p:nvPr/>
      </p:nvGrpSpPr>
      <p:grpSpPr>
        <a:xfrm>
          <a:off x="0" y="0"/>
          <a:ext cx="0" cy="0"/>
          <a:chOff x="0" y="0"/>
          <a:chExt cx="0" cy="0"/>
        </a:xfrm>
      </p:grpSpPr>
      <p:sp>
        <p:nvSpPr>
          <p:cNvPr id="2493" name="Google Shape;2493;p2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Revisit </a:t>
            </a:r>
            <a:r>
              <a:rPr b="1" lang="en"/>
              <a:t>Theme II. Does Super</a:t>
            </a:r>
            <a:r>
              <a:rPr b="1" lang="en"/>
              <a:t>vised</a:t>
            </a:r>
            <a:r>
              <a:rPr b="1" lang="en"/>
              <a:t> Learning Apply to DI?</a:t>
            </a:r>
            <a:endParaRPr sz="1800"/>
          </a:p>
        </p:txBody>
      </p:sp>
      <p:pic>
        <p:nvPicPr>
          <p:cNvPr id="2494" name="Google Shape;2494;p202"/>
          <p:cNvPicPr preferRelativeResize="0"/>
          <p:nvPr/>
        </p:nvPicPr>
        <p:blipFill>
          <a:blip r:embed="rId3">
            <a:alphaModFix/>
          </a:blip>
          <a:stretch>
            <a:fillRect/>
          </a:stretch>
        </p:blipFill>
        <p:spPr>
          <a:xfrm>
            <a:off x="2281338" y="1161500"/>
            <a:ext cx="4581325" cy="2973375"/>
          </a:xfrm>
          <a:prstGeom prst="rect">
            <a:avLst/>
          </a:prstGeom>
          <a:noFill/>
          <a:ln>
            <a:noFill/>
          </a:ln>
        </p:spPr>
      </p:pic>
      <p:sp>
        <p:nvSpPr>
          <p:cNvPr id="2495" name="Google Shape;2495;p202"/>
          <p:cNvSpPr txBox="1"/>
          <p:nvPr/>
        </p:nvSpPr>
        <p:spPr>
          <a:xfrm>
            <a:off x="595650" y="4134875"/>
            <a:ext cx="79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Active learning, semi-supervised learning, and weak supervision lead to dramatically more efficient solutions.</a:t>
            </a:r>
            <a:endParaRPr sz="2400">
              <a:solidFill>
                <a:srgbClr val="0E9453"/>
              </a:solidFill>
              <a:latin typeface="Proxima Nova"/>
              <a:ea typeface="Proxima Nova"/>
              <a:cs typeface="Proxima Nova"/>
              <a:sym typeface="Proxima Nova"/>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9" name="Shape 2499"/>
        <p:cNvGrpSpPr/>
        <p:nvPr/>
      </p:nvGrpSpPr>
      <p:grpSpPr>
        <a:xfrm>
          <a:off x="0" y="0"/>
          <a:ext cx="0" cy="0"/>
          <a:chOff x="0" y="0"/>
          <a:chExt cx="0" cy="0"/>
        </a:xfrm>
      </p:grpSpPr>
      <p:sp>
        <p:nvSpPr>
          <p:cNvPr id="2500" name="Google Shape;2500;p2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2501" name="Google Shape;2501;p20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II. ML for DI</a:t>
            </a:r>
            <a:endParaRPr sz="24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000000"/>
                </a:solidFill>
              </a:rPr>
              <a:t>Part III. DI for ML</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000000"/>
                </a:solidFill>
              </a:rPr>
              <a:t>Training data creation</a:t>
            </a:r>
            <a:endParaRPr sz="20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000000"/>
                </a:solidFill>
              </a:rPr>
              <a:t>Data cleaning</a:t>
            </a:r>
            <a:endParaRPr sz="2000">
              <a:solidFill>
                <a:srgbClr val="000000"/>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directions </a:t>
            </a:r>
            <a:endParaRPr sz="2400">
              <a:solidFill>
                <a:srgbClr val="B7B7B7"/>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46" name="Google Shape;346;p42"/>
          <p:cNvSpPr txBox="1"/>
          <p:nvPr/>
        </p:nvSpPr>
        <p:spPr>
          <a:xfrm>
            <a:off x="4000500" y="2120900"/>
            <a:ext cx="2921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3300" u="none" cap="none" strike="noStrike">
                <a:solidFill>
                  <a:schemeClr val="dk1"/>
                </a:solidFill>
                <a:latin typeface="Calibri"/>
                <a:ea typeface="Calibri"/>
                <a:cs typeface="Calibri"/>
                <a:sym typeface="Calibri"/>
              </a:rPr>
              <a:t>x</a:t>
            </a:r>
            <a:endParaRPr sz="1100"/>
          </a:p>
        </p:txBody>
      </p:sp>
      <p:sp>
        <p:nvSpPr>
          <p:cNvPr id="347" name="Google Shape;347;p42"/>
          <p:cNvSpPr txBox="1"/>
          <p:nvPr/>
        </p:nvSpPr>
        <p:spPr>
          <a:xfrm>
            <a:off x="3097200" y="3195150"/>
            <a:ext cx="2617200" cy="545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t>Input vector</a:t>
            </a:r>
            <a:endParaRPr sz="2400"/>
          </a:p>
        </p:txBody>
      </p:sp>
      <p:cxnSp>
        <p:nvCxnSpPr>
          <p:cNvPr id="348" name="Google Shape;348;p42"/>
          <p:cNvCxnSpPr/>
          <p:nvPr/>
        </p:nvCxnSpPr>
        <p:spPr>
          <a:xfrm rot="10800000">
            <a:off x="4169525" y="2697975"/>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5" name="Shape 2505"/>
        <p:cNvGrpSpPr/>
        <p:nvPr/>
      </p:nvGrpSpPr>
      <p:grpSpPr>
        <a:xfrm>
          <a:off x="0" y="0"/>
          <a:ext cx="0" cy="0"/>
          <a:chOff x="0" y="0"/>
          <a:chExt cx="0" cy="0"/>
        </a:xfrm>
      </p:grpSpPr>
      <p:sp>
        <p:nvSpPr>
          <p:cNvPr id="2506" name="Google Shape;2506;p2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ML</a:t>
            </a:r>
            <a:r>
              <a:rPr b="1" lang="en"/>
              <a:t> is data-hungry</a:t>
            </a:r>
            <a:endParaRPr sz="1800"/>
          </a:p>
        </p:txBody>
      </p:sp>
      <p:pic>
        <p:nvPicPr>
          <p:cNvPr id="2507" name="Google Shape;2507;p204"/>
          <p:cNvPicPr preferRelativeResize="0"/>
          <p:nvPr/>
        </p:nvPicPr>
        <p:blipFill>
          <a:blip r:embed="rId3">
            <a:alphaModFix/>
          </a:blip>
          <a:stretch>
            <a:fillRect/>
          </a:stretch>
        </p:blipFill>
        <p:spPr>
          <a:xfrm>
            <a:off x="1131413" y="1017725"/>
            <a:ext cx="6881172" cy="3820974"/>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1" name="Shape 2511"/>
        <p:cNvGrpSpPr/>
        <p:nvPr/>
      </p:nvGrpSpPr>
      <p:grpSpPr>
        <a:xfrm>
          <a:off x="0" y="0"/>
          <a:ext cx="0" cy="0"/>
          <a:chOff x="0" y="0"/>
          <a:chExt cx="0" cy="0"/>
        </a:xfrm>
      </p:grpSpPr>
      <p:sp>
        <p:nvSpPr>
          <p:cNvPr id="2512" name="Google Shape;2512;p2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Successful </a:t>
            </a:r>
            <a:r>
              <a:rPr b="1" lang="en"/>
              <a:t>ML</a:t>
            </a:r>
            <a:r>
              <a:rPr b="1" lang="en"/>
              <a:t> requires Data Integration</a:t>
            </a:r>
            <a:endParaRPr sz="1800"/>
          </a:p>
        </p:txBody>
      </p:sp>
      <p:pic>
        <p:nvPicPr>
          <p:cNvPr id="2513" name="Google Shape;2513;p205"/>
          <p:cNvPicPr preferRelativeResize="0"/>
          <p:nvPr/>
        </p:nvPicPr>
        <p:blipFill>
          <a:blip r:embed="rId3">
            <a:alphaModFix/>
          </a:blip>
          <a:stretch>
            <a:fillRect/>
          </a:stretch>
        </p:blipFill>
        <p:spPr>
          <a:xfrm>
            <a:off x="311700" y="1259425"/>
            <a:ext cx="3579735" cy="3192325"/>
          </a:xfrm>
          <a:prstGeom prst="rect">
            <a:avLst/>
          </a:prstGeom>
          <a:noFill/>
          <a:ln>
            <a:noFill/>
          </a:ln>
        </p:spPr>
      </p:pic>
      <p:grpSp>
        <p:nvGrpSpPr>
          <p:cNvPr id="2514" name="Google Shape;2514;p205"/>
          <p:cNvGrpSpPr/>
          <p:nvPr/>
        </p:nvGrpSpPr>
        <p:grpSpPr>
          <a:xfrm>
            <a:off x="4230239" y="1487325"/>
            <a:ext cx="4593675" cy="704850"/>
            <a:chOff x="4238614" y="1017725"/>
            <a:chExt cx="4593675" cy="704850"/>
          </a:xfrm>
        </p:grpSpPr>
        <p:pic>
          <p:nvPicPr>
            <p:cNvPr id="2515" name="Google Shape;2515;p205"/>
            <p:cNvPicPr preferRelativeResize="0"/>
            <p:nvPr/>
          </p:nvPicPr>
          <p:blipFill>
            <a:blip r:embed="rId4">
              <a:alphaModFix/>
            </a:blip>
            <a:stretch>
              <a:fillRect/>
            </a:stretch>
          </p:blipFill>
          <p:spPr>
            <a:xfrm>
              <a:off x="4238614" y="1017725"/>
              <a:ext cx="2495550" cy="704850"/>
            </a:xfrm>
            <a:prstGeom prst="rect">
              <a:avLst/>
            </a:prstGeom>
            <a:noFill/>
            <a:ln>
              <a:noFill/>
            </a:ln>
          </p:spPr>
        </p:pic>
        <p:pic>
          <p:nvPicPr>
            <p:cNvPr id="2516" name="Google Shape;2516;p205"/>
            <p:cNvPicPr preferRelativeResize="0"/>
            <p:nvPr/>
          </p:nvPicPr>
          <p:blipFill>
            <a:blip r:embed="rId5">
              <a:alphaModFix/>
            </a:blip>
            <a:stretch>
              <a:fillRect/>
            </a:stretch>
          </p:blipFill>
          <p:spPr>
            <a:xfrm>
              <a:off x="6879664" y="1098688"/>
              <a:ext cx="1952625" cy="542925"/>
            </a:xfrm>
            <a:prstGeom prst="rect">
              <a:avLst/>
            </a:prstGeom>
            <a:noFill/>
            <a:ln>
              <a:noFill/>
            </a:ln>
          </p:spPr>
        </p:pic>
      </p:grpSp>
      <p:pic>
        <p:nvPicPr>
          <p:cNvPr id="2517" name="Google Shape;2517;p205"/>
          <p:cNvPicPr preferRelativeResize="0"/>
          <p:nvPr/>
        </p:nvPicPr>
        <p:blipFill>
          <a:blip r:embed="rId6">
            <a:alphaModFix/>
          </a:blip>
          <a:stretch>
            <a:fillRect/>
          </a:stretch>
        </p:blipFill>
        <p:spPr>
          <a:xfrm>
            <a:off x="5388777" y="2306975"/>
            <a:ext cx="2276610" cy="863250"/>
          </a:xfrm>
          <a:prstGeom prst="rect">
            <a:avLst/>
          </a:prstGeom>
          <a:noFill/>
          <a:ln>
            <a:noFill/>
          </a:ln>
        </p:spPr>
      </p:pic>
      <p:sp>
        <p:nvSpPr>
          <p:cNvPr id="2518" name="Google Shape;2518;p205"/>
          <p:cNvSpPr txBox="1"/>
          <p:nvPr/>
        </p:nvSpPr>
        <p:spPr>
          <a:xfrm>
            <a:off x="4088525" y="3210675"/>
            <a:ext cx="48771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404040"/>
                </a:solidFill>
                <a:latin typeface="Proxima Nova"/>
                <a:ea typeface="Proxima Nova"/>
                <a:cs typeface="Proxima Nova"/>
                <a:sym typeface="Proxima Nova"/>
              </a:rPr>
              <a:t>Large collections of manually curated training data are necessary for progress in ML.</a:t>
            </a:r>
            <a:endParaRPr sz="1800">
              <a:solidFill>
                <a:srgbClr val="404040"/>
              </a:solidFill>
              <a:latin typeface="Proxima Nova"/>
              <a:ea typeface="Proxima Nova"/>
              <a:cs typeface="Proxima Nova"/>
              <a:sym typeface="Proxima Nova"/>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2" name="Shape 2522"/>
        <p:cNvGrpSpPr/>
        <p:nvPr/>
      </p:nvGrpSpPr>
      <p:grpSpPr>
        <a:xfrm>
          <a:off x="0" y="0"/>
          <a:ext cx="0" cy="0"/>
          <a:chOff x="0" y="0"/>
          <a:chExt cx="0" cy="0"/>
        </a:xfrm>
      </p:grpSpPr>
      <p:sp>
        <p:nvSpPr>
          <p:cNvPr id="2523" name="Google Shape;2523;p2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Successful ML requires Data Integration</a:t>
            </a:r>
            <a:endParaRPr sz="1800"/>
          </a:p>
        </p:txBody>
      </p:sp>
      <p:pic>
        <p:nvPicPr>
          <p:cNvPr id="2524" name="Google Shape;2524;p206"/>
          <p:cNvPicPr preferRelativeResize="0"/>
          <p:nvPr/>
        </p:nvPicPr>
        <p:blipFill>
          <a:blip r:embed="rId3">
            <a:alphaModFix/>
          </a:blip>
          <a:stretch>
            <a:fillRect/>
          </a:stretch>
        </p:blipFill>
        <p:spPr>
          <a:xfrm>
            <a:off x="311700" y="1259425"/>
            <a:ext cx="3579735" cy="3192325"/>
          </a:xfrm>
          <a:prstGeom prst="rect">
            <a:avLst/>
          </a:prstGeom>
          <a:noFill/>
          <a:ln>
            <a:noFill/>
          </a:ln>
        </p:spPr>
      </p:pic>
      <p:grpSp>
        <p:nvGrpSpPr>
          <p:cNvPr id="2525" name="Google Shape;2525;p206"/>
          <p:cNvGrpSpPr/>
          <p:nvPr/>
        </p:nvGrpSpPr>
        <p:grpSpPr>
          <a:xfrm>
            <a:off x="4230239" y="1487325"/>
            <a:ext cx="4593675" cy="704850"/>
            <a:chOff x="4238614" y="1017725"/>
            <a:chExt cx="4593675" cy="704850"/>
          </a:xfrm>
        </p:grpSpPr>
        <p:pic>
          <p:nvPicPr>
            <p:cNvPr id="2526" name="Google Shape;2526;p206"/>
            <p:cNvPicPr preferRelativeResize="0"/>
            <p:nvPr/>
          </p:nvPicPr>
          <p:blipFill>
            <a:blip r:embed="rId4">
              <a:alphaModFix/>
            </a:blip>
            <a:stretch>
              <a:fillRect/>
            </a:stretch>
          </p:blipFill>
          <p:spPr>
            <a:xfrm>
              <a:off x="4238614" y="1017725"/>
              <a:ext cx="2495550" cy="704850"/>
            </a:xfrm>
            <a:prstGeom prst="rect">
              <a:avLst/>
            </a:prstGeom>
            <a:noFill/>
            <a:ln>
              <a:noFill/>
            </a:ln>
          </p:spPr>
        </p:pic>
        <p:pic>
          <p:nvPicPr>
            <p:cNvPr id="2527" name="Google Shape;2527;p206"/>
            <p:cNvPicPr preferRelativeResize="0"/>
            <p:nvPr/>
          </p:nvPicPr>
          <p:blipFill>
            <a:blip r:embed="rId5">
              <a:alphaModFix/>
            </a:blip>
            <a:stretch>
              <a:fillRect/>
            </a:stretch>
          </p:blipFill>
          <p:spPr>
            <a:xfrm>
              <a:off x="6879664" y="1098688"/>
              <a:ext cx="1952625" cy="542925"/>
            </a:xfrm>
            <a:prstGeom prst="rect">
              <a:avLst/>
            </a:prstGeom>
            <a:noFill/>
            <a:ln>
              <a:noFill/>
            </a:ln>
          </p:spPr>
        </p:pic>
      </p:grpSp>
      <p:pic>
        <p:nvPicPr>
          <p:cNvPr id="2528" name="Google Shape;2528;p206"/>
          <p:cNvPicPr preferRelativeResize="0"/>
          <p:nvPr/>
        </p:nvPicPr>
        <p:blipFill>
          <a:blip r:embed="rId6">
            <a:alphaModFix/>
          </a:blip>
          <a:stretch>
            <a:fillRect/>
          </a:stretch>
        </p:blipFill>
        <p:spPr>
          <a:xfrm>
            <a:off x="5388777" y="2306975"/>
            <a:ext cx="2276610" cy="863250"/>
          </a:xfrm>
          <a:prstGeom prst="rect">
            <a:avLst/>
          </a:prstGeom>
          <a:noFill/>
          <a:ln>
            <a:noFill/>
          </a:ln>
        </p:spPr>
      </p:pic>
      <p:sp>
        <p:nvSpPr>
          <p:cNvPr id="2529" name="Google Shape;2529;p206"/>
          <p:cNvSpPr txBox="1"/>
          <p:nvPr/>
        </p:nvSpPr>
        <p:spPr>
          <a:xfrm>
            <a:off x="4088525" y="3210675"/>
            <a:ext cx="48771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404040"/>
                </a:solidFill>
                <a:latin typeface="Proxima Nova"/>
                <a:ea typeface="Proxima Nova"/>
                <a:cs typeface="Proxima Nova"/>
                <a:sym typeface="Proxima Nova"/>
              </a:rPr>
              <a:t>Large collections of manually curated </a:t>
            </a:r>
            <a:r>
              <a:rPr b="1" lang="en" sz="1800">
                <a:solidFill>
                  <a:schemeClr val="dk2"/>
                </a:solidFill>
                <a:latin typeface="Proxima Nova"/>
                <a:ea typeface="Proxima Nova"/>
                <a:cs typeface="Proxima Nova"/>
                <a:sym typeface="Proxima Nova"/>
              </a:rPr>
              <a:t>training data</a:t>
            </a:r>
            <a:r>
              <a:rPr lang="en" sz="1800">
                <a:solidFill>
                  <a:srgbClr val="404040"/>
                </a:solidFill>
                <a:latin typeface="Proxima Nova"/>
                <a:ea typeface="Proxima Nova"/>
                <a:cs typeface="Proxima Nova"/>
                <a:sym typeface="Proxima Nova"/>
              </a:rPr>
              <a:t> are necessary for progress in ML.</a:t>
            </a:r>
            <a:endParaRPr sz="1800">
              <a:solidFill>
                <a:srgbClr val="404040"/>
              </a:solidFill>
              <a:latin typeface="Proxima Nova"/>
              <a:ea typeface="Proxima Nova"/>
              <a:cs typeface="Proxima Nova"/>
              <a:sym typeface="Proxima Nova"/>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3" name="Shape 2533"/>
        <p:cNvGrpSpPr/>
        <p:nvPr/>
      </p:nvGrpSpPr>
      <p:grpSpPr>
        <a:xfrm>
          <a:off x="0" y="0"/>
          <a:ext cx="0" cy="0"/>
          <a:chOff x="0" y="0"/>
          <a:chExt cx="0" cy="0"/>
        </a:xfrm>
      </p:grpSpPr>
      <p:sp>
        <p:nvSpPr>
          <p:cNvPr id="2534" name="Google Shape;2534;p2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2535" name="Google Shape;2535;p20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II. ML for DI</a:t>
            </a:r>
            <a:endParaRPr sz="2400">
              <a:solidFill>
                <a:srgbClr val="B7B7B7"/>
              </a:solidFill>
            </a:endParaRPr>
          </a:p>
          <a:p>
            <a:pPr indent="-381000" lvl="0" marL="457200" marR="0" rtl="0" algn="l">
              <a:lnSpc>
                <a:spcPct val="115000"/>
              </a:lnSpc>
              <a:spcBef>
                <a:spcPts val="0"/>
              </a:spcBef>
              <a:spcAft>
                <a:spcPts val="0"/>
              </a:spcAft>
              <a:buClr>
                <a:srgbClr val="9E9E9E"/>
              </a:buClr>
              <a:buSzPts val="2400"/>
              <a:buFont typeface="Proxima Nova"/>
              <a:buChar char="●"/>
            </a:pPr>
            <a:r>
              <a:rPr lang="en" sz="2400">
                <a:solidFill>
                  <a:srgbClr val="9E9E9E"/>
                </a:solidFill>
              </a:rPr>
              <a:t>Part III. DI for ML</a:t>
            </a:r>
            <a:endParaRPr sz="2400">
              <a:solidFill>
                <a:srgbClr val="9E9E9E"/>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000000"/>
                </a:solidFill>
              </a:rPr>
              <a:t>Training data creation</a:t>
            </a:r>
            <a:endParaRPr sz="2000">
              <a:solidFill>
                <a:srgbClr val="000000"/>
              </a:solidFill>
            </a:endParaRPr>
          </a:p>
          <a:p>
            <a:pPr indent="-355600" lvl="1" marL="914400" marR="0" rtl="0" algn="l">
              <a:lnSpc>
                <a:spcPct val="115000"/>
              </a:lnSpc>
              <a:spcBef>
                <a:spcPts val="0"/>
              </a:spcBef>
              <a:spcAft>
                <a:spcPts val="0"/>
              </a:spcAft>
              <a:buClr>
                <a:srgbClr val="9E9E9E"/>
              </a:buClr>
              <a:buSzPts val="2000"/>
              <a:buChar char="○"/>
            </a:pPr>
            <a:r>
              <a:rPr lang="en" sz="2000">
                <a:solidFill>
                  <a:srgbClr val="9E9E9E"/>
                </a:solidFill>
              </a:rPr>
              <a:t>Data cleaning</a:t>
            </a:r>
            <a:endParaRPr sz="2000">
              <a:solidFill>
                <a:srgbClr val="9E9E9E"/>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directions </a:t>
            </a:r>
            <a:endParaRPr sz="2400">
              <a:solidFill>
                <a:srgbClr val="B7B7B7"/>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9" name="Shape 2539"/>
        <p:cNvGrpSpPr/>
        <p:nvPr/>
      </p:nvGrpSpPr>
      <p:grpSpPr>
        <a:xfrm>
          <a:off x="0" y="0"/>
          <a:ext cx="0" cy="0"/>
          <a:chOff x="0" y="0"/>
          <a:chExt cx="0" cy="0"/>
        </a:xfrm>
      </p:grpSpPr>
      <p:sp>
        <p:nvSpPr>
          <p:cNvPr id="2540" name="Google Shape;2540;p2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50</a:t>
            </a:r>
            <a:r>
              <a:rPr b="1" lang="en"/>
              <a:t> Years of Artificial </a:t>
            </a:r>
            <a:r>
              <a:rPr b="1" lang="en"/>
              <a:t>Intelligence</a:t>
            </a:r>
            <a:endParaRPr sz="1800"/>
          </a:p>
        </p:txBody>
      </p:sp>
      <p:grpSp>
        <p:nvGrpSpPr>
          <p:cNvPr id="2541" name="Google Shape;2541;p208"/>
          <p:cNvGrpSpPr/>
          <p:nvPr/>
        </p:nvGrpSpPr>
        <p:grpSpPr>
          <a:xfrm>
            <a:off x="6346838" y="1961122"/>
            <a:ext cx="2973463" cy="2114956"/>
            <a:chOff x="6646362" y="2258836"/>
            <a:chExt cx="2797500" cy="2114956"/>
          </a:xfrm>
        </p:grpSpPr>
        <p:sp>
          <p:nvSpPr>
            <p:cNvPr id="2542" name="Google Shape;2542;p208"/>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543" name="Google Shape;2543;p208"/>
            <p:cNvGrpSpPr/>
            <p:nvPr/>
          </p:nvGrpSpPr>
          <p:grpSpPr>
            <a:xfrm>
              <a:off x="6646362" y="2258836"/>
              <a:ext cx="2797500" cy="2114956"/>
              <a:chOff x="6646362" y="2258836"/>
              <a:chExt cx="2797500" cy="2114956"/>
            </a:xfrm>
          </p:grpSpPr>
          <p:grpSp>
            <p:nvGrpSpPr>
              <p:cNvPr id="2544" name="Google Shape;2544;p208"/>
              <p:cNvGrpSpPr/>
              <p:nvPr/>
            </p:nvGrpSpPr>
            <p:grpSpPr>
              <a:xfrm rot="10800000">
                <a:off x="6760035" y="3079467"/>
                <a:ext cx="92400" cy="411825"/>
                <a:chOff x="2070100" y="2563700"/>
                <a:chExt cx="92400" cy="411825"/>
              </a:xfrm>
            </p:grpSpPr>
            <p:cxnSp>
              <p:nvCxnSpPr>
                <p:cNvPr id="2545" name="Google Shape;2545;p20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546" name="Google Shape;2546;p20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547" name="Google Shape;2547;p208"/>
              <p:cNvSpPr txBox="1"/>
              <p:nvPr/>
            </p:nvSpPr>
            <p:spPr>
              <a:xfrm>
                <a:off x="6646362" y="2258836"/>
                <a:ext cx="27975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2010s            (Representation Learning)</a:t>
                </a:r>
                <a:endParaRPr b="1" sz="1800">
                  <a:latin typeface="Roboto"/>
                  <a:ea typeface="Roboto"/>
                  <a:cs typeface="Roboto"/>
                  <a:sym typeface="Roboto"/>
                </a:endParaRPr>
              </a:p>
            </p:txBody>
          </p:sp>
          <p:sp>
            <p:nvSpPr>
              <p:cNvPr id="2548" name="Google Shape;2548;p208"/>
              <p:cNvSpPr txBox="1"/>
              <p:nvPr/>
            </p:nvSpPr>
            <p:spPr>
              <a:xfrm>
                <a:off x="6676775" y="34299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Automatically learn representations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Impressive with high-dimensional data</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hungry!</a:t>
                </a:r>
                <a:endParaRPr>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grpSp>
      </p:grpSp>
      <p:grpSp>
        <p:nvGrpSpPr>
          <p:cNvPr id="2549" name="Google Shape;2549;p208"/>
          <p:cNvGrpSpPr/>
          <p:nvPr/>
        </p:nvGrpSpPr>
        <p:grpSpPr>
          <a:xfrm>
            <a:off x="252525" y="1148100"/>
            <a:ext cx="3804075" cy="2140900"/>
            <a:chOff x="570275" y="1445774"/>
            <a:chExt cx="3804075" cy="2140900"/>
          </a:xfrm>
        </p:grpSpPr>
        <p:sp>
          <p:nvSpPr>
            <p:cNvPr id="2550" name="Google Shape;2550;p208"/>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551" name="Google Shape;2551;p208"/>
            <p:cNvGrpSpPr/>
            <p:nvPr/>
          </p:nvGrpSpPr>
          <p:grpSpPr>
            <a:xfrm>
              <a:off x="570275" y="1445774"/>
              <a:ext cx="3804075" cy="2140900"/>
              <a:chOff x="570275" y="1445774"/>
              <a:chExt cx="3804075" cy="2140900"/>
            </a:xfrm>
          </p:grpSpPr>
          <p:sp>
            <p:nvSpPr>
              <p:cNvPr id="2552" name="Google Shape;2552;p208"/>
              <p:cNvSpPr txBox="1"/>
              <p:nvPr/>
            </p:nvSpPr>
            <p:spPr>
              <a:xfrm>
                <a:off x="570275" y="3215274"/>
                <a:ext cx="2385900" cy="37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1800">
                    <a:latin typeface="Roboto"/>
                    <a:ea typeface="Roboto"/>
                    <a:cs typeface="Roboto"/>
                    <a:sym typeface="Roboto"/>
                  </a:rPr>
                  <a:t>1970s (Rules)</a:t>
                </a:r>
                <a:endParaRPr b="1" sz="1800">
                  <a:latin typeface="Roboto"/>
                  <a:ea typeface="Roboto"/>
                  <a:cs typeface="Roboto"/>
                  <a:sym typeface="Roboto"/>
                </a:endParaRPr>
              </a:p>
            </p:txBody>
          </p:sp>
          <p:grpSp>
            <p:nvGrpSpPr>
              <p:cNvPr id="2553" name="Google Shape;2553;p208"/>
              <p:cNvGrpSpPr/>
              <p:nvPr/>
            </p:nvGrpSpPr>
            <p:grpSpPr>
              <a:xfrm>
                <a:off x="881025" y="2800065"/>
                <a:ext cx="92400" cy="411825"/>
                <a:chOff x="845575" y="2563700"/>
                <a:chExt cx="92400" cy="411825"/>
              </a:xfrm>
            </p:grpSpPr>
            <p:cxnSp>
              <p:nvCxnSpPr>
                <p:cNvPr id="2554" name="Google Shape;2554;p20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555" name="Google Shape;2555;p20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556" name="Google Shape;2556;p208"/>
              <p:cNvSpPr txBox="1"/>
              <p:nvPr/>
            </p:nvSpPr>
            <p:spPr>
              <a:xfrm>
                <a:off x="629450" y="1445774"/>
                <a:ext cx="3744900" cy="974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Expert systems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Manually curated knowledge bases of facts and rules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Use of inference engines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No support for high-dimensional data</a:t>
                </a:r>
                <a:endParaRPr>
                  <a:latin typeface="Roboto"/>
                  <a:ea typeface="Roboto"/>
                  <a:cs typeface="Roboto"/>
                  <a:sym typeface="Roboto"/>
                </a:endParaRPr>
              </a:p>
            </p:txBody>
          </p:sp>
        </p:grpSp>
      </p:grpSp>
      <p:grpSp>
        <p:nvGrpSpPr>
          <p:cNvPr id="2557" name="Google Shape;2557;p208"/>
          <p:cNvGrpSpPr/>
          <p:nvPr/>
        </p:nvGrpSpPr>
        <p:grpSpPr>
          <a:xfrm>
            <a:off x="2207850" y="2239125"/>
            <a:ext cx="3760150" cy="2030517"/>
            <a:chOff x="2525598" y="2626410"/>
            <a:chExt cx="3760150" cy="1811829"/>
          </a:xfrm>
        </p:grpSpPr>
        <p:sp>
          <p:nvSpPr>
            <p:cNvPr id="2558" name="Google Shape;2558;p208"/>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559" name="Google Shape;2559;p208"/>
            <p:cNvGrpSpPr/>
            <p:nvPr/>
          </p:nvGrpSpPr>
          <p:grpSpPr>
            <a:xfrm>
              <a:off x="2525598" y="2626410"/>
              <a:ext cx="3760150" cy="1811829"/>
              <a:chOff x="2525598" y="2626410"/>
              <a:chExt cx="3760150" cy="1811829"/>
            </a:xfrm>
          </p:grpSpPr>
          <p:sp>
            <p:nvSpPr>
              <p:cNvPr id="2560" name="Google Shape;2560;p208"/>
              <p:cNvSpPr txBox="1"/>
              <p:nvPr/>
            </p:nvSpPr>
            <p:spPr>
              <a:xfrm>
                <a:off x="2525598" y="2626410"/>
                <a:ext cx="2323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1990s (</a:t>
                </a:r>
                <a:r>
                  <a:rPr b="1" lang="en" sz="1800">
                    <a:latin typeface="Roboto"/>
                    <a:ea typeface="Roboto"/>
                    <a:cs typeface="Roboto"/>
                    <a:sym typeface="Roboto"/>
                  </a:rPr>
                  <a:t>Features</a:t>
                </a:r>
                <a:r>
                  <a:rPr b="1" lang="en" sz="1800">
                    <a:latin typeface="Roboto"/>
                    <a:ea typeface="Roboto"/>
                    <a:cs typeface="Roboto"/>
                    <a:sym typeface="Roboto"/>
                  </a:rPr>
                  <a:t>)</a:t>
                </a:r>
                <a:endParaRPr b="1" sz="1200">
                  <a:latin typeface="Roboto"/>
                  <a:ea typeface="Roboto"/>
                  <a:cs typeface="Roboto"/>
                  <a:sym typeface="Roboto"/>
                </a:endParaRPr>
              </a:p>
            </p:txBody>
          </p:sp>
          <p:grpSp>
            <p:nvGrpSpPr>
              <p:cNvPr id="2561" name="Google Shape;2561;p208"/>
              <p:cNvGrpSpPr/>
              <p:nvPr/>
            </p:nvGrpSpPr>
            <p:grpSpPr>
              <a:xfrm rot="10800000">
                <a:off x="2849073" y="3079467"/>
                <a:ext cx="92400" cy="411825"/>
                <a:chOff x="2070100" y="2563700"/>
                <a:chExt cx="92400" cy="411825"/>
              </a:xfrm>
            </p:grpSpPr>
            <p:cxnSp>
              <p:nvCxnSpPr>
                <p:cNvPr id="2562" name="Google Shape;2562;p20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563" name="Google Shape;2563;p20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564" name="Google Shape;2564;p208"/>
              <p:cNvSpPr txBox="1"/>
              <p:nvPr/>
            </p:nvSpPr>
            <p:spPr>
              <a:xfrm>
                <a:off x="2773348" y="3494439"/>
                <a:ext cx="35124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Classical</a:t>
                </a:r>
                <a:r>
                  <a:rPr b="1" lang="en">
                    <a:latin typeface="Roboto"/>
                    <a:ea typeface="Roboto"/>
                    <a:cs typeface="Roboto"/>
                    <a:sym typeface="Roboto"/>
                  </a:rPr>
                  <a:t> ML</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Low complexity models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Strong priors that capture domain knowledge (feature engineering)</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Small amounts of training data</a:t>
                </a:r>
                <a:endParaRPr>
                  <a:latin typeface="Roboto"/>
                  <a:ea typeface="Roboto"/>
                  <a:cs typeface="Roboto"/>
                  <a:sym typeface="Roboto"/>
                </a:endParaRPr>
              </a:p>
            </p:txBody>
          </p:sp>
        </p:grpSp>
      </p:grpSp>
      <p:grpSp>
        <p:nvGrpSpPr>
          <p:cNvPr id="2565" name="Google Shape;2565;p208"/>
          <p:cNvGrpSpPr/>
          <p:nvPr/>
        </p:nvGrpSpPr>
        <p:grpSpPr>
          <a:xfrm>
            <a:off x="4056526" y="1148100"/>
            <a:ext cx="2433424" cy="2212420"/>
            <a:chOff x="4374278" y="1752188"/>
            <a:chExt cx="2433424" cy="1899889"/>
          </a:xfrm>
        </p:grpSpPr>
        <p:sp>
          <p:nvSpPr>
            <p:cNvPr id="2566" name="Google Shape;2566;p208"/>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567" name="Google Shape;2567;p208"/>
            <p:cNvGrpSpPr/>
            <p:nvPr/>
          </p:nvGrpSpPr>
          <p:grpSpPr>
            <a:xfrm>
              <a:off x="4374278" y="1752188"/>
              <a:ext cx="2433300" cy="1899889"/>
              <a:chOff x="4374278" y="1752188"/>
              <a:chExt cx="2433300" cy="1899889"/>
            </a:xfrm>
          </p:grpSpPr>
          <p:grpSp>
            <p:nvGrpSpPr>
              <p:cNvPr id="2568" name="Google Shape;2568;p208"/>
              <p:cNvGrpSpPr/>
              <p:nvPr/>
            </p:nvGrpSpPr>
            <p:grpSpPr>
              <a:xfrm>
                <a:off x="4808316" y="2800065"/>
                <a:ext cx="92400" cy="411825"/>
                <a:chOff x="845575" y="2563700"/>
                <a:chExt cx="92400" cy="411825"/>
              </a:xfrm>
            </p:grpSpPr>
            <p:cxnSp>
              <p:nvCxnSpPr>
                <p:cNvPr id="2569" name="Google Shape;2569;p20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570" name="Google Shape;2570;p20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571" name="Google Shape;2571;p208"/>
              <p:cNvSpPr txBox="1"/>
              <p:nvPr/>
            </p:nvSpPr>
            <p:spPr>
              <a:xfrm>
                <a:off x="4753227" y="1752188"/>
                <a:ext cx="1958400" cy="1023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a:latin typeface="Roboto"/>
                    <a:ea typeface="Roboto"/>
                    <a:cs typeface="Roboto"/>
                    <a:sym typeface="Roboto"/>
                  </a:rPr>
                  <a:t>Graphical models and logic</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Relational statistical learning</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Markov logic network</a:t>
                </a:r>
                <a:endParaRPr>
                  <a:latin typeface="Roboto"/>
                  <a:ea typeface="Roboto"/>
                  <a:cs typeface="Roboto"/>
                  <a:sym typeface="Roboto"/>
                </a:endParaRPr>
              </a:p>
            </p:txBody>
          </p:sp>
          <p:sp>
            <p:nvSpPr>
              <p:cNvPr id="2572" name="Google Shape;2572;p208"/>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1800">
                    <a:latin typeface="Roboto"/>
                    <a:ea typeface="Roboto"/>
                    <a:cs typeface="Roboto"/>
                    <a:sym typeface="Roboto"/>
                  </a:rPr>
                  <a:t>   2009 </a:t>
                </a:r>
                <a:r>
                  <a:rPr b="1" lang="en" sz="1800">
                    <a:latin typeface="Roboto"/>
                    <a:ea typeface="Roboto"/>
                    <a:cs typeface="Roboto"/>
                    <a:sym typeface="Roboto"/>
                  </a:rPr>
                  <a:t>(PGMs)</a:t>
                </a:r>
                <a:r>
                  <a:rPr b="1" lang="en" sz="1800">
                    <a:latin typeface="Roboto"/>
                    <a:ea typeface="Roboto"/>
                    <a:cs typeface="Roboto"/>
                    <a:sym typeface="Roboto"/>
                  </a:rPr>
                  <a:t> </a:t>
                </a:r>
                <a:endParaRPr b="1" sz="1800">
                  <a:latin typeface="Roboto"/>
                  <a:ea typeface="Roboto"/>
                  <a:cs typeface="Roboto"/>
                  <a:sym typeface="Roboto"/>
                </a:endParaRPr>
              </a:p>
            </p:txBody>
          </p:sp>
        </p:grpSp>
      </p:gr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6" name="Shape 2576"/>
        <p:cNvGrpSpPr/>
        <p:nvPr/>
      </p:nvGrpSpPr>
      <p:grpSpPr>
        <a:xfrm>
          <a:off x="0" y="0"/>
          <a:ext cx="0" cy="0"/>
          <a:chOff x="0" y="0"/>
          <a:chExt cx="0" cy="0"/>
        </a:xfrm>
      </p:grpSpPr>
      <p:sp>
        <p:nvSpPr>
          <p:cNvPr id="2577" name="Google Shape;2577;p2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ML Pipeline in the Deep Learning Era </a:t>
            </a:r>
            <a:endParaRPr sz="1800"/>
          </a:p>
        </p:txBody>
      </p:sp>
      <p:pic>
        <p:nvPicPr>
          <p:cNvPr id="2578" name="Google Shape;2578;p209"/>
          <p:cNvPicPr preferRelativeResize="0"/>
          <p:nvPr/>
        </p:nvPicPr>
        <p:blipFill>
          <a:blip r:embed="rId3">
            <a:alphaModFix/>
          </a:blip>
          <a:stretch>
            <a:fillRect/>
          </a:stretch>
        </p:blipFill>
        <p:spPr>
          <a:xfrm>
            <a:off x="1534250" y="1678612"/>
            <a:ext cx="974959" cy="1731975"/>
          </a:xfrm>
          <a:prstGeom prst="rect">
            <a:avLst/>
          </a:prstGeom>
          <a:noFill/>
          <a:ln>
            <a:noFill/>
          </a:ln>
        </p:spPr>
      </p:pic>
      <p:sp>
        <p:nvSpPr>
          <p:cNvPr id="2579" name="Google Shape;2579;p209"/>
          <p:cNvSpPr txBox="1"/>
          <p:nvPr/>
        </p:nvSpPr>
        <p:spPr>
          <a:xfrm>
            <a:off x="759888"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Data Collection</a:t>
            </a:r>
            <a:endParaRPr b="1">
              <a:solidFill>
                <a:schemeClr val="dk1"/>
              </a:solidFill>
              <a:latin typeface="Proxima Nova"/>
              <a:ea typeface="Proxima Nova"/>
              <a:cs typeface="Proxima Nova"/>
              <a:sym typeface="Proxima Nova"/>
            </a:endParaRPr>
          </a:p>
        </p:txBody>
      </p:sp>
      <p:pic>
        <p:nvPicPr>
          <p:cNvPr id="2580" name="Google Shape;2580;p209"/>
          <p:cNvPicPr preferRelativeResize="0"/>
          <p:nvPr/>
        </p:nvPicPr>
        <p:blipFill>
          <a:blip r:embed="rId4">
            <a:alphaModFix/>
          </a:blip>
          <a:stretch>
            <a:fillRect/>
          </a:stretch>
        </p:blipFill>
        <p:spPr>
          <a:xfrm>
            <a:off x="3298082" y="2320863"/>
            <a:ext cx="1615475" cy="904675"/>
          </a:xfrm>
          <a:prstGeom prst="rect">
            <a:avLst/>
          </a:prstGeom>
          <a:noFill/>
          <a:ln>
            <a:noFill/>
          </a:ln>
        </p:spPr>
      </p:pic>
      <p:sp>
        <p:nvSpPr>
          <p:cNvPr id="2581" name="Google Shape;2581;p209"/>
          <p:cNvSpPr txBox="1"/>
          <p:nvPr/>
        </p:nvSpPr>
        <p:spPr>
          <a:xfrm>
            <a:off x="2829463"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Data Labeling</a:t>
            </a:r>
            <a:endParaRPr b="1">
              <a:solidFill>
                <a:schemeClr val="dk1"/>
              </a:solidFill>
              <a:latin typeface="Proxima Nova"/>
              <a:ea typeface="Proxima Nova"/>
              <a:cs typeface="Proxima Nova"/>
              <a:sym typeface="Proxima Nova"/>
            </a:endParaRPr>
          </a:p>
        </p:txBody>
      </p:sp>
      <p:pic>
        <p:nvPicPr>
          <p:cNvPr id="2582" name="Google Shape;2582;p209"/>
          <p:cNvPicPr preferRelativeResize="0"/>
          <p:nvPr/>
        </p:nvPicPr>
        <p:blipFill>
          <a:blip r:embed="rId5">
            <a:alphaModFix/>
          </a:blip>
          <a:stretch>
            <a:fillRect/>
          </a:stretch>
        </p:blipFill>
        <p:spPr>
          <a:xfrm>
            <a:off x="5874150" y="1678600"/>
            <a:ext cx="2467238" cy="1732000"/>
          </a:xfrm>
          <a:prstGeom prst="rect">
            <a:avLst/>
          </a:prstGeom>
          <a:noFill/>
          <a:ln>
            <a:noFill/>
          </a:ln>
        </p:spPr>
      </p:pic>
      <p:sp>
        <p:nvSpPr>
          <p:cNvPr id="2583" name="Google Shape;2583;p209"/>
          <p:cNvSpPr txBox="1"/>
          <p:nvPr/>
        </p:nvSpPr>
        <p:spPr>
          <a:xfrm>
            <a:off x="5831413"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Representation Learning</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and Training</a:t>
            </a:r>
            <a:endParaRPr b="1">
              <a:solidFill>
                <a:schemeClr val="dk1"/>
              </a:solidFill>
              <a:latin typeface="Proxima Nova"/>
              <a:ea typeface="Proxima Nova"/>
              <a:cs typeface="Proxima Nova"/>
              <a:sym typeface="Proxima Nova"/>
            </a:endParaRPr>
          </a:p>
        </p:txBody>
      </p:sp>
      <p:sp>
        <p:nvSpPr>
          <p:cNvPr id="2584" name="Google Shape;2584;p209"/>
          <p:cNvSpPr/>
          <p:nvPr/>
        </p:nvSpPr>
        <p:spPr>
          <a:xfrm>
            <a:off x="2625750" y="2413725"/>
            <a:ext cx="582300" cy="35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85" name="Google Shape;2585;p209"/>
          <p:cNvSpPr/>
          <p:nvPr/>
        </p:nvSpPr>
        <p:spPr>
          <a:xfrm>
            <a:off x="5102700" y="2413725"/>
            <a:ext cx="582300" cy="35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586" name="Google Shape;2586;p209"/>
          <p:cNvPicPr preferRelativeResize="0"/>
          <p:nvPr/>
        </p:nvPicPr>
        <p:blipFill>
          <a:blip r:embed="rId6">
            <a:alphaModFix/>
          </a:blip>
          <a:stretch>
            <a:fillRect/>
          </a:stretch>
        </p:blipFill>
        <p:spPr>
          <a:xfrm>
            <a:off x="3564779" y="1397050"/>
            <a:ext cx="1082075" cy="1082075"/>
          </a:xfrm>
          <a:prstGeom prst="rect">
            <a:avLst/>
          </a:prstGeom>
          <a:noFill/>
          <a:ln>
            <a:noFill/>
          </a:ln>
        </p:spPr>
      </p:pic>
      <p:sp>
        <p:nvSpPr>
          <p:cNvPr id="2587" name="Google Shape;2587;p209"/>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1" name="Shape 2591"/>
        <p:cNvGrpSpPr/>
        <p:nvPr/>
      </p:nvGrpSpPr>
      <p:grpSpPr>
        <a:xfrm>
          <a:off x="0" y="0"/>
          <a:ext cx="0" cy="0"/>
          <a:chOff x="0" y="0"/>
          <a:chExt cx="0" cy="0"/>
        </a:xfrm>
      </p:grpSpPr>
      <p:sp>
        <p:nvSpPr>
          <p:cNvPr id="2592" name="Google Shape;2592;p2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ML Pipeline in the Deep Learning Era </a:t>
            </a:r>
            <a:endParaRPr sz="1800"/>
          </a:p>
        </p:txBody>
      </p:sp>
      <p:pic>
        <p:nvPicPr>
          <p:cNvPr id="2593" name="Google Shape;2593;p210"/>
          <p:cNvPicPr preferRelativeResize="0"/>
          <p:nvPr/>
        </p:nvPicPr>
        <p:blipFill>
          <a:blip r:embed="rId3">
            <a:alphaModFix/>
          </a:blip>
          <a:stretch>
            <a:fillRect/>
          </a:stretch>
        </p:blipFill>
        <p:spPr>
          <a:xfrm>
            <a:off x="1534250" y="1678612"/>
            <a:ext cx="974959" cy="1731975"/>
          </a:xfrm>
          <a:prstGeom prst="rect">
            <a:avLst/>
          </a:prstGeom>
          <a:noFill/>
          <a:ln>
            <a:noFill/>
          </a:ln>
        </p:spPr>
      </p:pic>
      <p:sp>
        <p:nvSpPr>
          <p:cNvPr id="2594" name="Google Shape;2594;p210"/>
          <p:cNvSpPr txBox="1"/>
          <p:nvPr/>
        </p:nvSpPr>
        <p:spPr>
          <a:xfrm>
            <a:off x="759888"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Data Collection</a:t>
            </a:r>
            <a:endParaRPr b="1">
              <a:solidFill>
                <a:schemeClr val="dk1"/>
              </a:solidFill>
              <a:latin typeface="Proxima Nova"/>
              <a:ea typeface="Proxima Nova"/>
              <a:cs typeface="Proxima Nova"/>
              <a:sym typeface="Proxima Nova"/>
            </a:endParaRPr>
          </a:p>
        </p:txBody>
      </p:sp>
      <p:pic>
        <p:nvPicPr>
          <p:cNvPr id="2595" name="Google Shape;2595;p210"/>
          <p:cNvPicPr preferRelativeResize="0"/>
          <p:nvPr/>
        </p:nvPicPr>
        <p:blipFill>
          <a:blip r:embed="rId4">
            <a:alphaModFix/>
          </a:blip>
          <a:stretch>
            <a:fillRect/>
          </a:stretch>
        </p:blipFill>
        <p:spPr>
          <a:xfrm>
            <a:off x="3298082" y="2320863"/>
            <a:ext cx="1615475" cy="904675"/>
          </a:xfrm>
          <a:prstGeom prst="rect">
            <a:avLst/>
          </a:prstGeom>
          <a:noFill/>
          <a:ln>
            <a:noFill/>
          </a:ln>
        </p:spPr>
      </p:pic>
      <p:sp>
        <p:nvSpPr>
          <p:cNvPr id="2596" name="Google Shape;2596;p210"/>
          <p:cNvSpPr txBox="1"/>
          <p:nvPr/>
        </p:nvSpPr>
        <p:spPr>
          <a:xfrm>
            <a:off x="2829463"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Data Labeling</a:t>
            </a:r>
            <a:endParaRPr b="1">
              <a:solidFill>
                <a:schemeClr val="dk1"/>
              </a:solidFill>
              <a:latin typeface="Proxima Nova"/>
              <a:ea typeface="Proxima Nova"/>
              <a:cs typeface="Proxima Nova"/>
              <a:sym typeface="Proxima Nova"/>
            </a:endParaRPr>
          </a:p>
        </p:txBody>
      </p:sp>
      <p:pic>
        <p:nvPicPr>
          <p:cNvPr id="2597" name="Google Shape;2597;p210"/>
          <p:cNvPicPr preferRelativeResize="0"/>
          <p:nvPr/>
        </p:nvPicPr>
        <p:blipFill>
          <a:blip r:embed="rId5">
            <a:alphaModFix/>
          </a:blip>
          <a:stretch>
            <a:fillRect/>
          </a:stretch>
        </p:blipFill>
        <p:spPr>
          <a:xfrm>
            <a:off x="5874150" y="1678600"/>
            <a:ext cx="2467238" cy="1732000"/>
          </a:xfrm>
          <a:prstGeom prst="rect">
            <a:avLst/>
          </a:prstGeom>
          <a:noFill/>
          <a:ln>
            <a:noFill/>
          </a:ln>
        </p:spPr>
      </p:pic>
      <p:sp>
        <p:nvSpPr>
          <p:cNvPr id="2598" name="Google Shape;2598;p210"/>
          <p:cNvSpPr txBox="1"/>
          <p:nvPr/>
        </p:nvSpPr>
        <p:spPr>
          <a:xfrm>
            <a:off x="5831413"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Representation Learning</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and Training</a:t>
            </a:r>
            <a:endParaRPr b="1">
              <a:solidFill>
                <a:schemeClr val="dk1"/>
              </a:solidFill>
              <a:latin typeface="Proxima Nova"/>
              <a:ea typeface="Proxima Nova"/>
              <a:cs typeface="Proxima Nova"/>
              <a:sym typeface="Proxima Nova"/>
            </a:endParaRPr>
          </a:p>
        </p:txBody>
      </p:sp>
      <p:sp>
        <p:nvSpPr>
          <p:cNvPr id="2599" name="Google Shape;2599;p210"/>
          <p:cNvSpPr/>
          <p:nvPr/>
        </p:nvSpPr>
        <p:spPr>
          <a:xfrm>
            <a:off x="2625750" y="2413725"/>
            <a:ext cx="582300" cy="35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0" name="Google Shape;2600;p210"/>
          <p:cNvSpPr/>
          <p:nvPr/>
        </p:nvSpPr>
        <p:spPr>
          <a:xfrm>
            <a:off x="5102700" y="2413725"/>
            <a:ext cx="582300" cy="35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601" name="Google Shape;2601;p210"/>
          <p:cNvPicPr preferRelativeResize="0"/>
          <p:nvPr/>
        </p:nvPicPr>
        <p:blipFill>
          <a:blip r:embed="rId6">
            <a:alphaModFix/>
          </a:blip>
          <a:stretch>
            <a:fillRect/>
          </a:stretch>
        </p:blipFill>
        <p:spPr>
          <a:xfrm>
            <a:off x="3564779" y="1397050"/>
            <a:ext cx="1082075" cy="1082075"/>
          </a:xfrm>
          <a:prstGeom prst="rect">
            <a:avLst/>
          </a:prstGeom>
          <a:noFill/>
          <a:ln>
            <a:noFill/>
          </a:ln>
        </p:spPr>
      </p:pic>
      <p:sp>
        <p:nvSpPr>
          <p:cNvPr id="2602" name="Google Shape;2602;p210"/>
          <p:cNvSpPr/>
          <p:nvPr/>
        </p:nvSpPr>
        <p:spPr>
          <a:xfrm>
            <a:off x="3281775" y="1196275"/>
            <a:ext cx="1740300" cy="2408400"/>
          </a:xfrm>
          <a:prstGeom prst="rect">
            <a:avLst/>
          </a:prstGeom>
          <a:noFill/>
          <a:ln cap="flat" cmpd="sng" w="2857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3" name="Google Shape;2603;p210"/>
          <p:cNvSpPr txBox="1"/>
          <p:nvPr/>
        </p:nvSpPr>
        <p:spPr>
          <a:xfrm>
            <a:off x="1526699" y="4167025"/>
            <a:ext cx="6090600" cy="445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Proxima Nova"/>
                <a:ea typeface="Proxima Nova"/>
                <a:cs typeface="Proxima Nova"/>
                <a:sym typeface="Proxima Nova"/>
              </a:rPr>
              <a:t>Main pain point today, most time spent in labeling data.</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7" name="Shape 2607"/>
        <p:cNvGrpSpPr/>
        <p:nvPr/>
      </p:nvGrpSpPr>
      <p:grpSpPr>
        <a:xfrm>
          <a:off x="0" y="0"/>
          <a:ext cx="0" cy="0"/>
          <a:chOff x="0" y="0"/>
          <a:chExt cx="0" cy="0"/>
        </a:xfrm>
      </p:grpSpPr>
      <p:sp>
        <p:nvSpPr>
          <p:cNvPr id="2608" name="Google Shape;2608;p2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Training Data: Challenges and Opportunities</a:t>
            </a:r>
            <a:endParaRPr sz="1800"/>
          </a:p>
        </p:txBody>
      </p:sp>
      <p:sp>
        <p:nvSpPr>
          <p:cNvPr id="2609" name="Google Shape;2609;p21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Collecting training data is </a:t>
            </a:r>
            <a:r>
              <a:rPr b="1" lang="en" sz="2000"/>
              <a:t>expensive</a:t>
            </a:r>
            <a:r>
              <a:rPr lang="en" sz="2000"/>
              <a:t> and </a:t>
            </a:r>
            <a:r>
              <a:rPr b="1" lang="en" sz="2000"/>
              <a:t>slow.</a:t>
            </a:r>
            <a:endParaRPr b="1" sz="2000"/>
          </a:p>
          <a:p>
            <a:pPr indent="-355600" lvl="0" marL="457200" marR="0" rtl="0" algn="l">
              <a:lnSpc>
                <a:spcPct val="115000"/>
              </a:lnSpc>
              <a:spcBef>
                <a:spcPts val="0"/>
              </a:spcBef>
              <a:spcAft>
                <a:spcPts val="0"/>
              </a:spcAft>
              <a:buSzPts val="2000"/>
              <a:buChar char="●"/>
            </a:pPr>
            <a:r>
              <a:rPr lang="en" sz="2000"/>
              <a:t>We are overfitting to our training data. [Recht et al., 2018]</a:t>
            </a:r>
            <a:endParaRPr sz="2000"/>
          </a:p>
          <a:p>
            <a:pPr indent="-355600" lvl="1" marL="914400" marR="0" rtl="0" algn="l">
              <a:lnSpc>
                <a:spcPct val="115000"/>
              </a:lnSpc>
              <a:spcBef>
                <a:spcPts val="0"/>
              </a:spcBef>
              <a:spcAft>
                <a:spcPts val="0"/>
              </a:spcAft>
              <a:buSzPts val="2000"/>
              <a:buChar char="○"/>
            </a:pPr>
            <a:r>
              <a:rPr lang="en" sz="2000"/>
              <a:t>Hand-labeled training data does not change</a:t>
            </a:r>
            <a:endParaRPr sz="2000"/>
          </a:p>
          <a:p>
            <a:pPr indent="-355600" lvl="0" marL="457200" marR="0" rtl="0" algn="l">
              <a:lnSpc>
                <a:spcPct val="115000"/>
              </a:lnSpc>
              <a:spcBef>
                <a:spcPts val="0"/>
              </a:spcBef>
              <a:spcAft>
                <a:spcPts val="0"/>
              </a:spcAft>
              <a:buSzPts val="2000"/>
              <a:buChar char="●"/>
            </a:pPr>
            <a:r>
              <a:rPr lang="en" sz="2000"/>
              <a:t>Training data is the point to inject domain knowledge</a:t>
            </a:r>
            <a:endParaRPr sz="2000"/>
          </a:p>
          <a:p>
            <a:pPr indent="-355600" lvl="1" marL="914400" marR="0" rtl="0" algn="l">
              <a:lnSpc>
                <a:spcPct val="115000"/>
              </a:lnSpc>
              <a:spcBef>
                <a:spcPts val="0"/>
              </a:spcBef>
              <a:spcAft>
                <a:spcPts val="0"/>
              </a:spcAft>
              <a:buSzPts val="2000"/>
              <a:buChar char="○"/>
            </a:pPr>
            <a:r>
              <a:rPr lang="en" sz="2000"/>
              <a:t>Modern ML is too complex to hand-tune features and priors</a:t>
            </a:r>
            <a:endParaRPr sz="2000"/>
          </a:p>
          <a:p>
            <a:pPr indent="0" lvl="0" marL="0" marR="0" rtl="0" algn="l">
              <a:lnSpc>
                <a:spcPct val="115000"/>
              </a:lnSpc>
              <a:spcBef>
                <a:spcPts val="1600"/>
              </a:spcBef>
              <a:spcAft>
                <a:spcPts val="0"/>
              </a:spcAft>
              <a:buNone/>
            </a:pPr>
            <a:r>
              <a:t/>
            </a:r>
            <a:endParaRPr sz="2000"/>
          </a:p>
          <a:p>
            <a:pPr indent="0" lvl="0" marL="0" marR="0" rtl="0" algn="ctr">
              <a:lnSpc>
                <a:spcPct val="115000"/>
              </a:lnSpc>
              <a:spcBef>
                <a:spcPts val="1600"/>
              </a:spcBef>
              <a:spcAft>
                <a:spcPts val="1600"/>
              </a:spcAft>
              <a:buNone/>
            </a:pPr>
            <a:r>
              <a:t/>
            </a:r>
            <a:endParaRPr i="1" sz="2400"/>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3" name="Shape 2613"/>
        <p:cNvGrpSpPr/>
        <p:nvPr/>
      </p:nvGrpSpPr>
      <p:grpSpPr>
        <a:xfrm>
          <a:off x="0" y="0"/>
          <a:ext cx="0" cy="0"/>
          <a:chOff x="0" y="0"/>
          <a:chExt cx="0" cy="0"/>
        </a:xfrm>
      </p:grpSpPr>
      <p:sp>
        <p:nvSpPr>
          <p:cNvPr id="2614" name="Google Shape;2614;p2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Training Data: Challenges and Opportunities</a:t>
            </a:r>
            <a:endParaRPr sz="1800"/>
          </a:p>
        </p:txBody>
      </p:sp>
      <p:sp>
        <p:nvSpPr>
          <p:cNvPr id="2615" name="Google Shape;2615;p21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Collecting training data is </a:t>
            </a:r>
            <a:r>
              <a:rPr b="1" lang="en" sz="2000"/>
              <a:t>expensive</a:t>
            </a:r>
            <a:r>
              <a:rPr lang="en" sz="2000"/>
              <a:t> and </a:t>
            </a:r>
            <a:r>
              <a:rPr b="1" lang="en" sz="2000"/>
              <a:t>slow.</a:t>
            </a:r>
            <a:endParaRPr b="1" sz="2000"/>
          </a:p>
          <a:p>
            <a:pPr indent="-355600" lvl="0" marL="457200" marR="0" rtl="0" algn="l">
              <a:lnSpc>
                <a:spcPct val="115000"/>
              </a:lnSpc>
              <a:spcBef>
                <a:spcPts val="0"/>
              </a:spcBef>
              <a:spcAft>
                <a:spcPts val="0"/>
              </a:spcAft>
              <a:buSzPts val="2000"/>
              <a:buChar char="●"/>
            </a:pPr>
            <a:r>
              <a:rPr lang="en" sz="2000"/>
              <a:t>We are overfitting to our training data. [Recht et al., 2018]</a:t>
            </a:r>
            <a:endParaRPr sz="2000"/>
          </a:p>
          <a:p>
            <a:pPr indent="-355600" lvl="1" marL="914400" marR="0" rtl="0" algn="l">
              <a:lnSpc>
                <a:spcPct val="115000"/>
              </a:lnSpc>
              <a:spcBef>
                <a:spcPts val="0"/>
              </a:spcBef>
              <a:spcAft>
                <a:spcPts val="0"/>
              </a:spcAft>
              <a:buSzPts val="2000"/>
              <a:buChar char="○"/>
            </a:pPr>
            <a:r>
              <a:rPr lang="en" sz="2000"/>
              <a:t>Hand-labeled training data does not change</a:t>
            </a:r>
            <a:endParaRPr sz="2000"/>
          </a:p>
          <a:p>
            <a:pPr indent="-355600" lvl="0" marL="457200" marR="0" rtl="0" algn="l">
              <a:lnSpc>
                <a:spcPct val="115000"/>
              </a:lnSpc>
              <a:spcBef>
                <a:spcPts val="0"/>
              </a:spcBef>
              <a:spcAft>
                <a:spcPts val="0"/>
              </a:spcAft>
              <a:buSzPts val="2000"/>
              <a:buChar char="●"/>
            </a:pPr>
            <a:r>
              <a:rPr lang="en" sz="2000"/>
              <a:t>Training data is the point to inject domain knowledge</a:t>
            </a:r>
            <a:endParaRPr sz="2000"/>
          </a:p>
          <a:p>
            <a:pPr indent="-355600" lvl="1" marL="914400" marR="0" rtl="0" algn="l">
              <a:lnSpc>
                <a:spcPct val="115000"/>
              </a:lnSpc>
              <a:spcBef>
                <a:spcPts val="0"/>
              </a:spcBef>
              <a:spcAft>
                <a:spcPts val="0"/>
              </a:spcAft>
              <a:buSzPts val="2000"/>
              <a:buChar char="○"/>
            </a:pPr>
            <a:r>
              <a:rPr lang="en" sz="2000"/>
              <a:t>Modern ML is too complex to hand-tune features and priors</a:t>
            </a:r>
            <a:endParaRPr sz="2000"/>
          </a:p>
          <a:p>
            <a:pPr indent="0" lvl="0" marL="0" marR="0" rtl="0" algn="l">
              <a:lnSpc>
                <a:spcPct val="115000"/>
              </a:lnSpc>
              <a:spcBef>
                <a:spcPts val="1600"/>
              </a:spcBef>
              <a:spcAft>
                <a:spcPts val="0"/>
              </a:spcAft>
              <a:buNone/>
            </a:pPr>
            <a:r>
              <a:t/>
            </a:r>
            <a:endParaRPr sz="2000"/>
          </a:p>
          <a:p>
            <a:pPr indent="0" lvl="0" marL="0" marR="0" rtl="0" algn="ctr">
              <a:lnSpc>
                <a:spcPct val="115000"/>
              </a:lnSpc>
              <a:spcBef>
                <a:spcPts val="1600"/>
              </a:spcBef>
              <a:spcAft>
                <a:spcPts val="1600"/>
              </a:spcAft>
              <a:buNone/>
            </a:pPr>
            <a:r>
              <a:rPr b="1" i="1" lang="en" sz="2400">
                <a:solidFill>
                  <a:schemeClr val="dk2"/>
                </a:solidFill>
              </a:rPr>
              <a:t>How do we get training data more effectively?</a:t>
            </a:r>
            <a:endParaRPr b="1" i="1" sz="2400">
              <a:solidFill>
                <a:schemeClr val="dk2"/>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9" name="Shape 2619"/>
        <p:cNvGrpSpPr/>
        <p:nvPr/>
      </p:nvGrpSpPr>
      <p:grpSpPr>
        <a:xfrm>
          <a:off x="0" y="0"/>
          <a:ext cx="0" cy="0"/>
          <a:chOff x="0" y="0"/>
          <a:chExt cx="0" cy="0"/>
        </a:xfrm>
      </p:grpSpPr>
      <p:sp>
        <p:nvSpPr>
          <p:cNvPr id="2620" name="Google Shape;2620;p2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Rise of Weak Supervision</a:t>
            </a:r>
            <a:endParaRPr sz="1800"/>
          </a:p>
        </p:txBody>
      </p:sp>
      <p:sp>
        <p:nvSpPr>
          <p:cNvPr id="2621" name="Google Shape;2621;p213"/>
          <p:cNvSpPr txBox="1"/>
          <p:nvPr>
            <p:ph idx="1" type="body"/>
          </p:nvPr>
        </p:nvSpPr>
        <p:spPr>
          <a:xfrm>
            <a:off x="311700" y="1152475"/>
            <a:ext cx="65211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Definition:</a:t>
            </a:r>
            <a:r>
              <a:rPr lang="en" sz="2000"/>
              <a:t> Supervision with noisy (much easier to collect) labels; prediction on a larger set, and then training of a model.</a:t>
            </a:r>
            <a:endParaRPr sz="2000"/>
          </a:p>
          <a:p>
            <a:pPr indent="0" lvl="0" marL="0" marR="0" rtl="0" algn="l">
              <a:lnSpc>
                <a:spcPct val="115000"/>
              </a:lnSpc>
              <a:spcBef>
                <a:spcPts val="1600"/>
              </a:spcBef>
              <a:spcAft>
                <a:spcPts val="0"/>
              </a:spcAft>
              <a:buNone/>
            </a:pPr>
            <a:r>
              <a:rPr lang="en" sz="2000"/>
              <a:t>Semi-supervised learning and ensemble learning</a:t>
            </a:r>
            <a:endParaRPr sz="2000"/>
          </a:p>
          <a:p>
            <a:pPr indent="0" lvl="0" marL="0" marR="0" rtl="0" algn="l">
              <a:lnSpc>
                <a:spcPct val="115000"/>
              </a:lnSpc>
              <a:spcBef>
                <a:spcPts val="1600"/>
              </a:spcBef>
              <a:spcAft>
                <a:spcPts val="0"/>
              </a:spcAft>
              <a:buNone/>
            </a:pPr>
            <a:r>
              <a:rPr b="1" lang="en" sz="2000"/>
              <a:t>Examples</a:t>
            </a:r>
            <a:r>
              <a:rPr b="1" lang="en" sz="2000"/>
              <a:t>:</a:t>
            </a:r>
            <a:r>
              <a:rPr lang="en" sz="2000"/>
              <a:t> </a:t>
            </a:r>
            <a:endParaRPr sz="2000"/>
          </a:p>
          <a:p>
            <a:pPr indent="-355600" lvl="0" marL="457200" marR="0" rtl="0" algn="l">
              <a:lnSpc>
                <a:spcPct val="115000"/>
              </a:lnSpc>
              <a:spcBef>
                <a:spcPts val="1600"/>
              </a:spcBef>
              <a:spcAft>
                <a:spcPts val="0"/>
              </a:spcAft>
              <a:buSzPts val="2000"/>
              <a:buChar char="●"/>
            </a:pPr>
            <a:r>
              <a:rPr lang="en" sz="2000"/>
              <a:t>use of non-expert labelers (crowdsourcing),</a:t>
            </a:r>
            <a:endParaRPr sz="2000"/>
          </a:p>
          <a:p>
            <a:pPr indent="-355600" lvl="0" marL="457200" marR="0" rtl="0" algn="l">
              <a:lnSpc>
                <a:spcPct val="115000"/>
              </a:lnSpc>
              <a:spcBef>
                <a:spcPts val="0"/>
              </a:spcBef>
              <a:spcAft>
                <a:spcPts val="0"/>
              </a:spcAft>
              <a:buSzPts val="2000"/>
              <a:buChar char="●"/>
            </a:pPr>
            <a:r>
              <a:rPr lang="en" sz="2000"/>
              <a:t>use of curated catalogs (distant supervision) </a:t>
            </a:r>
            <a:endParaRPr sz="2000"/>
          </a:p>
          <a:p>
            <a:pPr indent="-355600" lvl="0" marL="457200" marR="0" rtl="0" algn="l">
              <a:lnSpc>
                <a:spcPct val="115000"/>
              </a:lnSpc>
              <a:spcBef>
                <a:spcPts val="0"/>
              </a:spcBef>
              <a:spcAft>
                <a:spcPts val="0"/>
              </a:spcAft>
              <a:buSzPts val="2000"/>
              <a:buChar char="●"/>
            </a:pPr>
            <a:r>
              <a:rPr lang="en" sz="2000"/>
              <a:t>use of heuristic rules (labeling functions)</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grpSp>
        <p:nvGrpSpPr>
          <p:cNvPr id="2622" name="Google Shape;2622;p213"/>
          <p:cNvGrpSpPr/>
          <p:nvPr/>
        </p:nvGrpSpPr>
        <p:grpSpPr>
          <a:xfrm>
            <a:off x="6217263" y="1405650"/>
            <a:ext cx="2552700" cy="1511975"/>
            <a:chOff x="377988" y="3502400"/>
            <a:chExt cx="2552700" cy="1511975"/>
          </a:xfrm>
        </p:grpSpPr>
        <p:pic>
          <p:nvPicPr>
            <p:cNvPr id="2623" name="Google Shape;2623;p213"/>
            <p:cNvPicPr preferRelativeResize="0"/>
            <p:nvPr/>
          </p:nvPicPr>
          <p:blipFill>
            <a:blip r:embed="rId3">
              <a:alphaModFix/>
            </a:blip>
            <a:stretch>
              <a:fillRect/>
            </a:stretch>
          </p:blipFill>
          <p:spPr>
            <a:xfrm>
              <a:off x="1044750" y="3502400"/>
              <a:ext cx="1219200" cy="1143000"/>
            </a:xfrm>
            <a:prstGeom prst="rect">
              <a:avLst/>
            </a:prstGeom>
            <a:noFill/>
            <a:ln>
              <a:noFill/>
            </a:ln>
          </p:spPr>
        </p:pic>
        <p:sp>
          <p:nvSpPr>
            <p:cNvPr id="2624" name="Google Shape;2624;p213"/>
            <p:cNvSpPr txBox="1"/>
            <p:nvPr/>
          </p:nvSpPr>
          <p:spPr>
            <a:xfrm>
              <a:off x="377988" y="45688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NELL</a:t>
              </a:r>
              <a:endParaRPr b="1">
                <a:solidFill>
                  <a:schemeClr val="dk1"/>
                </a:solidFill>
                <a:latin typeface="Proxima Nova"/>
                <a:ea typeface="Proxima Nova"/>
                <a:cs typeface="Proxima Nova"/>
                <a:sym typeface="Proxima Nova"/>
              </a:endParaRPr>
            </a:p>
          </p:txBody>
        </p:sp>
      </p:grpSp>
      <p:pic>
        <p:nvPicPr>
          <p:cNvPr id="2625" name="Google Shape;2625;p213"/>
          <p:cNvPicPr preferRelativeResize="0"/>
          <p:nvPr/>
        </p:nvPicPr>
        <p:blipFill>
          <a:blip r:embed="rId4">
            <a:alphaModFix/>
          </a:blip>
          <a:stretch>
            <a:fillRect/>
          </a:stretch>
        </p:blipFill>
        <p:spPr>
          <a:xfrm>
            <a:off x="6217275" y="2917619"/>
            <a:ext cx="2552700" cy="581158"/>
          </a:xfrm>
          <a:prstGeom prst="rect">
            <a:avLst/>
          </a:prstGeom>
          <a:noFill/>
          <a:ln>
            <a:noFill/>
          </a:ln>
        </p:spPr>
      </p:pic>
      <p:pic>
        <p:nvPicPr>
          <p:cNvPr id="2626" name="Google Shape;2626;p213"/>
          <p:cNvPicPr preferRelativeResize="0"/>
          <p:nvPr/>
        </p:nvPicPr>
        <p:blipFill>
          <a:blip r:embed="rId5">
            <a:alphaModFix/>
          </a:blip>
          <a:stretch>
            <a:fillRect/>
          </a:stretch>
        </p:blipFill>
        <p:spPr>
          <a:xfrm>
            <a:off x="8153399" y="3558362"/>
            <a:ext cx="738725" cy="1370000"/>
          </a:xfrm>
          <a:prstGeom prst="rect">
            <a:avLst/>
          </a:prstGeom>
          <a:noFill/>
          <a:ln>
            <a:noFill/>
          </a:ln>
        </p:spPr>
      </p:pic>
      <p:pic>
        <p:nvPicPr>
          <p:cNvPr id="2627" name="Google Shape;2627;p213"/>
          <p:cNvPicPr preferRelativeResize="0"/>
          <p:nvPr/>
        </p:nvPicPr>
        <p:blipFill>
          <a:blip r:embed="rId6">
            <a:alphaModFix/>
          </a:blip>
          <a:stretch>
            <a:fillRect/>
          </a:stretch>
        </p:blipFill>
        <p:spPr>
          <a:xfrm>
            <a:off x="6108250" y="3966411"/>
            <a:ext cx="1968943"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4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54" name="Google Shape;354;p43"/>
          <p:cNvSpPr txBox="1"/>
          <p:nvPr/>
        </p:nvSpPr>
        <p:spPr>
          <a:xfrm>
            <a:off x="4000500" y="2120900"/>
            <a:ext cx="1028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Wx</a:t>
            </a:r>
            <a:endParaRPr sz="3300">
              <a:solidFill>
                <a:schemeClr val="dk1"/>
              </a:solidFill>
              <a:latin typeface="Calibri"/>
              <a:ea typeface="Calibri"/>
              <a:cs typeface="Calibri"/>
              <a:sym typeface="Calibri"/>
            </a:endParaRPr>
          </a:p>
        </p:txBody>
      </p:sp>
      <p:sp>
        <p:nvSpPr>
          <p:cNvPr id="355" name="Google Shape;355;p43"/>
          <p:cNvSpPr txBox="1"/>
          <p:nvPr/>
        </p:nvSpPr>
        <p:spPr>
          <a:xfrm>
            <a:off x="3206250" y="3195150"/>
            <a:ext cx="2617200" cy="545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t>Weight matrix</a:t>
            </a:r>
            <a:endParaRPr sz="2400"/>
          </a:p>
        </p:txBody>
      </p:sp>
      <p:cxnSp>
        <p:nvCxnSpPr>
          <p:cNvPr id="356" name="Google Shape;356;p43"/>
          <p:cNvCxnSpPr/>
          <p:nvPr/>
        </p:nvCxnSpPr>
        <p:spPr>
          <a:xfrm rot="10800000">
            <a:off x="4278575" y="2697975"/>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1" name="Shape 2631"/>
        <p:cNvGrpSpPr/>
        <p:nvPr/>
      </p:nvGrpSpPr>
      <p:grpSpPr>
        <a:xfrm>
          <a:off x="0" y="0"/>
          <a:ext cx="0" cy="0"/>
          <a:chOff x="0" y="0"/>
          <a:chExt cx="0" cy="0"/>
        </a:xfrm>
      </p:grpSpPr>
      <p:sp>
        <p:nvSpPr>
          <p:cNvPr id="2632" name="Google Shape;2632;p2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Rise of Weak Supervision</a:t>
            </a:r>
            <a:endParaRPr sz="1800"/>
          </a:p>
        </p:txBody>
      </p:sp>
      <p:pic>
        <p:nvPicPr>
          <p:cNvPr id="2633" name="Google Shape;2633;p214"/>
          <p:cNvPicPr preferRelativeResize="0"/>
          <p:nvPr/>
        </p:nvPicPr>
        <p:blipFill>
          <a:blip r:embed="rId3">
            <a:alphaModFix/>
          </a:blip>
          <a:stretch>
            <a:fillRect/>
          </a:stretch>
        </p:blipFill>
        <p:spPr>
          <a:xfrm>
            <a:off x="753838" y="1017727"/>
            <a:ext cx="7636324" cy="372225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7" name="Shape 2637"/>
        <p:cNvGrpSpPr/>
        <p:nvPr/>
      </p:nvGrpSpPr>
      <p:grpSpPr>
        <a:xfrm>
          <a:off x="0" y="0"/>
          <a:ext cx="0" cy="0"/>
          <a:chOff x="0" y="0"/>
          <a:chExt cx="0" cy="0"/>
        </a:xfrm>
      </p:grpSpPr>
      <p:sp>
        <p:nvSpPr>
          <p:cNvPr id="2638" name="Google Shape;2638;p2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 Rise of Weak Supervision</a:t>
            </a:r>
            <a:endParaRPr sz="1800"/>
          </a:p>
        </p:txBody>
      </p:sp>
      <p:sp>
        <p:nvSpPr>
          <p:cNvPr id="2639" name="Google Shape;2639;p2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Definition:</a:t>
            </a:r>
            <a:r>
              <a:rPr lang="en" sz="2000"/>
              <a:t> Supervision with noisy (much easier to collect) labels; prediction on a larger set, and then training of a model.</a:t>
            </a:r>
            <a:endParaRPr sz="2000"/>
          </a:p>
          <a:p>
            <a:pPr indent="0" lvl="0" marL="0" marR="0" rtl="0" algn="l">
              <a:lnSpc>
                <a:spcPct val="115000"/>
              </a:lnSpc>
              <a:spcBef>
                <a:spcPts val="1600"/>
              </a:spcBef>
              <a:spcAft>
                <a:spcPts val="0"/>
              </a:spcAft>
              <a:buNone/>
            </a:pPr>
            <a:r>
              <a:rPr lang="en" sz="2000"/>
              <a:t>Related to semi-supervised learning and ensemble learning</a:t>
            </a:r>
            <a:endParaRPr sz="2000"/>
          </a:p>
          <a:p>
            <a:pPr indent="0" lvl="0" marL="0" marR="0" rtl="0" algn="l">
              <a:lnSpc>
                <a:spcPct val="115000"/>
              </a:lnSpc>
              <a:spcBef>
                <a:spcPts val="1600"/>
              </a:spcBef>
              <a:spcAft>
                <a:spcPts val="0"/>
              </a:spcAft>
              <a:buNone/>
            </a:pPr>
            <a:r>
              <a:rPr b="1" lang="en" sz="2000"/>
              <a:t>Examples:</a:t>
            </a:r>
            <a:r>
              <a:rPr lang="en" sz="2000"/>
              <a:t> use of non-expert labelers (crowdsourcing), use of curated catalogs (distant supervision), use of heuristic rules (labeling functions)</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sp>
        <p:nvSpPr>
          <p:cNvPr id="2640" name="Google Shape;2640;p215"/>
          <p:cNvSpPr txBox="1"/>
          <p:nvPr/>
        </p:nvSpPr>
        <p:spPr>
          <a:xfrm>
            <a:off x="1138050" y="3717775"/>
            <a:ext cx="68679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chemeClr val="dk2"/>
                </a:solidFill>
                <a:latin typeface="Proxima Nova"/>
                <a:ea typeface="Proxima Nova"/>
                <a:cs typeface="Proxima Nova"/>
                <a:sym typeface="Proxima Nova"/>
              </a:rPr>
              <a:t>Methods developed to tackle data integration problems are closely related to weak supervision.</a:t>
            </a:r>
            <a:endParaRPr sz="2400">
              <a:solidFill>
                <a:schemeClr val="dk2"/>
              </a:solidFill>
              <a:latin typeface="Proxima Nova"/>
              <a:ea typeface="Proxima Nova"/>
              <a:cs typeface="Proxima Nova"/>
              <a:sym typeface="Proxima Nova"/>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4" name="Shape 2644"/>
        <p:cNvGrpSpPr/>
        <p:nvPr/>
      </p:nvGrpSpPr>
      <p:grpSpPr>
        <a:xfrm>
          <a:off x="0" y="0"/>
          <a:ext cx="0" cy="0"/>
          <a:chOff x="0" y="0"/>
          <a:chExt cx="0" cy="0"/>
        </a:xfrm>
      </p:grpSpPr>
      <p:sp>
        <p:nvSpPr>
          <p:cNvPr id="2645" name="Google Shape;2645;p2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Learning from Crowds </a:t>
            </a:r>
            <a:r>
              <a:rPr lang="en" sz="1800">
                <a:solidFill>
                  <a:srgbClr val="5E5E5E"/>
                </a:solidFill>
              </a:rPr>
              <a:t>[Raykar et al., JMLR’10] </a:t>
            </a:r>
            <a:endParaRPr sz="1800">
              <a:solidFill>
                <a:srgbClr val="5E5E5E"/>
              </a:solidFill>
            </a:endParaRPr>
          </a:p>
        </p:txBody>
      </p:sp>
      <p:sp>
        <p:nvSpPr>
          <p:cNvPr id="2646" name="Google Shape;2646;p2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Setup:</a:t>
            </a:r>
            <a:r>
              <a:rPr lang="en" sz="2000"/>
              <a:t> Supervised learning but instead of gold groundtruth one has access to multiple annotators providing (possibly noisy) labels (no absolute gold standard).</a:t>
            </a:r>
            <a:endParaRPr sz="2000"/>
          </a:p>
          <a:p>
            <a:pPr indent="0" lvl="0" marL="0" marR="0" rtl="0" algn="l">
              <a:lnSpc>
                <a:spcPct val="115000"/>
              </a:lnSpc>
              <a:spcBef>
                <a:spcPts val="1600"/>
              </a:spcBef>
              <a:spcAft>
                <a:spcPts val="0"/>
              </a:spcAft>
              <a:buNone/>
            </a:pPr>
            <a:r>
              <a:rPr b="1" lang="en" sz="2000"/>
              <a:t>Task:</a:t>
            </a:r>
            <a:r>
              <a:rPr lang="en" sz="2000"/>
              <a:t> Learn a classifier from multiple noisy labels.</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sp>
        <p:nvSpPr>
          <p:cNvPr id="2647" name="Google Shape;2647;p216"/>
          <p:cNvSpPr txBox="1"/>
          <p:nvPr/>
        </p:nvSpPr>
        <p:spPr>
          <a:xfrm>
            <a:off x="311700" y="3717775"/>
            <a:ext cx="85206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2"/>
                </a:solidFill>
                <a:latin typeface="Proxima Nova"/>
                <a:ea typeface="Proxima Nova"/>
                <a:cs typeface="Proxima Nova"/>
                <a:sym typeface="Proxima Nova"/>
              </a:rPr>
              <a:t>Closely related to Dawid-Skene! </a:t>
            </a:r>
            <a:endParaRPr sz="2400">
              <a:solidFill>
                <a:schemeClr val="dk2"/>
              </a:solidFill>
              <a:latin typeface="Proxima Nova"/>
              <a:ea typeface="Proxima Nova"/>
              <a:cs typeface="Proxima Nova"/>
              <a:sym typeface="Proxima Nova"/>
            </a:endParaRPr>
          </a:p>
          <a:p>
            <a:pPr indent="0" lvl="0" marL="0" rtl="0" algn="ctr">
              <a:lnSpc>
                <a:spcPct val="115000"/>
              </a:lnSpc>
              <a:spcBef>
                <a:spcPts val="1600"/>
              </a:spcBef>
              <a:spcAft>
                <a:spcPts val="1600"/>
              </a:spcAft>
              <a:buNone/>
            </a:pPr>
            <a:r>
              <a:rPr b="1" lang="en" sz="2400">
                <a:solidFill>
                  <a:schemeClr val="dk2"/>
                </a:solidFill>
                <a:latin typeface="Proxima Nova"/>
                <a:ea typeface="Proxima Nova"/>
                <a:cs typeface="Proxima Nova"/>
                <a:sym typeface="Proxima Nova"/>
              </a:rPr>
              <a:t>Difference:</a:t>
            </a:r>
            <a:r>
              <a:rPr lang="en" sz="2400">
                <a:solidFill>
                  <a:schemeClr val="dk2"/>
                </a:solidFill>
                <a:latin typeface="Proxima Nova"/>
                <a:ea typeface="Proxima Nova"/>
                <a:cs typeface="Proxima Nova"/>
                <a:sym typeface="Proxima Nova"/>
              </a:rPr>
              <a:t> Estimating the ground truth and the annotator performance is a byproduct here. Goal is to learn a classifier.</a:t>
            </a:r>
            <a:endParaRPr sz="2400">
              <a:solidFill>
                <a:schemeClr val="dk2"/>
              </a:solidFill>
              <a:latin typeface="Proxima Nova"/>
              <a:ea typeface="Proxima Nova"/>
              <a:cs typeface="Proxima Nova"/>
              <a:sym typeface="Proxima Nova"/>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1" name="Shape 2651"/>
        <p:cNvGrpSpPr/>
        <p:nvPr/>
      </p:nvGrpSpPr>
      <p:grpSpPr>
        <a:xfrm>
          <a:off x="0" y="0"/>
          <a:ext cx="0" cy="0"/>
          <a:chOff x="0" y="0"/>
          <a:chExt cx="0" cy="0"/>
        </a:xfrm>
      </p:grpSpPr>
      <p:sp>
        <p:nvSpPr>
          <p:cNvPr id="2652" name="Google Shape;2652;p2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Learning from Crowds</a:t>
            </a:r>
            <a:r>
              <a:rPr b="1" lang="en"/>
              <a:t> </a:t>
            </a:r>
            <a:r>
              <a:rPr lang="en" sz="1800">
                <a:solidFill>
                  <a:srgbClr val="5E5E5E"/>
                </a:solidFill>
              </a:rPr>
              <a:t>[Raykar et al., JMLR’10] </a:t>
            </a:r>
            <a:endParaRPr sz="1800"/>
          </a:p>
        </p:txBody>
      </p:sp>
      <p:sp>
        <p:nvSpPr>
          <p:cNvPr id="2653" name="Google Shape;2653;p2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Example Task: </a:t>
            </a:r>
            <a:r>
              <a:rPr lang="en" sz="2000"/>
              <a:t>Binary classification</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pic>
        <p:nvPicPr>
          <p:cNvPr id="2654" name="Google Shape;2654;p217"/>
          <p:cNvPicPr preferRelativeResize="0"/>
          <p:nvPr/>
        </p:nvPicPr>
        <p:blipFill>
          <a:blip r:embed="rId3">
            <a:alphaModFix/>
          </a:blip>
          <a:stretch>
            <a:fillRect/>
          </a:stretch>
        </p:blipFill>
        <p:spPr>
          <a:xfrm>
            <a:off x="5202252" y="1000950"/>
            <a:ext cx="3803300" cy="931175"/>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8" name="Shape 2658"/>
        <p:cNvGrpSpPr/>
        <p:nvPr/>
      </p:nvGrpSpPr>
      <p:grpSpPr>
        <a:xfrm>
          <a:off x="0" y="0"/>
          <a:ext cx="0" cy="0"/>
          <a:chOff x="0" y="0"/>
          <a:chExt cx="0" cy="0"/>
        </a:xfrm>
      </p:grpSpPr>
      <p:sp>
        <p:nvSpPr>
          <p:cNvPr id="2659" name="Google Shape;2659;p2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Learning from Crowds</a:t>
            </a:r>
            <a:r>
              <a:rPr b="1" lang="en"/>
              <a:t> </a:t>
            </a:r>
            <a:r>
              <a:rPr lang="en" sz="1800">
                <a:solidFill>
                  <a:srgbClr val="5E5E5E"/>
                </a:solidFill>
              </a:rPr>
              <a:t>[Raykar et al., JMLR’10] </a:t>
            </a:r>
            <a:endParaRPr sz="1800"/>
          </a:p>
        </p:txBody>
      </p:sp>
      <p:sp>
        <p:nvSpPr>
          <p:cNvPr id="2660" name="Google Shape;2660;p2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Example Task: </a:t>
            </a:r>
            <a:r>
              <a:rPr lang="en" sz="2000"/>
              <a:t>Binary classification</a:t>
            </a:r>
            <a:endParaRPr sz="2000"/>
          </a:p>
          <a:p>
            <a:pPr indent="0" lvl="0" marL="0" marR="0" rtl="0" algn="l">
              <a:lnSpc>
                <a:spcPct val="115000"/>
              </a:lnSpc>
              <a:spcBef>
                <a:spcPts val="1600"/>
              </a:spcBef>
              <a:spcAft>
                <a:spcPts val="0"/>
              </a:spcAft>
              <a:buNone/>
            </a:pPr>
            <a:r>
              <a:rPr b="1" lang="en" sz="2000"/>
              <a:t>Annotator performance:</a:t>
            </a:r>
            <a:r>
              <a:rPr lang="en" sz="2000"/>
              <a:t> </a:t>
            </a:r>
            <a:endParaRPr sz="2000"/>
          </a:p>
          <a:p>
            <a:pPr indent="0" lvl="0" marL="0" marR="0" rtl="0" algn="l">
              <a:lnSpc>
                <a:spcPct val="115000"/>
              </a:lnSpc>
              <a:spcBef>
                <a:spcPts val="1600"/>
              </a:spcBef>
              <a:spcAft>
                <a:spcPts val="0"/>
              </a:spcAft>
              <a:buNone/>
            </a:pPr>
            <a:r>
              <a:rPr i="1" lang="en" sz="2000"/>
              <a:t>Sensitivity (true positive rate) </a:t>
            </a:r>
            <a:r>
              <a:rPr lang="en" sz="2000"/>
              <a:t>                    </a:t>
            </a:r>
            <a:r>
              <a:rPr i="1" lang="en" sz="2000"/>
              <a:t>Specificity ( 1 - false positive rate)</a:t>
            </a:r>
            <a:endParaRPr i="1" sz="2000"/>
          </a:p>
          <a:p>
            <a:pPr indent="0" lvl="0" marL="0" marR="0" rtl="0" algn="l">
              <a:lnSpc>
                <a:spcPct val="115000"/>
              </a:lnSpc>
              <a:spcBef>
                <a:spcPts val="1600"/>
              </a:spcBef>
              <a:spcAft>
                <a:spcPts val="0"/>
              </a:spcAft>
              <a:buNone/>
            </a:pPr>
            <a:r>
              <a:t/>
            </a:r>
            <a:endParaRPr sz="2000"/>
          </a:p>
          <a:p>
            <a:pPr indent="0" lvl="0" marL="0" rtl="0">
              <a:spcBef>
                <a:spcPts val="1600"/>
              </a:spcBef>
              <a:spcAft>
                <a:spcPts val="0"/>
              </a:spcAft>
              <a:buNone/>
            </a:pPr>
            <a:r>
              <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pic>
        <p:nvPicPr>
          <p:cNvPr id="2661" name="Google Shape;2661;p218"/>
          <p:cNvPicPr preferRelativeResize="0"/>
          <p:nvPr/>
        </p:nvPicPr>
        <p:blipFill>
          <a:blip r:embed="rId3">
            <a:alphaModFix/>
          </a:blip>
          <a:stretch>
            <a:fillRect/>
          </a:stretch>
        </p:blipFill>
        <p:spPr>
          <a:xfrm>
            <a:off x="5202252" y="1000950"/>
            <a:ext cx="3803300" cy="931175"/>
          </a:xfrm>
          <a:prstGeom prst="rect">
            <a:avLst/>
          </a:prstGeom>
          <a:noFill/>
          <a:ln>
            <a:noFill/>
          </a:ln>
        </p:spPr>
      </p:pic>
      <p:pic>
        <p:nvPicPr>
          <p:cNvPr id="2662" name="Google Shape;2662;p218"/>
          <p:cNvPicPr preferRelativeResize="0"/>
          <p:nvPr/>
        </p:nvPicPr>
        <p:blipFill>
          <a:blip r:embed="rId4">
            <a:alphaModFix/>
          </a:blip>
          <a:stretch>
            <a:fillRect/>
          </a:stretch>
        </p:blipFill>
        <p:spPr>
          <a:xfrm>
            <a:off x="999325" y="2725763"/>
            <a:ext cx="2198087" cy="269825"/>
          </a:xfrm>
          <a:prstGeom prst="rect">
            <a:avLst/>
          </a:prstGeom>
          <a:noFill/>
          <a:ln>
            <a:noFill/>
          </a:ln>
        </p:spPr>
      </p:pic>
      <p:pic>
        <p:nvPicPr>
          <p:cNvPr id="2663" name="Google Shape;2663;p218"/>
          <p:cNvPicPr preferRelativeResize="0"/>
          <p:nvPr/>
        </p:nvPicPr>
        <p:blipFill>
          <a:blip r:embed="rId5">
            <a:alphaModFix/>
          </a:blip>
          <a:stretch>
            <a:fillRect/>
          </a:stretch>
        </p:blipFill>
        <p:spPr>
          <a:xfrm>
            <a:off x="6004863" y="2725763"/>
            <a:ext cx="2198087" cy="269825"/>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7" name="Shape 2667"/>
        <p:cNvGrpSpPr/>
        <p:nvPr/>
      </p:nvGrpSpPr>
      <p:grpSpPr>
        <a:xfrm>
          <a:off x="0" y="0"/>
          <a:ext cx="0" cy="0"/>
          <a:chOff x="0" y="0"/>
          <a:chExt cx="0" cy="0"/>
        </a:xfrm>
      </p:grpSpPr>
      <p:sp>
        <p:nvSpPr>
          <p:cNvPr id="2668" name="Google Shape;2668;p2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Learning from Crowds</a:t>
            </a:r>
            <a:r>
              <a:rPr b="1" lang="en"/>
              <a:t> </a:t>
            </a:r>
            <a:r>
              <a:rPr lang="en" sz="1800">
                <a:solidFill>
                  <a:srgbClr val="5E5E5E"/>
                </a:solidFill>
              </a:rPr>
              <a:t>[Raykar et al., JMLR’10] </a:t>
            </a:r>
            <a:endParaRPr sz="1800"/>
          </a:p>
        </p:txBody>
      </p:sp>
      <p:sp>
        <p:nvSpPr>
          <p:cNvPr id="2669" name="Google Shape;2669;p2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Example Task: </a:t>
            </a:r>
            <a:r>
              <a:rPr lang="en" sz="2000"/>
              <a:t>Binary classification</a:t>
            </a:r>
            <a:endParaRPr sz="2000"/>
          </a:p>
          <a:p>
            <a:pPr indent="0" lvl="0" marL="0" marR="0" rtl="0" algn="l">
              <a:lnSpc>
                <a:spcPct val="115000"/>
              </a:lnSpc>
              <a:spcBef>
                <a:spcPts val="1600"/>
              </a:spcBef>
              <a:spcAft>
                <a:spcPts val="0"/>
              </a:spcAft>
              <a:buNone/>
            </a:pPr>
            <a:r>
              <a:rPr b="1" lang="en" sz="2000"/>
              <a:t>Annotator performance:</a:t>
            </a:r>
            <a:r>
              <a:rPr lang="en" sz="2000"/>
              <a:t> </a:t>
            </a:r>
            <a:endParaRPr sz="2000"/>
          </a:p>
          <a:p>
            <a:pPr indent="0" lvl="0" marL="0" marR="0" rtl="0" algn="l">
              <a:lnSpc>
                <a:spcPct val="115000"/>
              </a:lnSpc>
              <a:spcBef>
                <a:spcPts val="1600"/>
              </a:spcBef>
              <a:spcAft>
                <a:spcPts val="0"/>
              </a:spcAft>
              <a:buNone/>
            </a:pPr>
            <a:r>
              <a:rPr i="1" lang="en" sz="2000"/>
              <a:t>Sensitivity (true positive rate) </a:t>
            </a:r>
            <a:r>
              <a:rPr lang="en" sz="2000"/>
              <a:t>                    </a:t>
            </a:r>
            <a:r>
              <a:rPr i="1" lang="en" sz="2000"/>
              <a:t>Specificity ( 1 - false positive rate)</a:t>
            </a:r>
            <a:endParaRPr i="1" sz="2000"/>
          </a:p>
          <a:p>
            <a:pPr indent="0" lvl="0" marL="0" marR="0" rtl="0" algn="l">
              <a:lnSpc>
                <a:spcPct val="115000"/>
              </a:lnSpc>
              <a:spcBef>
                <a:spcPts val="1600"/>
              </a:spcBef>
              <a:spcAft>
                <a:spcPts val="0"/>
              </a:spcAft>
              <a:buNone/>
            </a:pPr>
            <a:r>
              <a:t/>
            </a:r>
            <a:endParaRPr sz="2000"/>
          </a:p>
          <a:p>
            <a:pPr indent="0" lvl="0" marL="0" rtl="0">
              <a:spcBef>
                <a:spcPts val="1600"/>
              </a:spcBef>
              <a:spcAft>
                <a:spcPts val="0"/>
              </a:spcAft>
              <a:buNone/>
            </a:pPr>
            <a:r>
              <a:rPr b="1" lang="en" sz="2000"/>
              <a:t>Learning:</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pic>
        <p:nvPicPr>
          <p:cNvPr id="2670" name="Google Shape;2670;p219"/>
          <p:cNvPicPr preferRelativeResize="0"/>
          <p:nvPr/>
        </p:nvPicPr>
        <p:blipFill>
          <a:blip r:embed="rId3">
            <a:alphaModFix/>
          </a:blip>
          <a:stretch>
            <a:fillRect/>
          </a:stretch>
        </p:blipFill>
        <p:spPr>
          <a:xfrm>
            <a:off x="5202252" y="1000950"/>
            <a:ext cx="3803300" cy="931175"/>
          </a:xfrm>
          <a:prstGeom prst="rect">
            <a:avLst/>
          </a:prstGeom>
          <a:noFill/>
          <a:ln>
            <a:noFill/>
          </a:ln>
        </p:spPr>
      </p:pic>
      <p:pic>
        <p:nvPicPr>
          <p:cNvPr id="2671" name="Google Shape;2671;p219"/>
          <p:cNvPicPr preferRelativeResize="0"/>
          <p:nvPr/>
        </p:nvPicPr>
        <p:blipFill>
          <a:blip r:embed="rId4">
            <a:alphaModFix/>
          </a:blip>
          <a:stretch>
            <a:fillRect/>
          </a:stretch>
        </p:blipFill>
        <p:spPr>
          <a:xfrm>
            <a:off x="999325" y="2725763"/>
            <a:ext cx="2198087" cy="269825"/>
          </a:xfrm>
          <a:prstGeom prst="rect">
            <a:avLst/>
          </a:prstGeom>
          <a:noFill/>
          <a:ln>
            <a:noFill/>
          </a:ln>
        </p:spPr>
      </p:pic>
      <p:pic>
        <p:nvPicPr>
          <p:cNvPr id="2672" name="Google Shape;2672;p219"/>
          <p:cNvPicPr preferRelativeResize="0"/>
          <p:nvPr/>
        </p:nvPicPr>
        <p:blipFill>
          <a:blip r:embed="rId5">
            <a:alphaModFix/>
          </a:blip>
          <a:stretch>
            <a:fillRect/>
          </a:stretch>
        </p:blipFill>
        <p:spPr>
          <a:xfrm>
            <a:off x="6004863" y="2725763"/>
            <a:ext cx="2198087" cy="269825"/>
          </a:xfrm>
          <a:prstGeom prst="rect">
            <a:avLst/>
          </a:prstGeom>
          <a:noFill/>
          <a:ln>
            <a:noFill/>
          </a:ln>
        </p:spPr>
      </p:pic>
      <p:pic>
        <p:nvPicPr>
          <p:cNvPr id="2673" name="Google Shape;2673;p219"/>
          <p:cNvPicPr preferRelativeResize="0"/>
          <p:nvPr/>
        </p:nvPicPr>
        <p:blipFill>
          <a:blip r:embed="rId6">
            <a:alphaModFix/>
          </a:blip>
          <a:stretch>
            <a:fillRect/>
          </a:stretch>
        </p:blipFill>
        <p:spPr>
          <a:xfrm>
            <a:off x="1644750" y="3252710"/>
            <a:ext cx="2783710" cy="792670"/>
          </a:xfrm>
          <a:prstGeom prst="rect">
            <a:avLst/>
          </a:prstGeom>
          <a:noFill/>
          <a:ln>
            <a:noFill/>
          </a:ln>
        </p:spPr>
      </p:pic>
      <p:pic>
        <p:nvPicPr>
          <p:cNvPr id="2674" name="Google Shape;2674;p219"/>
          <p:cNvPicPr preferRelativeResize="0"/>
          <p:nvPr/>
        </p:nvPicPr>
        <p:blipFill>
          <a:blip r:embed="rId7">
            <a:alphaModFix/>
          </a:blip>
          <a:stretch>
            <a:fillRect/>
          </a:stretch>
        </p:blipFill>
        <p:spPr>
          <a:xfrm>
            <a:off x="4866395" y="3071775"/>
            <a:ext cx="2064529" cy="1154550"/>
          </a:xfrm>
          <a:prstGeom prst="rect">
            <a:avLst/>
          </a:prstGeom>
          <a:noFill/>
          <a:ln>
            <a:noFill/>
          </a:ln>
        </p:spPr>
      </p:pic>
      <p:sp>
        <p:nvSpPr>
          <p:cNvPr id="2675" name="Google Shape;2675;p219"/>
          <p:cNvSpPr txBox="1"/>
          <p:nvPr/>
        </p:nvSpPr>
        <p:spPr>
          <a:xfrm>
            <a:off x="7368875" y="3221100"/>
            <a:ext cx="1580100" cy="855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Model parameters</a:t>
            </a:r>
            <a:endParaRPr/>
          </a:p>
          <a:p>
            <a:pPr indent="0" lvl="0" marL="0" rtl="0">
              <a:spcBef>
                <a:spcPts val="0"/>
              </a:spcBef>
              <a:spcAft>
                <a:spcPts val="0"/>
              </a:spcAft>
              <a:buNone/>
            </a:pPr>
            <a:r>
              <a:rPr lang="en"/>
              <a:t>{</a:t>
            </a:r>
            <a:r>
              <a:rPr b="1" lang="en"/>
              <a:t>w, </a:t>
            </a:r>
            <a:r>
              <a:rPr b="1" i="1" lang="en"/>
              <a:t>α, β</a:t>
            </a:r>
            <a:r>
              <a:rPr lang="en"/>
              <a:t>}</a:t>
            </a:r>
            <a:endParaRPr/>
          </a:p>
        </p:txBody>
      </p:sp>
      <p:sp>
        <p:nvSpPr>
          <p:cNvPr id="2676" name="Google Shape;2676;p219"/>
          <p:cNvSpPr txBox="1"/>
          <p:nvPr/>
        </p:nvSpPr>
        <p:spPr>
          <a:xfrm>
            <a:off x="311700" y="4293625"/>
            <a:ext cx="85206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chemeClr val="dk2"/>
                </a:solidFill>
                <a:latin typeface="Proxima Nova"/>
                <a:ea typeface="Proxima Nova"/>
                <a:cs typeface="Proxima Nova"/>
                <a:sym typeface="Proxima Nova"/>
              </a:rPr>
              <a:t>EM algorithm to obtain maximum-likelihood estimates. Difference with Dawid-Skene is the estimation of </a:t>
            </a:r>
            <a:r>
              <a:rPr i="1" lang="en" sz="2400">
                <a:solidFill>
                  <a:schemeClr val="dk2"/>
                </a:solidFill>
                <a:latin typeface="Proxima Nova"/>
                <a:ea typeface="Proxima Nova"/>
                <a:cs typeface="Proxima Nova"/>
                <a:sym typeface="Proxima Nova"/>
              </a:rPr>
              <a:t>w.</a:t>
            </a:r>
            <a:endParaRPr i="1" sz="2400">
              <a:solidFill>
                <a:schemeClr val="dk2"/>
              </a:solidFill>
              <a:latin typeface="Proxima Nova"/>
              <a:ea typeface="Proxima Nova"/>
              <a:cs typeface="Proxima Nova"/>
              <a:sym typeface="Proxima Nova"/>
            </a:endParaRPr>
          </a:p>
        </p:txBody>
      </p:sp>
      <p:sp>
        <p:nvSpPr>
          <p:cNvPr id="2677" name="Google Shape;2677;p219"/>
          <p:cNvSpPr/>
          <p:nvPr/>
        </p:nvSpPr>
        <p:spPr>
          <a:xfrm>
            <a:off x="4882400" y="3053600"/>
            <a:ext cx="1359000" cy="2697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7"/>
                                        </p:tgtEl>
                                        <p:attrNameLst>
                                          <p:attrName>style.visibility</p:attrName>
                                        </p:attrNameLst>
                                      </p:cBhvr>
                                      <p:to>
                                        <p:strVal val="visible"/>
                                      </p:to>
                                    </p:set>
                                    <p:animEffect filter="fade" transition="in">
                                      <p:cBhvr>
                                        <p:cTn dur="1"/>
                                        <p:tgtEl>
                                          <p:spTgt spid="2677"/>
                                        </p:tgtEl>
                                      </p:cBhvr>
                                    </p:animEffect>
                                  </p:childTnLst>
                                </p:cTn>
                              </p:par>
                              <p:par>
                                <p:cTn fill="hold" nodeType="withEffect" presetClass="entr" presetID="10" presetSubtype="0">
                                  <p:stCondLst>
                                    <p:cond delay="0"/>
                                  </p:stCondLst>
                                  <p:childTnLst>
                                    <p:set>
                                      <p:cBhvr>
                                        <p:cTn dur="1" fill="hold">
                                          <p:stCondLst>
                                            <p:cond delay="0"/>
                                          </p:stCondLst>
                                        </p:cTn>
                                        <p:tgtEl>
                                          <p:spTgt spid="2676"/>
                                        </p:tgtEl>
                                        <p:attrNameLst>
                                          <p:attrName>style.visibility</p:attrName>
                                        </p:attrNameLst>
                                      </p:cBhvr>
                                      <p:to>
                                        <p:strVal val="visible"/>
                                      </p:to>
                                    </p:set>
                                    <p:animEffect filter="fade" transition="in">
                                      <p:cBhvr>
                                        <p:cTn dur="1000"/>
                                        <p:tgtEl>
                                          <p:spTgt spid="2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1" name="Shape 2681"/>
        <p:cNvGrpSpPr/>
        <p:nvPr/>
      </p:nvGrpSpPr>
      <p:grpSpPr>
        <a:xfrm>
          <a:off x="0" y="0"/>
          <a:ext cx="0" cy="0"/>
          <a:chOff x="0" y="0"/>
          <a:chExt cx="0" cy="0"/>
        </a:xfrm>
      </p:grpSpPr>
      <p:sp>
        <p:nvSpPr>
          <p:cNvPr id="2682" name="Google Shape;2682;p2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a:t>
            </a:r>
            <a:r>
              <a:rPr b="1" lang="en"/>
              <a:t> </a:t>
            </a:r>
            <a:r>
              <a:rPr lang="en" sz="1800">
                <a:solidFill>
                  <a:srgbClr val="5E5E5E"/>
                </a:solidFill>
              </a:rPr>
              <a:t>[Mintz et al., ACL’09]</a:t>
            </a:r>
            <a:endParaRPr sz="1800">
              <a:solidFill>
                <a:srgbClr val="5E5E5E"/>
              </a:solidFill>
            </a:endParaRPr>
          </a:p>
        </p:txBody>
      </p:sp>
      <p:sp>
        <p:nvSpPr>
          <p:cNvPr id="2683" name="Google Shape;2683;p2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a:t>Goal: </a:t>
            </a:r>
            <a:r>
              <a:rPr lang="en"/>
              <a:t>Extracting structured knowledge from text.</a:t>
            </a:r>
            <a:endParaRPr b="1"/>
          </a:p>
          <a:p>
            <a:pPr indent="0" lvl="0" marL="0" marR="0" rtl="0" algn="l">
              <a:lnSpc>
                <a:spcPct val="115000"/>
              </a:lnSpc>
              <a:spcBef>
                <a:spcPts val="1600"/>
              </a:spcBef>
              <a:spcAft>
                <a:spcPts val="0"/>
              </a:spcAft>
              <a:buNone/>
            </a:pPr>
            <a:r>
              <a:rPr b="1" lang="en"/>
              <a:t>Hypothesis: </a:t>
            </a:r>
            <a:r>
              <a:rPr lang="en"/>
              <a:t>If two entities belong to a certain relation, any sentence containing those two entities is likely to express that relation.</a:t>
            </a:r>
            <a:endParaRPr/>
          </a:p>
          <a:p>
            <a:pPr indent="0" lvl="0" marL="0" marR="0" rtl="0" algn="l">
              <a:lnSpc>
                <a:spcPct val="115000"/>
              </a:lnSpc>
              <a:spcBef>
                <a:spcPts val="1600"/>
              </a:spcBef>
              <a:spcAft>
                <a:spcPts val="0"/>
              </a:spcAft>
              <a:buNone/>
            </a:pPr>
            <a:r>
              <a:rPr b="1" lang="en"/>
              <a:t>Idea: </a:t>
            </a:r>
            <a:r>
              <a:rPr lang="en"/>
              <a:t>Use a </a:t>
            </a:r>
            <a:r>
              <a:rPr i="1" lang="en"/>
              <a:t>database </a:t>
            </a:r>
            <a:r>
              <a:rPr lang="en"/>
              <a:t>of relations to gets lots of </a:t>
            </a:r>
            <a:r>
              <a:rPr i="1" lang="en"/>
              <a:t>noisy </a:t>
            </a:r>
            <a:r>
              <a:rPr lang="en"/>
              <a:t>training examples</a:t>
            </a:r>
            <a:endParaRPr/>
          </a:p>
          <a:p>
            <a:pPr indent="-342900" lvl="1" marL="914400" marR="0" rtl="0" algn="l">
              <a:lnSpc>
                <a:spcPct val="115000"/>
              </a:lnSpc>
              <a:spcBef>
                <a:spcPts val="1600"/>
              </a:spcBef>
              <a:spcAft>
                <a:spcPts val="0"/>
              </a:spcAft>
              <a:buSzPts val="1800"/>
              <a:buChar char="○"/>
            </a:pPr>
            <a:r>
              <a:rPr lang="en" sz="1800"/>
              <a:t>Instead of hand-creating seed tuples (bootstrapping)</a:t>
            </a:r>
            <a:endParaRPr sz="1800"/>
          </a:p>
          <a:p>
            <a:pPr indent="-342900" lvl="1" marL="914400" marR="0" rtl="0" algn="l">
              <a:lnSpc>
                <a:spcPct val="115000"/>
              </a:lnSpc>
              <a:spcBef>
                <a:spcPts val="0"/>
              </a:spcBef>
              <a:spcAft>
                <a:spcPts val="0"/>
              </a:spcAft>
              <a:buSzPts val="1800"/>
              <a:buChar char="○"/>
            </a:pPr>
            <a:r>
              <a:rPr lang="en" sz="1800"/>
              <a:t>Instead of using hand-labeled corpus (supervised)</a:t>
            </a:r>
            <a:endParaRPr sz="1800"/>
          </a:p>
          <a:p>
            <a:pPr indent="0" lvl="0" marL="0" marR="0" rtl="0" algn="l">
              <a:lnSpc>
                <a:spcPct val="115000"/>
              </a:lnSpc>
              <a:spcBef>
                <a:spcPts val="1600"/>
              </a:spcBef>
              <a:spcAft>
                <a:spcPts val="0"/>
              </a:spcAft>
              <a:buNone/>
            </a:pPr>
            <a:r>
              <a:rPr b="1" lang="en"/>
              <a:t>Benefits: </a:t>
            </a:r>
            <a:r>
              <a:rPr lang="en"/>
              <a:t>has the advantages of supervised learning (leverage reliable hand-created knowledge), has the advantages of unsupervised learning (leverage unlimited amounts of text data).</a:t>
            </a:r>
            <a:endParaRPr/>
          </a:p>
          <a:p>
            <a:pPr indent="0" lvl="0" marL="0" marR="0" rtl="0" algn="l">
              <a:lnSpc>
                <a:spcPct val="115000"/>
              </a:lnSpc>
              <a:spcBef>
                <a:spcPts val="1600"/>
              </a:spcBef>
              <a:spcAft>
                <a:spcPts val="0"/>
              </a:spcAft>
              <a:buNone/>
            </a:pPr>
            <a:r>
              <a:t/>
            </a:r>
            <a:endParaRPr/>
          </a:p>
          <a:p>
            <a:pPr indent="0" lvl="0" marL="0" marR="0" rtl="0" algn="ctr">
              <a:lnSpc>
                <a:spcPct val="115000"/>
              </a:lnSpc>
              <a:spcBef>
                <a:spcPts val="1600"/>
              </a:spcBef>
              <a:spcAft>
                <a:spcPts val="1600"/>
              </a:spcAft>
              <a:buNone/>
            </a:pPr>
            <a:r>
              <a:t/>
            </a:r>
            <a:endParaRPr i="1">
              <a:solidFill>
                <a:schemeClr val="dk2"/>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7" name="Shape 2687"/>
        <p:cNvGrpSpPr/>
        <p:nvPr/>
      </p:nvGrpSpPr>
      <p:grpSpPr>
        <a:xfrm>
          <a:off x="0" y="0"/>
          <a:ext cx="0" cy="0"/>
          <a:chOff x="0" y="0"/>
          <a:chExt cx="0" cy="0"/>
        </a:xfrm>
      </p:grpSpPr>
      <p:sp>
        <p:nvSpPr>
          <p:cNvPr id="2688" name="Google Shape;2688;p221"/>
          <p:cNvSpPr txBox="1"/>
          <p:nvPr>
            <p:ph type="title"/>
          </p:nvPr>
        </p:nvSpPr>
        <p:spPr>
          <a:xfrm>
            <a:off x="311700" y="445025"/>
            <a:ext cx="8520600" cy="572700"/>
          </a:xfrm>
          <a:prstGeom prst="rect">
            <a:avLst/>
          </a:prstGeom>
          <a:ln cap="flat" cmpd="sng" w="9525">
            <a:solidFill>
              <a:srgbClr val="9E9E9E"/>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solidFill>
                <a:srgbClr val="5E5E5E"/>
              </a:solidFill>
            </a:endParaRPr>
          </a:p>
        </p:txBody>
      </p:sp>
      <p:sp>
        <p:nvSpPr>
          <p:cNvPr id="2689" name="Google Shape;2689;p221"/>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
        <p:nvSpPr>
          <p:cNvPr id="2690" name="Google Shape;2690;p221"/>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founded Microsoft in 1975.</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founder of Microsoft,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2691" name="Google Shape;2691;p221"/>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Founder,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CollegeAttended, Harvard)</a:t>
            </a:r>
            <a:endParaRPr>
              <a:latin typeface="Proxima Nova"/>
              <a:ea typeface="Proxima Nova"/>
              <a:cs typeface="Proxima Nova"/>
              <a:sym typeface="Proxima Nova"/>
            </a:endParaRPr>
          </a:p>
        </p:txBody>
      </p:sp>
      <p:sp>
        <p:nvSpPr>
          <p:cNvPr id="2692" name="Google Shape;2692;p221"/>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2693" name="Google Shape;2693;p221"/>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2694" name="Google Shape;2694;p221"/>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695" name="Google Shape;2695;p221"/>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9" name="Shape 2699"/>
        <p:cNvGrpSpPr/>
        <p:nvPr/>
      </p:nvGrpSpPr>
      <p:grpSpPr>
        <a:xfrm>
          <a:off x="0" y="0"/>
          <a:ext cx="0" cy="0"/>
          <a:chOff x="0" y="0"/>
          <a:chExt cx="0" cy="0"/>
        </a:xfrm>
      </p:grpSpPr>
      <p:sp>
        <p:nvSpPr>
          <p:cNvPr id="2700" name="Google Shape;2700;p2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p>
        </p:txBody>
      </p:sp>
      <p:sp>
        <p:nvSpPr>
          <p:cNvPr id="2701" name="Google Shape;2701;p222"/>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chemeClr val="dk2"/>
                </a:solidFill>
                <a:latin typeface="Proxima Nova"/>
                <a:ea typeface="Proxima Nova"/>
                <a:cs typeface="Proxima Nova"/>
                <a:sym typeface="Proxima Nova"/>
              </a:rPr>
              <a:t>Bill Gates founded Microsoft in 1975.</a:t>
            </a:r>
            <a:endParaRPr>
              <a:solidFill>
                <a:schemeClr val="dk2"/>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founder of Microsoft,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2702" name="Google Shape;2702;p222"/>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rgbClr val="0E9453"/>
                </a:solidFill>
                <a:latin typeface="Proxima Nova"/>
                <a:ea typeface="Proxima Nova"/>
                <a:cs typeface="Proxima Nova"/>
                <a:sym typeface="Proxima Nova"/>
              </a:rPr>
              <a:t>(Bill Gates, Founder, Microsoft)</a:t>
            </a:r>
            <a:endParaRPr>
              <a:solidFill>
                <a:srgbClr val="0E9453"/>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CollegeAttended, Harvard)</a:t>
            </a:r>
            <a:endParaRPr>
              <a:solidFill>
                <a:schemeClr val="dk2"/>
              </a:solidFill>
              <a:latin typeface="Proxima Nova"/>
              <a:ea typeface="Proxima Nova"/>
              <a:cs typeface="Proxima Nova"/>
              <a:sym typeface="Proxima Nova"/>
            </a:endParaRPr>
          </a:p>
        </p:txBody>
      </p:sp>
      <p:sp>
        <p:nvSpPr>
          <p:cNvPr id="2703" name="Google Shape;2703;p222"/>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2704" name="Google Shape;2704;p222"/>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2705" name="Google Shape;2705;p222"/>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p:txBody>
      </p:sp>
      <p:sp>
        <p:nvSpPr>
          <p:cNvPr id="2706" name="Google Shape;2706;p222"/>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2707" name="Google Shape;2707;p222"/>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1" name="Shape 2711"/>
        <p:cNvGrpSpPr/>
        <p:nvPr/>
      </p:nvGrpSpPr>
      <p:grpSpPr>
        <a:xfrm>
          <a:off x="0" y="0"/>
          <a:ext cx="0" cy="0"/>
          <a:chOff x="0" y="0"/>
          <a:chExt cx="0" cy="0"/>
        </a:xfrm>
      </p:grpSpPr>
      <p:sp>
        <p:nvSpPr>
          <p:cNvPr id="2712" name="Google Shape;2712;p2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p>
        </p:txBody>
      </p:sp>
      <p:sp>
        <p:nvSpPr>
          <p:cNvPr id="2713" name="Google Shape;2713;p223"/>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chemeClr val="dk1"/>
                </a:solidFill>
                <a:latin typeface="Proxima Nova"/>
                <a:ea typeface="Proxima Nova"/>
                <a:cs typeface="Proxima Nova"/>
                <a:sym typeface="Proxima Nova"/>
              </a:rPr>
              <a:t>Bill Gates founded Microsoft in 1975.</a:t>
            </a:r>
            <a:endParaRPr>
              <a:solidFill>
                <a:schemeClr val="dk1"/>
              </a:solidFill>
              <a:latin typeface="Proxima Nova"/>
              <a:ea typeface="Proxima Nova"/>
              <a:cs typeface="Proxima Nova"/>
              <a:sym typeface="Proxima Nova"/>
            </a:endParaRPr>
          </a:p>
          <a:p>
            <a:pPr indent="0" lvl="0" marL="0" rtl="0">
              <a:spcBef>
                <a:spcPts val="0"/>
              </a:spcBef>
              <a:spcAft>
                <a:spcPts val="0"/>
              </a:spcAft>
              <a:buNone/>
            </a:pPr>
            <a:r>
              <a:rPr lang="en">
                <a:solidFill>
                  <a:schemeClr val="dk2"/>
                </a:solidFill>
                <a:latin typeface="Proxima Nova"/>
                <a:ea typeface="Proxima Nova"/>
                <a:cs typeface="Proxima Nova"/>
                <a:sym typeface="Proxima Nova"/>
              </a:rPr>
              <a:t>Bill Gates, founder of Microsoft, …</a:t>
            </a:r>
            <a:endParaRPr>
              <a:solidFill>
                <a:schemeClr val="dk2"/>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2714" name="Google Shape;2714;p223"/>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rgbClr val="0E9453"/>
                </a:solidFill>
                <a:latin typeface="Proxima Nova"/>
                <a:ea typeface="Proxima Nova"/>
                <a:cs typeface="Proxima Nova"/>
                <a:sym typeface="Proxima Nova"/>
              </a:rPr>
              <a:t>(Bill Gates, Founder, Microsoft)</a:t>
            </a:r>
            <a:endParaRPr>
              <a:solidFill>
                <a:srgbClr val="0E9453"/>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CollegeAttended, Harvard)</a:t>
            </a:r>
            <a:endParaRPr>
              <a:solidFill>
                <a:schemeClr val="dk2"/>
              </a:solidFill>
              <a:latin typeface="Proxima Nova"/>
              <a:ea typeface="Proxima Nova"/>
              <a:cs typeface="Proxima Nova"/>
              <a:sym typeface="Proxima Nova"/>
            </a:endParaRPr>
          </a:p>
        </p:txBody>
      </p:sp>
      <p:sp>
        <p:nvSpPr>
          <p:cNvPr id="2715" name="Google Shape;2715;p223"/>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2716" name="Google Shape;2716;p223"/>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2717" name="Google Shape;2717;p223"/>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founder of Y</a:t>
            </a:r>
            <a:endParaRPr>
              <a:latin typeface="Proxima Nova"/>
              <a:ea typeface="Proxima Nova"/>
              <a:cs typeface="Proxima Nova"/>
              <a:sym typeface="Proxima Nova"/>
            </a:endParaRPr>
          </a:p>
        </p:txBody>
      </p:sp>
      <p:sp>
        <p:nvSpPr>
          <p:cNvPr id="2718" name="Google Shape;2718;p223"/>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2719" name="Google Shape;2719;p223"/>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6"/>
          <p:cNvPicPr preferRelativeResize="0"/>
          <p:nvPr/>
        </p:nvPicPr>
        <p:blipFill>
          <a:blip r:embed="rId3">
            <a:alphaModFix/>
          </a:blip>
          <a:stretch>
            <a:fillRect/>
          </a:stretch>
        </p:blipFill>
        <p:spPr>
          <a:xfrm>
            <a:off x="3221250" y="3981500"/>
            <a:ext cx="815850" cy="1076921"/>
          </a:xfrm>
          <a:prstGeom prst="rect">
            <a:avLst/>
          </a:prstGeom>
          <a:noFill/>
          <a:ln>
            <a:noFill/>
          </a:ln>
        </p:spPr>
      </p:pic>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Acknowledgement</a:t>
            </a:r>
            <a:endParaRPr b="1"/>
          </a:p>
        </p:txBody>
      </p:sp>
      <p:pic>
        <p:nvPicPr>
          <p:cNvPr id="142" name="Google Shape;142;p26"/>
          <p:cNvPicPr preferRelativeResize="0"/>
          <p:nvPr/>
        </p:nvPicPr>
        <p:blipFill>
          <a:blip r:embed="rId4">
            <a:alphaModFix/>
          </a:blip>
          <a:stretch>
            <a:fillRect/>
          </a:stretch>
        </p:blipFill>
        <p:spPr>
          <a:xfrm>
            <a:off x="228600" y="941525"/>
            <a:ext cx="754925" cy="1000925"/>
          </a:xfrm>
          <a:prstGeom prst="rect">
            <a:avLst/>
          </a:prstGeom>
          <a:noFill/>
          <a:ln>
            <a:noFill/>
          </a:ln>
        </p:spPr>
      </p:pic>
      <p:pic>
        <p:nvPicPr>
          <p:cNvPr id="143" name="Google Shape;143;p26"/>
          <p:cNvPicPr preferRelativeResize="0"/>
          <p:nvPr/>
        </p:nvPicPr>
        <p:blipFill>
          <a:blip r:embed="rId5">
            <a:alphaModFix/>
          </a:blip>
          <a:stretch>
            <a:fillRect/>
          </a:stretch>
        </p:blipFill>
        <p:spPr>
          <a:xfrm>
            <a:off x="984450" y="949650"/>
            <a:ext cx="754925" cy="1000911"/>
          </a:xfrm>
          <a:prstGeom prst="rect">
            <a:avLst/>
          </a:prstGeom>
          <a:noFill/>
          <a:ln>
            <a:noFill/>
          </a:ln>
        </p:spPr>
      </p:pic>
      <p:pic>
        <p:nvPicPr>
          <p:cNvPr id="144" name="Google Shape;144;p26"/>
          <p:cNvPicPr preferRelativeResize="0"/>
          <p:nvPr/>
        </p:nvPicPr>
        <p:blipFill>
          <a:blip r:embed="rId6">
            <a:alphaModFix/>
          </a:blip>
          <a:stretch>
            <a:fillRect/>
          </a:stretch>
        </p:blipFill>
        <p:spPr>
          <a:xfrm>
            <a:off x="228601" y="1923775"/>
            <a:ext cx="754925" cy="1013479"/>
          </a:xfrm>
          <a:prstGeom prst="rect">
            <a:avLst/>
          </a:prstGeom>
          <a:noFill/>
          <a:ln>
            <a:noFill/>
          </a:ln>
        </p:spPr>
      </p:pic>
      <p:pic>
        <p:nvPicPr>
          <p:cNvPr id="145" name="Google Shape;145;p26"/>
          <p:cNvPicPr preferRelativeResize="0"/>
          <p:nvPr/>
        </p:nvPicPr>
        <p:blipFill>
          <a:blip r:embed="rId7">
            <a:alphaModFix/>
          </a:blip>
          <a:stretch>
            <a:fillRect/>
          </a:stretch>
        </p:blipFill>
        <p:spPr>
          <a:xfrm>
            <a:off x="1729450" y="949650"/>
            <a:ext cx="754925" cy="1020893"/>
          </a:xfrm>
          <a:prstGeom prst="rect">
            <a:avLst/>
          </a:prstGeom>
          <a:noFill/>
          <a:ln>
            <a:noFill/>
          </a:ln>
        </p:spPr>
      </p:pic>
      <p:pic>
        <p:nvPicPr>
          <p:cNvPr id="146" name="Google Shape;146;p26"/>
          <p:cNvPicPr preferRelativeResize="0"/>
          <p:nvPr/>
        </p:nvPicPr>
        <p:blipFill>
          <a:blip r:embed="rId8">
            <a:alphaModFix/>
          </a:blip>
          <a:stretch>
            <a:fillRect/>
          </a:stretch>
        </p:blipFill>
        <p:spPr>
          <a:xfrm>
            <a:off x="3230298" y="1961045"/>
            <a:ext cx="754925" cy="1000923"/>
          </a:xfrm>
          <a:prstGeom prst="rect">
            <a:avLst/>
          </a:prstGeom>
          <a:noFill/>
          <a:ln>
            <a:noFill/>
          </a:ln>
        </p:spPr>
      </p:pic>
      <p:pic>
        <p:nvPicPr>
          <p:cNvPr id="147" name="Google Shape;147;p26"/>
          <p:cNvPicPr preferRelativeResize="0"/>
          <p:nvPr/>
        </p:nvPicPr>
        <p:blipFill>
          <a:blip r:embed="rId9">
            <a:alphaModFix/>
          </a:blip>
          <a:stretch>
            <a:fillRect/>
          </a:stretch>
        </p:blipFill>
        <p:spPr>
          <a:xfrm>
            <a:off x="1799825" y="1951070"/>
            <a:ext cx="754925" cy="1000719"/>
          </a:xfrm>
          <a:prstGeom prst="rect">
            <a:avLst/>
          </a:prstGeom>
          <a:noFill/>
          <a:ln>
            <a:noFill/>
          </a:ln>
        </p:spPr>
      </p:pic>
      <p:pic>
        <p:nvPicPr>
          <p:cNvPr id="148" name="Google Shape;148;p26"/>
          <p:cNvPicPr preferRelativeResize="0"/>
          <p:nvPr/>
        </p:nvPicPr>
        <p:blipFill>
          <a:blip r:embed="rId10">
            <a:alphaModFix/>
          </a:blip>
          <a:stretch>
            <a:fillRect/>
          </a:stretch>
        </p:blipFill>
        <p:spPr>
          <a:xfrm>
            <a:off x="983525" y="1938826"/>
            <a:ext cx="815855" cy="1000900"/>
          </a:xfrm>
          <a:prstGeom prst="rect">
            <a:avLst/>
          </a:prstGeom>
          <a:noFill/>
          <a:ln>
            <a:noFill/>
          </a:ln>
        </p:spPr>
      </p:pic>
      <p:pic>
        <p:nvPicPr>
          <p:cNvPr id="149" name="Google Shape;149;p26"/>
          <p:cNvPicPr preferRelativeResize="0"/>
          <p:nvPr/>
        </p:nvPicPr>
        <p:blipFill>
          <a:blip r:embed="rId11">
            <a:alphaModFix/>
          </a:blip>
          <a:stretch>
            <a:fillRect/>
          </a:stretch>
        </p:blipFill>
        <p:spPr>
          <a:xfrm>
            <a:off x="2540725" y="1960620"/>
            <a:ext cx="754925" cy="1056856"/>
          </a:xfrm>
          <a:prstGeom prst="rect">
            <a:avLst/>
          </a:prstGeom>
          <a:noFill/>
          <a:ln>
            <a:noFill/>
          </a:ln>
        </p:spPr>
      </p:pic>
      <p:pic>
        <p:nvPicPr>
          <p:cNvPr id="150" name="Google Shape;150;p26"/>
          <p:cNvPicPr preferRelativeResize="0"/>
          <p:nvPr/>
        </p:nvPicPr>
        <p:blipFill>
          <a:blip r:embed="rId12">
            <a:alphaModFix/>
          </a:blip>
          <a:stretch>
            <a:fillRect/>
          </a:stretch>
        </p:blipFill>
        <p:spPr>
          <a:xfrm>
            <a:off x="3984296" y="949650"/>
            <a:ext cx="1305800" cy="693707"/>
          </a:xfrm>
          <a:prstGeom prst="rect">
            <a:avLst/>
          </a:prstGeom>
          <a:noFill/>
          <a:ln>
            <a:noFill/>
          </a:ln>
        </p:spPr>
      </p:pic>
      <p:pic>
        <p:nvPicPr>
          <p:cNvPr id="151" name="Google Shape;151;p26"/>
          <p:cNvPicPr preferRelativeResize="0"/>
          <p:nvPr/>
        </p:nvPicPr>
        <p:blipFill>
          <a:blip r:embed="rId13">
            <a:alphaModFix/>
          </a:blip>
          <a:stretch>
            <a:fillRect/>
          </a:stretch>
        </p:blipFill>
        <p:spPr>
          <a:xfrm>
            <a:off x="8160587" y="2851945"/>
            <a:ext cx="671724" cy="809471"/>
          </a:xfrm>
          <a:prstGeom prst="rect">
            <a:avLst/>
          </a:prstGeom>
          <a:noFill/>
          <a:ln>
            <a:noFill/>
          </a:ln>
        </p:spPr>
      </p:pic>
      <p:pic>
        <p:nvPicPr>
          <p:cNvPr id="152" name="Google Shape;152;p26"/>
          <p:cNvPicPr preferRelativeResize="0"/>
          <p:nvPr/>
        </p:nvPicPr>
        <p:blipFill>
          <a:blip r:embed="rId14">
            <a:alphaModFix/>
          </a:blip>
          <a:stretch>
            <a:fillRect/>
          </a:stretch>
        </p:blipFill>
        <p:spPr>
          <a:xfrm>
            <a:off x="7220160" y="2850144"/>
            <a:ext cx="940410" cy="813090"/>
          </a:xfrm>
          <a:prstGeom prst="rect">
            <a:avLst/>
          </a:prstGeom>
          <a:noFill/>
          <a:ln>
            <a:noFill/>
          </a:ln>
        </p:spPr>
      </p:pic>
      <p:pic>
        <p:nvPicPr>
          <p:cNvPr id="153" name="Google Shape;153;p26"/>
          <p:cNvPicPr preferRelativeResize="0"/>
          <p:nvPr/>
        </p:nvPicPr>
        <p:blipFill>
          <a:blip r:embed="rId15">
            <a:alphaModFix/>
          </a:blip>
          <a:stretch>
            <a:fillRect/>
          </a:stretch>
        </p:blipFill>
        <p:spPr>
          <a:xfrm>
            <a:off x="7978149" y="1973680"/>
            <a:ext cx="688525" cy="881581"/>
          </a:xfrm>
          <a:prstGeom prst="rect">
            <a:avLst/>
          </a:prstGeom>
          <a:noFill/>
          <a:ln>
            <a:noFill/>
          </a:ln>
        </p:spPr>
      </p:pic>
      <p:pic>
        <p:nvPicPr>
          <p:cNvPr id="154" name="Google Shape;154;p26"/>
          <p:cNvPicPr preferRelativeResize="0"/>
          <p:nvPr/>
        </p:nvPicPr>
        <p:blipFill>
          <a:blip r:embed="rId16">
            <a:alphaModFix/>
          </a:blip>
          <a:stretch>
            <a:fillRect/>
          </a:stretch>
        </p:blipFill>
        <p:spPr>
          <a:xfrm>
            <a:off x="5657998" y="2780353"/>
            <a:ext cx="1041677" cy="952675"/>
          </a:xfrm>
          <a:prstGeom prst="rect">
            <a:avLst/>
          </a:prstGeom>
          <a:noFill/>
          <a:ln>
            <a:noFill/>
          </a:ln>
        </p:spPr>
      </p:pic>
      <p:pic>
        <p:nvPicPr>
          <p:cNvPr id="155" name="Google Shape;155;p26"/>
          <p:cNvPicPr preferRelativeResize="0"/>
          <p:nvPr/>
        </p:nvPicPr>
        <p:blipFill>
          <a:blip r:embed="rId17">
            <a:alphaModFix/>
          </a:blip>
          <a:stretch>
            <a:fillRect/>
          </a:stretch>
        </p:blipFill>
        <p:spPr>
          <a:xfrm>
            <a:off x="5657999" y="1969823"/>
            <a:ext cx="937679" cy="886717"/>
          </a:xfrm>
          <a:prstGeom prst="rect">
            <a:avLst/>
          </a:prstGeom>
          <a:noFill/>
          <a:ln>
            <a:noFill/>
          </a:ln>
        </p:spPr>
      </p:pic>
      <p:pic>
        <p:nvPicPr>
          <p:cNvPr id="156" name="Google Shape;156;p26"/>
          <p:cNvPicPr preferRelativeResize="0"/>
          <p:nvPr/>
        </p:nvPicPr>
        <p:blipFill>
          <a:blip r:embed="rId18">
            <a:alphaModFix/>
          </a:blip>
          <a:stretch>
            <a:fillRect/>
          </a:stretch>
        </p:blipFill>
        <p:spPr>
          <a:xfrm>
            <a:off x="7263617" y="1973687"/>
            <a:ext cx="688537" cy="881587"/>
          </a:xfrm>
          <a:prstGeom prst="rect">
            <a:avLst/>
          </a:prstGeom>
          <a:noFill/>
          <a:ln>
            <a:noFill/>
          </a:ln>
        </p:spPr>
      </p:pic>
      <p:pic>
        <p:nvPicPr>
          <p:cNvPr id="157" name="Google Shape;157;p26"/>
          <p:cNvPicPr preferRelativeResize="0"/>
          <p:nvPr/>
        </p:nvPicPr>
        <p:blipFill>
          <a:blip r:embed="rId19">
            <a:alphaModFix/>
          </a:blip>
          <a:stretch>
            <a:fillRect/>
          </a:stretch>
        </p:blipFill>
        <p:spPr>
          <a:xfrm>
            <a:off x="6567868" y="1969833"/>
            <a:ext cx="669757" cy="886717"/>
          </a:xfrm>
          <a:prstGeom prst="rect">
            <a:avLst/>
          </a:prstGeom>
          <a:noFill/>
          <a:ln>
            <a:noFill/>
          </a:ln>
        </p:spPr>
      </p:pic>
      <p:pic>
        <p:nvPicPr>
          <p:cNvPr id="158" name="Google Shape;158;p26"/>
          <p:cNvPicPr preferRelativeResize="0"/>
          <p:nvPr/>
        </p:nvPicPr>
        <p:blipFill>
          <a:blip r:embed="rId20">
            <a:alphaModFix/>
          </a:blip>
          <a:stretch>
            <a:fillRect/>
          </a:stretch>
        </p:blipFill>
        <p:spPr>
          <a:xfrm>
            <a:off x="6645016" y="2887870"/>
            <a:ext cx="614170" cy="813091"/>
          </a:xfrm>
          <a:prstGeom prst="rect">
            <a:avLst/>
          </a:prstGeom>
          <a:noFill/>
          <a:ln>
            <a:noFill/>
          </a:ln>
        </p:spPr>
      </p:pic>
      <p:pic>
        <p:nvPicPr>
          <p:cNvPr id="159" name="Google Shape;159;p26"/>
          <p:cNvPicPr preferRelativeResize="0"/>
          <p:nvPr/>
        </p:nvPicPr>
        <p:blipFill>
          <a:blip r:embed="rId21">
            <a:alphaModFix/>
          </a:blip>
          <a:stretch>
            <a:fillRect/>
          </a:stretch>
        </p:blipFill>
        <p:spPr>
          <a:xfrm>
            <a:off x="8161563" y="587611"/>
            <a:ext cx="669750" cy="1238899"/>
          </a:xfrm>
          <a:prstGeom prst="rect">
            <a:avLst/>
          </a:prstGeom>
          <a:noFill/>
          <a:ln>
            <a:noFill/>
          </a:ln>
        </p:spPr>
      </p:pic>
      <p:pic>
        <p:nvPicPr>
          <p:cNvPr id="160" name="Google Shape;160;p26"/>
          <p:cNvPicPr preferRelativeResize="0"/>
          <p:nvPr/>
        </p:nvPicPr>
        <p:blipFill>
          <a:blip r:embed="rId22">
            <a:alphaModFix/>
          </a:blip>
          <a:stretch>
            <a:fillRect/>
          </a:stretch>
        </p:blipFill>
        <p:spPr>
          <a:xfrm>
            <a:off x="7072237" y="742598"/>
            <a:ext cx="614150" cy="928926"/>
          </a:xfrm>
          <a:prstGeom prst="rect">
            <a:avLst/>
          </a:prstGeom>
          <a:noFill/>
          <a:ln>
            <a:noFill/>
          </a:ln>
        </p:spPr>
      </p:pic>
      <p:pic>
        <p:nvPicPr>
          <p:cNvPr descr="Image result for uw madison" id="161" name="Google Shape;161;p26"/>
          <p:cNvPicPr preferRelativeResize="0"/>
          <p:nvPr/>
        </p:nvPicPr>
        <p:blipFill>
          <a:blip r:embed="rId23">
            <a:alphaModFix/>
          </a:blip>
          <a:stretch>
            <a:fillRect/>
          </a:stretch>
        </p:blipFill>
        <p:spPr>
          <a:xfrm>
            <a:off x="5656628" y="736850"/>
            <a:ext cx="940425" cy="940425"/>
          </a:xfrm>
          <a:prstGeom prst="rect">
            <a:avLst/>
          </a:prstGeom>
          <a:noFill/>
          <a:ln>
            <a:noFill/>
          </a:ln>
        </p:spPr>
      </p:pic>
      <p:grpSp>
        <p:nvGrpSpPr>
          <p:cNvPr id="162" name="Google Shape;162;p26"/>
          <p:cNvGrpSpPr/>
          <p:nvPr/>
        </p:nvGrpSpPr>
        <p:grpSpPr>
          <a:xfrm>
            <a:off x="6056508" y="3656060"/>
            <a:ext cx="2732141" cy="1000920"/>
            <a:chOff x="6685431" y="3787200"/>
            <a:chExt cx="3172482" cy="1198850"/>
          </a:xfrm>
        </p:grpSpPr>
        <p:pic>
          <p:nvPicPr>
            <p:cNvPr descr="AnHai's picture" id="163" name="Google Shape;163;p26"/>
            <p:cNvPicPr preferRelativeResize="0"/>
            <p:nvPr/>
          </p:nvPicPr>
          <p:blipFill>
            <a:blip r:embed="rId24">
              <a:alphaModFix/>
            </a:blip>
            <a:stretch>
              <a:fillRect/>
            </a:stretch>
          </p:blipFill>
          <p:spPr>
            <a:xfrm>
              <a:off x="6685431" y="3787200"/>
              <a:ext cx="799233" cy="1198850"/>
            </a:xfrm>
            <a:prstGeom prst="rect">
              <a:avLst/>
            </a:prstGeom>
            <a:noFill/>
            <a:ln>
              <a:noFill/>
            </a:ln>
          </p:spPr>
        </p:pic>
        <p:pic>
          <p:nvPicPr>
            <p:cNvPr id="164" name="Google Shape;164;p26"/>
            <p:cNvPicPr preferRelativeResize="0"/>
            <p:nvPr/>
          </p:nvPicPr>
          <p:blipFill>
            <a:blip r:embed="rId25">
              <a:alphaModFix/>
            </a:blip>
            <a:stretch>
              <a:fillRect/>
            </a:stretch>
          </p:blipFill>
          <p:spPr>
            <a:xfrm>
              <a:off x="8280987" y="3806674"/>
              <a:ext cx="799225" cy="1159901"/>
            </a:xfrm>
            <a:prstGeom prst="rect">
              <a:avLst/>
            </a:prstGeom>
            <a:noFill/>
            <a:ln>
              <a:noFill/>
            </a:ln>
          </p:spPr>
        </p:pic>
        <p:pic>
          <p:nvPicPr>
            <p:cNvPr id="165" name="Google Shape;165;p26"/>
            <p:cNvPicPr preferRelativeResize="0"/>
            <p:nvPr/>
          </p:nvPicPr>
          <p:blipFill rotWithShape="1">
            <a:blip r:embed="rId26">
              <a:alphaModFix/>
            </a:blip>
            <a:srcRect b="4816" l="0" r="9181" t="0"/>
            <a:stretch/>
          </p:blipFill>
          <p:spPr>
            <a:xfrm>
              <a:off x="9080219" y="3827164"/>
              <a:ext cx="777694" cy="1141065"/>
            </a:xfrm>
            <a:prstGeom prst="rect">
              <a:avLst/>
            </a:prstGeom>
            <a:noFill/>
            <a:ln>
              <a:noFill/>
            </a:ln>
          </p:spPr>
        </p:pic>
      </p:grpSp>
      <p:pic>
        <p:nvPicPr>
          <p:cNvPr id="166" name="Google Shape;166;p26"/>
          <p:cNvPicPr preferRelativeResize="0"/>
          <p:nvPr/>
        </p:nvPicPr>
        <p:blipFill>
          <a:blip r:embed="rId27">
            <a:alphaModFix/>
          </a:blip>
          <a:stretch>
            <a:fillRect/>
          </a:stretch>
        </p:blipFill>
        <p:spPr>
          <a:xfrm>
            <a:off x="6751550" y="3732275"/>
            <a:ext cx="666750" cy="952500"/>
          </a:xfrm>
          <a:prstGeom prst="rect">
            <a:avLst/>
          </a:prstGeom>
          <a:noFill/>
          <a:ln>
            <a:noFill/>
          </a:ln>
        </p:spPr>
      </p:pic>
      <p:pic>
        <p:nvPicPr>
          <p:cNvPr id="167" name="Google Shape;167;p26"/>
          <p:cNvPicPr preferRelativeResize="0"/>
          <p:nvPr/>
        </p:nvPicPr>
        <p:blipFill rotWithShape="1">
          <a:blip r:embed="rId28">
            <a:alphaModFix/>
          </a:blip>
          <a:srcRect b="0" l="14959" r="16137" t="0"/>
          <a:stretch/>
        </p:blipFill>
        <p:spPr>
          <a:xfrm>
            <a:off x="5389751" y="3703625"/>
            <a:ext cx="666750" cy="967636"/>
          </a:xfrm>
          <a:prstGeom prst="rect">
            <a:avLst/>
          </a:prstGeom>
          <a:noFill/>
          <a:ln>
            <a:noFill/>
          </a:ln>
        </p:spPr>
      </p:pic>
      <p:pic>
        <p:nvPicPr>
          <p:cNvPr id="168" name="Google Shape;168;p26"/>
          <p:cNvPicPr preferRelativeResize="0"/>
          <p:nvPr/>
        </p:nvPicPr>
        <p:blipFill>
          <a:blip r:embed="rId29">
            <a:alphaModFix/>
          </a:blip>
          <a:stretch>
            <a:fillRect/>
          </a:stretch>
        </p:blipFill>
        <p:spPr>
          <a:xfrm>
            <a:off x="2484373" y="949650"/>
            <a:ext cx="754925" cy="1026659"/>
          </a:xfrm>
          <a:prstGeom prst="rect">
            <a:avLst/>
          </a:prstGeom>
          <a:noFill/>
          <a:ln>
            <a:noFill/>
          </a:ln>
        </p:spPr>
      </p:pic>
      <p:pic>
        <p:nvPicPr>
          <p:cNvPr id="169" name="Google Shape;169;p26"/>
          <p:cNvPicPr preferRelativeResize="0"/>
          <p:nvPr/>
        </p:nvPicPr>
        <p:blipFill>
          <a:blip r:embed="rId30">
            <a:alphaModFix/>
          </a:blip>
          <a:stretch>
            <a:fillRect/>
          </a:stretch>
        </p:blipFill>
        <p:spPr>
          <a:xfrm>
            <a:off x="3230300" y="949650"/>
            <a:ext cx="754925" cy="1013194"/>
          </a:xfrm>
          <a:prstGeom prst="rect">
            <a:avLst/>
          </a:prstGeom>
          <a:noFill/>
          <a:ln>
            <a:noFill/>
          </a:ln>
        </p:spPr>
      </p:pic>
      <p:pic>
        <p:nvPicPr>
          <p:cNvPr id="170" name="Google Shape;170;p26"/>
          <p:cNvPicPr preferRelativeResize="0"/>
          <p:nvPr/>
        </p:nvPicPr>
        <p:blipFill>
          <a:blip r:embed="rId31">
            <a:alphaModFix/>
          </a:blip>
          <a:stretch>
            <a:fillRect/>
          </a:stretch>
        </p:blipFill>
        <p:spPr>
          <a:xfrm>
            <a:off x="217660" y="2937250"/>
            <a:ext cx="894267" cy="1056850"/>
          </a:xfrm>
          <a:prstGeom prst="rect">
            <a:avLst/>
          </a:prstGeom>
          <a:noFill/>
          <a:ln>
            <a:noFill/>
          </a:ln>
        </p:spPr>
      </p:pic>
      <p:pic>
        <p:nvPicPr>
          <p:cNvPr id="171" name="Google Shape;171;p26"/>
          <p:cNvPicPr preferRelativeResize="0"/>
          <p:nvPr/>
        </p:nvPicPr>
        <p:blipFill>
          <a:blip r:embed="rId32">
            <a:alphaModFix/>
          </a:blip>
          <a:stretch>
            <a:fillRect/>
          </a:stretch>
        </p:blipFill>
        <p:spPr>
          <a:xfrm>
            <a:off x="992775" y="2927325"/>
            <a:ext cx="815850" cy="1097211"/>
          </a:xfrm>
          <a:prstGeom prst="rect">
            <a:avLst/>
          </a:prstGeom>
          <a:noFill/>
          <a:ln>
            <a:noFill/>
          </a:ln>
        </p:spPr>
      </p:pic>
      <p:pic>
        <p:nvPicPr>
          <p:cNvPr id="172" name="Google Shape;172;p26"/>
          <p:cNvPicPr preferRelativeResize="0"/>
          <p:nvPr/>
        </p:nvPicPr>
        <p:blipFill>
          <a:blip r:embed="rId33">
            <a:alphaModFix/>
          </a:blip>
          <a:stretch>
            <a:fillRect/>
          </a:stretch>
        </p:blipFill>
        <p:spPr>
          <a:xfrm>
            <a:off x="1788083" y="2927325"/>
            <a:ext cx="815850" cy="1096941"/>
          </a:xfrm>
          <a:prstGeom prst="rect">
            <a:avLst/>
          </a:prstGeom>
          <a:noFill/>
          <a:ln>
            <a:noFill/>
          </a:ln>
        </p:spPr>
      </p:pic>
      <p:pic>
        <p:nvPicPr>
          <p:cNvPr id="173" name="Google Shape;173;p26"/>
          <p:cNvPicPr preferRelativeResize="0"/>
          <p:nvPr/>
        </p:nvPicPr>
        <p:blipFill>
          <a:blip r:embed="rId34">
            <a:alphaModFix/>
          </a:blip>
          <a:stretch>
            <a:fillRect/>
          </a:stretch>
        </p:blipFill>
        <p:spPr>
          <a:xfrm>
            <a:off x="2554746" y="2927325"/>
            <a:ext cx="815850" cy="1083229"/>
          </a:xfrm>
          <a:prstGeom prst="rect">
            <a:avLst/>
          </a:prstGeom>
          <a:noFill/>
          <a:ln>
            <a:noFill/>
          </a:ln>
        </p:spPr>
      </p:pic>
      <p:pic>
        <p:nvPicPr>
          <p:cNvPr id="174" name="Google Shape;174;p26"/>
          <p:cNvPicPr preferRelativeResize="0"/>
          <p:nvPr/>
        </p:nvPicPr>
        <p:blipFill rotWithShape="1">
          <a:blip r:embed="rId35">
            <a:alphaModFix/>
          </a:blip>
          <a:srcRect b="0" l="7467" r="0" t="0"/>
          <a:stretch/>
        </p:blipFill>
        <p:spPr>
          <a:xfrm>
            <a:off x="3264801" y="2927500"/>
            <a:ext cx="754925" cy="1076375"/>
          </a:xfrm>
          <a:prstGeom prst="rect">
            <a:avLst/>
          </a:prstGeom>
          <a:noFill/>
          <a:ln>
            <a:noFill/>
          </a:ln>
        </p:spPr>
      </p:pic>
      <p:pic>
        <p:nvPicPr>
          <p:cNvPr id="175" name="Google Shape;175;p26"/>
          <p:cNvPicPr preferRelativeResize="0"/>
          <p:nvPr/>
        </p:nvPicPr>
        <p:blipFill>
          <a:blip r:embed="rId36">
            <a:alphaModFix/>
          </a:blip>
          <a:stretch>
            <a:fillRect/>
          </a:stretch>
        </p:blipFill>
        <p:spPr>
          <a:xfrm>
            <a:off x="217650" y="3994100"/>
            <a:ext cx="815850" cy="1081000"/>
          </a:xfrm>
          <a:prstGeom prst="rect">
            <a:avLst/>
          </a:prstGeom>
          <a:noFill/>
          <a:ln>
            <a:noFill/>
          </a:ln>
        </p:spPr>
      </p:pic>
      <p:pic>
        <p:nvPicPr>
          <p:cNvPr id="176" name="Google Shape;176;p26"/>
          <p:cNvPicPr preferRelativeResize="0"/>
          <p:nvPr/>
        </p:nvPicPr>
        <p:blipFill>
          <a:blip r:embed="rId37">
            <a:alphaModFix/>
          </a:blip>
          <a:stretch>
            <a:fillRect/>
          </a:stretch>
        </p:blipFill>
        <p:spPr>
          <a:xfrm>
            <a:off x="992434" y="4003875"/>
            <a:ext cx="815850" cy="1083216"/>
          </a:xfrm>
          <a:prstGeom prst="rect">
            <a:avLst/>
          </a:prstGeom>
          <a:noFill/>
          <a:ln>
            <a:noFill/>
          </a:ln>
        </p:spPr>
      </p:pic>
      <p:pic>
        <p:nvPicPr>
          <p:cNvPr id="177" name="Google Shape;177;p26"/>
          <p:cNvPicPr preferRelativeResize="0"/>
          <p:nvPr/>
        </p:nvPicPr>
        <p:blipFill>
          <a:blip r:embed="rId38">
            <a:alphaModFix/>
          </a:blip>
          <a:stretch>
            <a:fillRect/>
          </a:stretch>
        </p:blipFill>
        <p:spPr>
          <a:xfrm>
            <a:off x="1789121" y="3991138"/>
            <a:ext cx="815850" cy="1099318"/>
          </a:xfrm>
          <a:prstGeom prst="rect">
            <a:avLst/>
          </a:prstGeom>
          <a:noFill/>
          <a:ln>
            <a:noFill/>
          </a:ln>
        </p:spPr>
      </p:pic>
      <p:pic>
        <p:nvPicPr>
          <p:cNvPr id="178" name="Google Shape;178;p26"/>
          <p:cNvPicPr preferRelativeResize="0"/>
          <p:nvPr/>
        </p:nvPicPr>
        <p:blipFill>
          <a:blip r:embed="rId39">
            <a:alphaModFix/>
          </a:blip>
          <a:stretch>
            <a:fillRect/>
          </a:stretch>
        </p:blipFill>
        <p:spPr>
          <a:xfrm>
            <a:off x="2554750" y="3967973"/>
            <a:ext cx="815850" cy="10993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62" name="Google Shape;362;p44"/>
          <p:cNvSpPr txBox="1"/>
          <p:nvPr/>
        </p:nvSpPr>
        <p:spPr>
          <a:xfrm>
            <a:off x="3619500" y="2120900"/>
            <a:ext cx="1409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σ(Wx)</a:t>
            </a:r>
            <a:endParaRPr sz="1100"/>
          </a:p>
        </p:txBody>
      </p:sp>
      <p:sp>
        <p:nvSpPr>
          <p:cNvPr id="363" name="Google Shape;363;p44"/>
          <p:cNvSpPr txBox="1"/>
          <p:nvPr/>
        </p:nvSpPr>
        <p:spPr>
          <a:xfrm>
            <a:off x="2292225" y="3195075"/>
            <a:ext cx="3027600" cy="545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2400"/>
              <a:t>Non-linear function</a:t>
            </a:r>
            <a:endParaRPr sz="2400"/>
          </a:p>
          <a:p>
            <a:pPr indent="0" lvl="0" marL="0" rtl="0" algn="ctr">
              <a:spcBef>
                <a:spcPts val="0"/>
              </a:spcBef>
              <a:spcAft>
                <a:spcPts val="0"/>
              </a:spcAft>
              <a:buNone/>
            </a:pPr>
            <a:r>
              <a:rPr lang="en" sz="1800"/>
              <a:t>e.g. sigmoid</a:t>
            </a:r>
            <a:endParaRPr sz="1800"/>
          </a:p>
        </p:txBody>
      </p:sp>
      <p:cxnSp>
        <p:nvCxnSpPr>
          <p:cNvPr id="364" name="Google Shape;364;p44"/>
          <p:cNvCxnSpPr/>
          <p:nvPr/>
        </p:nvCxnSpPr>
        <p:spPr>
          <a:xfrm rot="10800000">
            <a:off x="3806025" y="2697975"/>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3" name="Shape 2723"/>
        <p:cNvGrpSpPr/>
        <p:nvPr/>
      </p:nvGrpSpPr>
      <p:grpSpPr>
        <a:xfrm>
          <a:off x="0" y="0"/>
          <a:ext cx="0" cy="0"/>
          <a:chOff x="0" y="0"/>
          <a:chExt cx="0" cy="0"/>
        </a:xfrm>
      </p:grpSpPr>
      <p:sp>
        <p:nvSpPr>
          <p:cNvPr id="2724" name="Google Shape;2724;p2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p>
        </p:txBody>
      </p:sp>
      <p:sp>
        <p:nvSpPr>
          <p:cNvPr id="2725" name="Google Shape;2725;p224"/>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chemeClr val="dk1"/>
                </a:solidFill>
                <a:latin typeface="Proxima Nova"/>
                <a:ea typeface="Proxima Nova"/>
                <a:cs typeface="Proxima Nova"/>
                <a:sym typeface="Proxima Nova"/>
              </a:rPr>
              <a:t>Bill Gates founded Microsoft in 1975.</a:t>
            </a:r>
            <a:endParaRPr>
              <a:solidFill>
                <a:schemeClr val="dk1"/>
              </a:solidFill>
              <a:latin typeface="Proxima Nova"/>
              <a:ea typeface="Proxima Nova"/>
              <a:cs typeface="Proxima Nova"/>
              <a:sym typeface="Proxima Nova"/>
            </a:endParaRPr>
          </a:p>
          <a:p>
            <a:pPr indent="0" lvl="0" marL="0" rtl="0">
              <a:spcBef>
                <a:spcPts val="0"/>
              </a:spcBef>
              <a:spcAft>
                <a:spcPts val="0"/>
              </a:spcAft>
              <a:buNone/>
            </a:pPr>
            <a:r>
              <a:rPr lang="en">
                <a:solidFill>
                  <a:schemeClr val="dk1"/>
                </a:solidFill>
                <a:latin typeface="Proxima Nova"/>
                <a:ea typeface="Proxima Nova"/>
                <a:cs typeface="Proxima Nova"/>
                <a:sym typeface="Proxima Nova"/>
              </a:rPr>
              <a:t>Bill Gates, founder of Microsoft, …</a:t>
            </a:r>
            <a:endParaRPr>
              <a:solidFill>
                <a:schemeClr val="dk1"/>
              </a:solidFill>
              <a:latin typeface="Proxima Nova"/>
              <a:ea typeface="Proxima Nova"/>
              <a:cs typeface="Proxima Nova"/>
              <a:sym typeface="Proxima Nova"/>
            </a:endParaRPr>
          </a:p>
          <a:p>
            <a:pPr indent="0" lvl="0" marL="0" rtl="0">
              <a:spcBef>
                <a:spcPts val="0"/>
              </a:spcBef>
              <a:spcAft>
                <a:spcPts val="0"/>
              </a:spcAft>
              <a:buNone/>
            </a:pPr>
            <a:r>
              <a:rPr lang="en">
                <a:solidFill>
                  <a:schemeClr val="dk2"/>
                </a:solidFill>
                <a:latin typeface="Proxima Nova"/>
                <a:ea typeface="Proxima Nova"/>
                <a:cs typeface="Proxima Nova"/>
                <a:sym typeface="Proxima Nova"/>
              </a:rPr>
              <a:t>Bill Gates attended Harvard from …</a:t>
            </a:r>
            <a:endParaRPr>
              <a:solidFill>
                <a:schemeClr val="dk2"/>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2726" name="Google Shape;2726;p224"/>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Founder,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spcBef>
                <a:spcPts val="0"/>
              </a:spcBef>
              <a:spcAft>
                <a:spcPts val="0"/>
              </a:spcAft>
              <a:buNone/>
            </a:pPr>
            <a:r>
              <a:rPr lang="en">
                <a:solidFill>
                  <a:srgbClr val="0E9453"/>
                </a:solidFill>
                <a:latin typeface="Proxima Nova"/>
                <a:ea typeface="Proxima Nova"/>
                <a:cs typeface="Proxima Nova"/>
                <a:sym typeface="Proxima Nova"/>
              </a:rPr>
              <a:t>(Bill Gates, CollegeAttended, Harvard)</a:t>
            </a:r>
            <a:endParaRPr>
              <a:solidFill>
                <a:srgbClr val="0E9453"/>
              </a:solidFill>
              <a:latin typeface="Proxima Nova"/>
              <a:ea typeface="Proxima Nova"/>
              <a:cs typeface="Proxima Nova"/>
              <a:sym typeface="Proxima Nova"/>
            </a:endParaRPr>
          </a:p>
        </p:txBody>
      </p:sp>
      <p:sp>
        <p:nvSpPr>
          <p:cNvPr id="2727" name="Google Shape;2727;p224"/>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2728" name="Google Shape;2728;p224"/>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2729" name="Google Shape;2729;p224"/>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founder of Y</a:t>
            </a:r>
            <a:endParaRPr>
              <a:latin typeface="Proxima Nova"/>
              <a:ea typeface="Proxima Nova"/>
              <a:cs typeface="Proxima Nova"/>
              <a:sym typeface="Proxima Nova"/>
            </a:endParaRPr>
          </a:p>
        </p:txBody>
      </p:sp>
      <p:sp>
        <p:nvSpPr>
          <p:cNvPr id="2730" name="Google Shape;2730;p224"/>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2731" name="Google Shape;2731;p224"/>
          <p:cNvSpPr/>
          <p:nvPr/>
        </p:nvSpPr>
        <p:spPr>
          <a:xfrm>
            <a:off x="5074625" y="2798700"/>
            <a:ext cx="3950100" cy="7491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Harvard)</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Label: CollegeAttended</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attended Y</a:t>
            </a:r>
            <a:endParaRPr>
              <a:latin typeface="Proxima Nova"/>
              <a:ea typeface="Proxima Nova"/>
              <a:cs typeface="Proxima Nova"/>
              <a:sym typeface="Proxima Nova"/>
            </a:endParaRPr>
          </a:p>
        </p:txBody>
      </p:sp>
      <p:sp>
        <p:nvSpPr>
          <p:cNvPr id="2732" name="Google Shape;2732;p224"/>
          <p:cNvSpPr txBox="1"/>
          <p:nvPr/>
        </p:nvSpPr>
        <p:spPr>
          <a:xfrm>
            <a:off x="5074625" y="3624000"/>
            <a:ext cx="38100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dk2"/>
                </a:solidFill>
                <a:latin typeface="Proxima Nova"/>
                <a:ea typeface="Proxima Nova"/>
                <a:cs typeface="Proxima Nova"/>
                <a:sym typeface="Proxima Nova"/>
              </a:rPr>
              <a:t>For negative examples, sample unrelated pairs of entities.</a:t>
            </a:r>
            <a:endParaRPr sz="1800">
              <a:solidFill>
                <a:schemeClr val="dk2"/>
              </a:solidFill>
              <a:latin typeface="Proxima Nova"/>
              <a:ea typeface="Proxima Nova"/>
              <a:cs typeface="Proxima Nova"/>
              <a:sym typeface="Proxima Nova"/>
            </a:endParaRPr>
          </a:p>
        </p:txBody>
      </p:sp>
      <p:sp>
        <p:nvSpPr>
          <p:cNvPr id="2733" name="Google Shape;2733;p224"/>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7" name="Shape 2737"/>
        <p:cNvGrpSpPr/>
        <p:nvPr/>
      </p:nvGrpSpPr>
      <p:grpSpPr>
        <a:xfrm>
          <a:off x="0" y="0"/>
          <a:ext cx="0" cy="0"/>
          <a:chOff x="0" y="0"/>
          <a:chExt cx="0" cy="0"/>
        </a:xfrm>
      </p:grpSpPr>
      <p:sp>
        <p:nvSpPr>
          <p:cNvPr id="2738" name="Google Shape;2738;p2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solidFill>
                <a:srgbClr val="5E5E5E"/>
              </a:solidFill>
            </a:endParaRPr>
          </a:p>
        </p:txBody>
      </p:sp>
      <p:sp>
        <p:nvSpPr>
          <p:cNvPr id="2739" name="Google Shape;2739;p225"/>
          <p:cNvSpPr txBox="1"/>
          <p:nvPr>
            <p:ph idx="1" type="body"/>
          </p:nvPr>
        </p:nvSpPr>
        <p:spPr>
          <a:xfrm>
            <a:off x="311700" y="1152475"/>
            <a:ext cx="40074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b="1"/>
          </a:p>
          <a:p>
            <a:pPr indent="0" lvl="0" marL="0" rtl="0">
              <a:spcBef>
                <a:spcPts val="1600"/>
              </a:spcBef>
              <a:spcAft>
                <a:spcPts val="0"/>
              </a:spcAft>
              <a:buNone/>
            </a:pPr>
            <a:r>
              <a:rPr b="1" lang="en"/>
              <a:t>Entity Linking </a:t>
            </a:r>
            <a:r>
              <a:rPr lang="en"/>
              <a:t>is an inherent problem in Distant Supervision.</a:t>
            </a:r>
            <a:endParaRPr/>
          </a:p>
          <a:p>
            <a:pPr indent="0" lvl="0" marL="0" marR="0" rtl="0" algn="l">
              <a:lnSpc>
                <a:spcPct val="115000"/>
              </a:lnSpc>
              <a:spcBef>
                <a:spcPts val="1600"/>
              </a:spcBef>
              <a:spcAft>
                <a:spcPts val="0"/>
              </a:spcAft>
              <a:buNone/>
            </a:pPr>
            <a:r>
              <a:t/>
            </a:r>
            <a:endParaRPr b="1"/>
          </a:p>
          <a:p>
            <a:pPr indent="0" lvl="0" marL="0" marR="0" rtl="0" algn="l">
              <a:lnSpc>
                <a:spcPct val="115000"/>
              </a:lnSpc>
              <a:spcBef>
                <a:spcPts val="1600"/>
              </a:spcBef>
              <a:spcAft>
                <a:spcPts val="1600"/>
              </a:spcAft>
              <a:buNone/>
            </a:pPr>
            <a:r>
              <a:rPr lang="en"/>
              <a:t>The quality of matches can vary significantly and has a direct effect on  extraction quality.</a:t>
            </a:r>
            <a:endParaRPr i="1">
              <a:solidFill>
                <a:schemeClr val="dk2"/>
              </a:solidFill>
            </a:endParaRPr>
          </a:p>
        </p:txBody>
      </p:sp>
      <p:pic>
        <p:nvPicPr>
          <p:cNvPr id="2740" name="Google Shape;2740;p225"/>
          <p:cNvPicPr preferRelativeResize="0"/>
          <p:nvPr/>
        </p:nvPicPr>
        <p:blipFill>
          <a:blip r:embed="rId3">
            <a:alphaModFix/>
          </a:blip>
          <a:stretch>
            <a:fillRect/>
          </a:stretch>
        </p:blipFill>
        <p:spPr>
          <a:xfrm>
            <a:off x="4319198" y="1700473"/>
            <a:ext cx="4388126" cy="3098975"/>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4" name="Shape 2744"/>
        <p:cNvGrpSpPr/>
        <p:nvPr/>
      </p:nvGrpSpPr>
      <p:grpSpPr>
        <a:xfrm>
          <a:off x="0" y="0"/>
          <a:ext cx="0" cy="0"/>
          <a:chOff x="0" y="0"/>
          <a:chExt cx="0" cy="0"/>
        </a:xfrm>
      </p:grpSpPr>
      <p:sp>
        <p:nvSpPr>
          <p:cNvPr id="2745" name="Google Shape;2745;p226"/>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Snorkel: Code as Supervision </a:t>
            </a:r>
            <a:r>
              <a:rPr lang="en" sz="1800">
                <a:solidFill>
                  <a:srgbClr val="5E5E5E"/>
                </a:solidFill>
              </a:rPr>
              <a:t>[Ratner et al., NIPS’16, VLDB’18]</a:t>
            </a:r>
            <a:endParaRPr sz="1800">
              <a:solidFill>
                <a:srgbClr val="5E5E5E"/>
              </a:solidFill>
            </a:endParaRPr>
          </a:p>
        </p:txBody>
      </p:sp>
      <p:pic>
        <p:nvPicPr>
          <p:cNvPr id="2746" name="Google Shape;2746;p226"/>
          <p:cNvPicPr preferRelativeResize="0"/>
          <p:nvPr/>
        </p:nvPicPr>
        <p:blipFill>
          <a:blip r:embed="rId3">
            <a:alphaModFix/>
          </a:blip>
          <a:stretch>
            <a:fillRect/>
          </a:stretch>
        </p:blipFill>
        <p:spPr>
          <a:xfrm>
            <a:off x="287925" y="1121250"/>
            <a:ext cx="8568150" cy="3572350"/>
          </a:xfrm>
          <a:prstGeom prst="rect">
            <a:avLst/>
          </a:prstGeom>
          <a:noFill/>
          <a:ln>
            <a:noFill/>
          </a:ln>
        </p:spPr>
      </p:pic>
      <p:sp>
        <p:nvSpPr>
          <p:cNvPr id="2747" name="Google Shape;2747;p226"/>
          <p:cNvSpPr txBox="1"/>
          <p:nvPr/>
        </p:nvSpPr>
        <p:spPr>
          <a:xfrm>
            <a:off x="7144825" y="4627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[Slide by Alex Ratner]</a:t>
            </a:r>
            <a:endParaRPr>
              <a:latin typeface="Proxima Nova"/>
              <a:ea typeface="Proxima Nova"/>
              <a:cs typeface="Proxima Nova"/>
              <a:sym typeface="Proxima Nova"/>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1" name="Shape 2751"/>
        <p:cNvGrpSpPr/>
        <p:nvPr/>
      </p:nvGrpSpPr>
      <p:grpSpPr>
        <a:xfrm>
          <a:off x="0" y="0"/>
          <a:ext cx="0" cy="0"/>
          <a:chOff x="0" y="0"/>
          <a:chExt cx="0" cy="0"/>
        </a:xfrm>
      </p:grpSpPr>
      <p:sp>
        <p:nvSpPr>
          <p:cNvPr id="2752" name="Google Shape;2752;p227"/>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Snorkel: Code as Supervision </a:t>
            </a:r>
            <a:r>
              <a:rPr lang="en" sz="1800">
                <a:solidFill>
                  <a:srgbClr val="5E5E5E"/>
                </a:solidFill>
              </a:rPr>
              <a:t>[Ratner et al., NIPS’16, VLDB’18]</a:t>
            </a:r>
            <a:endParaRPr sz="1800">
              <a:solidFill>
                <a:srgbClr val="5E5E5E"/>
              </a:solidFill>
            </a:endParaRPr>
          </a:p>
        </p:txBody>
      </p:sp>
      <p:sp>
        <p:nvSpPr>
          <p:cNvPr id="2753" name="Google Shape;2753;p227"/>
          <p:cNvSpPr txBox="1"/>
          <p:nvPr/>
        </p:nvSpPr>
        <p:spPr>
          <a:xfrm>
            <a:off x="7144825" y="4627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[Slide by Alex Ratner]</a:t>
            </a:r>
            <a:endParaRPr>
              <a:latin typeface="Proxima Nova"/>
              <a:ea typeface="Proxima Nova"/>
              <a:cs typeface="Proxima Nova"/>
              <a:sym typeface="Proxima Nova"/>
            </a:endParaRPr>
          </a:p>
        </p:txBody>
      </p:sp>
      <p:pic>
        <p:nvPicPr>
          <p:cNvPr id="2754" name="Google Shape;2754;p227"/>
          <p:cNvPicPr preferRelativeResize="0"/>
          <p:nvPr/>
        </p:nvPicPr>
        <p:blipFill>
          <a:blip r:embed="rId3">
            <a:alphaModFix/>
          </a:blip>
          <a:stretch>
            <a:fillRect/>
          </a:stretch>
        </p:blipFill>
        <p:spPr>
          <a:xfrm>
            <a:off x="1182421" y="1117175"/>
            <a:ext cx="7090866" cy="351025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8" name="Shape 2758"/>
        <p:cNvGrpSpPr/>
        <p:nvPr/>
      </p:nvGrpSpPr>
      <p:grpSpPr>
        <a:xfrm>
          <a:off x="0" y="0"/>
          <a:ext cx="0" cy="0"/>
          <a:chOff x="0" y="0"/>
          <a:chExt cx="0" cy="0"/>
        </a:xfrm>
      </p:grpSpPr>
      <p:sp>
        <p:nvSpPr>
          <p:cNvPr id="2759" name="Google Shape;2759;p228"/>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Alex (the creator of Snorkel) is on the market!</a:t>
            </a:r>
            <a:endParaRPr sz="1800"/>
          </a:p>
        </p:txBody>
      </p:sp>
      <p:pic>
        <p:nvPicPr>
          <p:cNvPr id="2760" name="Google Shape;2760;p228"/>
          <p:cNvPicPr preferRelativeResize="0"/>
          <p:nvPr/>
        </p:nvPicPr>
        <p:blipFill>
          <a:blip r:embed="rId3">
            <a:alphaModFix/>
          </a:blip>
          <a:stretch>
            <a:fillRect/>
          </a:stretch>
        </p:blipFill>
        <p:spPr>
          <a:xfrm>
            <a:off x="752825" y="1646200"/>
            <a:ext cx="2841649" cy="2552575"/>
          </a:xfrm>
          <a:prstGeom prst="rect">
            <a:avLst/>
          </a:prstGeom>
          <a:noFill/>
          <a:ln>
            <a:noFill/>
          </a:ln>
        </p:spPr>
      </p:pic>
      <p:sp>
        <p:nvSpPr>
          <p:cNvPr id="2761" name="Google Shape;2761;p228"/>
          <p:cNvSpPr txBox="1"/>
          <p:nvPr/>
        </p:nvSpPr>
        <p:spPr>
          <a:xfrm>
            <a:off x="104688" y="4125775"/>
            <a:ext cx="4137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https://ajratner.github.io</a:t>
            </a:r>
            <a:endParaRPr sz="1800">
              <a:latin typeface="Proxima Nova"/>
              <a:ea typeface="Proxima Nova"/>
              <a:cs typeface="Proxima Nova"/>
              <a:sym typeface="Proxima Nova"/>
            </a:endParaRPr>
          </a:p>
        </p:txBody>
      </p:sp>
      <p:sp>
        <p:nvSpPr>
          <p:cNvPr id="2762" name="Google Shape;2762;p228"/>
          <p:cNvSpPr txBox="1"/>
          <p:nvPr/>
        </p:nvSpPr>
        <p:spPr>
          <a:xfrm>
            <a:off x="1192500" y="1153313"/>
            <a:ext cx="19623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Proxima Nova"/>
                <a:ea typeface="Proxima Nova"/>
                <a:cs typeface="Proxima Nova"/>
                <a:sym typeface="Proxima Nova"/>
              </a:rPr>
              <a:t>Alex Ratner</a:t>
            </a:r>
            <a:endParaRPr sz="2400">
              <a:latin typeface="Proxima Nova"/>
              <a:ea typeface="Proxima Nova"/>
              <a:cs typeface="Proxima Nova"/>
              <a:sym typeface="Proxima Nova"/>
            </a:endParaRPr>
          </a:p>
        </p:txBody>
      </p:sp>
      <p:sp>
        <p:nvSpPr>
          <p:cNvPr id="2763" name="Google Shape;2763;p228"/>
          <p:cNvSpPr txBox="1"/>
          <p:nvPr/>
        </p:nvSpPr>
        <p:spPr>
          <a:xfrm>
            <a:off x="5399738" y="2107350"/>
            <a:ext cx="31020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You can find Alex at the poster session tonight! </a:t>
            </a:r>
            <a:endParaRPr sz="1800">
              <a:latin typeface="Proxima Nova"/>
              <a:ea typeface="Proxima Nova"/>
              <a:cs typeface="Proxima Nova"/>
              <a:sym typeface="Proxima Nova"/>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7" name="Shape 2767"/>
        <p:cNvGrpSpPr/>
        <p:nvPr/>
      </p:nvGrpSpPr>
      <p:grpSpPr>
        <a:xfrm>
          <a:off x="0" y="0"/>
          <a:ext cx="0" cy="0"/>
          <a:chOff x="0" y="0"/>
          <a:chExt cx="0" cy="0"/>
        </a:xfrm>
      </p:grpSpPr>
      <p:sp>
        <p:nvSpPr>
          <p:cNvPr id="2768" name="Google Shape;2768;p2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a:t>
            </a:r>
            <a:r>
              <a:rPr b="1" lang="en"/>
              <a:t> in Creating Training Data</a:t>
            </a:r>
            <a:endParaRPr sz="1800"/>
          </a:p>
        </p:txBody>
      </p:sp>
      <p:sp>
        <p:nvSpPr>
          <p:cNvPr id="2769" name="Google Shape;2769;p229"/>
          <p:cNvSpPr txBox="1"/>
          <p:nvPr>
            <p:ph idx="1" type="body"/>
          </p:nvPr>
        </p:nvSpPr>
        <p:spPr>
          <a:xfrm>
            <a:off x="385425" y="1093375"/>
            <a:ext cx="8598900" cy="3514500"/>
          </a:xfrm>
          <a:prstGeom prst="rect">
            <a:avLst/>
          </a:prstGeom>
        </p:spPr>
        <p:txBody>
          <a:bodyPr anchorCtr="0" anchor="t" bIns="91425" lIns="91425" spcFirstLastPara="1" rIns="91425" wrap="square" tIns="91425">
            <a:noAutofit/>
          </a:bodyPr>
          <a:lstStyle/>
          <a:p>
            <a:pPr indent="-355600" lvl="0" marL="457200" rtl="0">
              <a:lnSpc>
                <a:spcPct val="115000"/>
              </a:lnSpc>
              <a:spcBef>
                <a:spcPts val="0"/>
              </a:spcBef>
              <a:spcAft>
                <a:spcPts val="0"/>
              </a:spcAft>
              <a:buSzPts val="2000"/>
              <a:buChar char="●"/>
            </a:pPr>
            <a:r>
              <a:rPr lang="en" sz="2000"/>
              <a:t>Richly-formatted data is still a challenge. How can attack weak supervision when data includes images, text, tables, video, etc.?</a:t>
            </a:r>
            <a:br>
              <a:rPr lang="en" sz="2000"/>
            </a:br>
            <a:endParaRPr sz="2000"/>
          </a:p>
          <a:p>
            <a:pPr indent="-355600" lvl="0" marL="457200" rtl="0">
              <a:lnSpc>
                <a:spcPct val="115000"/>
              </a:lnSpc>
              <a:spcBef>
                <a:spcPts val="0"/>
              </a:spcBef>
              <a:spcAft>
                <a:spcPts val="0"/>
              </a:spcAft>
              <a:buSzPts val="2000"/>
              <a:buChar char="●"/>
            </a:pPr>
            <a:r>
              <a:rPr lang="en" sz="2000"/>
              <a:t>Combining weak supervision with other data enrichment techniques such as data augmentation is an exciting direction. How can reinforcement learning help here (</a:t>
            </a:r>
            <a:r>
              <a:rPr lang="en" sz="2000" u="sng">
                <a:solidFill>
                  <a:schemeClr val="hlink"/>
                </a:solidFill>
                <a:hlinkClick r:id="rId3"/>
              </a:rPr>
              <a:t>http://goo.gl/K2qopQ</a:t>
            </a:r>
            <a:r>
              <a:rPr lang="en" sz="2000"/>
              <a:t>)?</a:t>
            </a:r>
            <a:endParaRPr sz="2000"/>
          </a:p>
          <a:p>
            <a:pPr indent="-355600" lvl="0" marL="457200" rtl="0">
              <a:lnSpc>
                <a:spcPct val="115000"/>
              </a:lnSpc>
              <a:spcBef>
                <a:spcPts val="1000"/>
              </a:spcBef>
              <a:spcAft>
                <a:spcPts val="0"/>
              </a:spcAft>
              <a:buSzPts val="2000"/>
              <a:buChar char="●"/>
            </a:pPr>
            <a:r>
              <a:rPr lang="en" sz="2000"/>
              <a:t>How can we combine weak supervision with techniques from semi-supervised?</a:t>
            </a:r>
            <a:endParaRPr sz="2000"/>
          </a:p>
          <a:p>
            <a:pPr indent="-355600" lvl="0" marL="457200" rtl="0">
              <a:lnSpc>
                <a:spcPct val="115000"/>
              </a:lnSpc>
              <a:spcBef>
                <a:spcPts val="1600"/>
              </a:spcBef>
              <a:spcAft>
                <a:spcPts val="1600"/>
              </a:spcAft>
              <a:buSzPts val="2000"/>
              <a:buChar char="●"/>
            </a:pPr>
            <a:r>
              <a:rPr lang="en" sz="2000"/>
              <a:t>Most work on weak supervision focuses on text or images. What about relational data? How can weak supervision be applied there?</a:t>
            </a:r>
            <a:endParaRPr sz="2000"/>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3" name="Shape 2773"/>
        <p:cNvGrpSpPr/>
        <p:nvPr/>
      </p:nvGrpSpPr>
      <p:grpSpPr>
        <a:xfrm>
          <a:off x="0" y="0"/>
          <a:ext cx="0" cy="0"/>
          <a:chOff x="0" y="0"/>
          <a:chExt cx="0" cy="0"/>
        </a:xfrm>
      </p:grpSpPr>
      <p:sp>
        <p:nvSpPr>
          <p:cNvPr id="2774" name="Google Shape;2774;p2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 for Creating Training Data</a:t>
            </a:r>
            <a:endParaRPr b="1">
              <a:solidFill>
                <a:srgbClr val="1155CC"/>
              </a:solidFill>
            </a:endParaRPr>
          </a:p>
        </p:txBody>
      </p:sp>
      <p:sp>
        <p:nvSpPr>
          <p:cNvPr id="2775" name="Google Shape;2775;p230"/>
          <p:cNvSpPr txBox="1"/>
          <p:nvPr>
            <p:ph idx="1" type="body"/>
          </p:nvPr>
        </p:nvSpPr>
        <p:spPr>
          <a:xfrm>
            <a:off x="363525" y="1094800"/>
            <a:ext cx="70686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Go beyond gold labels to noisy training data.</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Transition from “gold” labels to “high-confidence” labels.</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Modeling error rates is key. The notion of </a:t>
            </a:r>
            <a:r>
              <a:rPr b="1" i="1" lang="en" sz="2200">
                <a:solidFill>
                  <a:srgbClr val="000000"/>
                </a:solidFill>
              </a:rPr>
              <a:t>data source</a:t>
            </a:r>
            <a:r>
              <a:rPr b="1" lang="en" sz="2200">
                <a:solidFill>
                  <a:srgbClr val="000000"/>
                </a:solidFill>
              </a:rPr>
              <a:t> is different.</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Need for debugging tools, bias detection, and recommendations of weak supervision signals.</a:t>
            </a:r>
            <a:endParaRPr b="1" sz="2200">
              <a:solidFill>
                <a:srgbClr val="000000"/>
              </a:solidFill>
            </a:endParaRPr>
          </a:p>
        </p:txBody>
      </p:sp>
      <p:pic>
        <p:nvPicPr>
          <p:cNvPr id="2776" name="Google Shape;2776;p230"/>
          <p:cNvPicPr preferRelativeResize="0"/>
          <p:nvPr/>
        </p:nvPicPr>
        <p:blipFill>
          <a:blip r:embed="rId3">
            <a:alphaModFix/>
          </a:blip>
          <a:stretch>
            <a:fillRect/>
          </a:stretch>
        </p:blipFill>
        <p:spPr>
          <a:xfrm>
            <a:off x="7432125" y="1912413"/>
            <a:ext cx="1247775" cy="1781175"/>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0" name="Shape 2780"/>
        <p:cNvGrpSpPr/>
        <p:nvPr/>
      </p:nvGrpSpPr>
      <p:grpSpPr>
        <a:xfrm>
          <a:off x="0" y="0"/>
          <a:ext cx="0" cy="0"/>
          <a:chOff x="0" y="0"/>
          <a:chExt cx="0" cy="0"/>
        </a:xfrm>
      </p:grpSpPr>
      <p:sp>
        <p:nvSpPr>
          <p:cNvPr id="2781" name="Google Shape;2781;p2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2782" name="Google Shape;2782;p2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II. ML for DI</a:t>
            </a:r>
            <a:endParaRPr sz="2400">
              <a:solidFill>
                <a:srgbClr val="B7B7B7"/>
              </a:solidFill>
            </a:endParaRPr>
          </a:p>
          <a:p>
            <a:pPr indent="-381000" lvl="0" marL="457200" marR="0" rtl="0" algn="l">
              <a:lnSpc>
                <a:spcPct val="115000"/>
              </a:lnSpc>
              <a:spcBef>
                <a:spcPts val="0"/>
              </a:spcBef>
              <a:spcAft>
                <a:spcPts val="0"/>
              </a:spcAft>
              <a:buClr>
                <a:srgbClr val="9E9E9E"/>
              </a:buClr>
              <a:buSzPts val="2400"/>
              <a:buFont typeface="Proxima Nova"/>
              <a:buChar char="●"/>
            </a:pPr>
            <a:r>
              <a:rPr lang="en" sz="2400">
                <a:solidFill>
                  <a:srgbClr val="9E9E9E"/>
                </a:solidFill>
              </a:rPr>
              <a:t>Part III. DI for ML</a:t>
            </a:r>
            <a:endParaRPr sz="2400">
              <a:solidFill>
                <a:srgbClr val="9E9E9E"/>
              </a:solidFill>
            </a:endParaRPr>
          </a:p>
          <a:p>
            <a:pPr indent="-355600" lvl="1" marL="914400" marR="0" rtl="0" algn="l">
              <a:lnSpc>
                <a:spcPct val="115000"/>
              </a:lnSpc>
              <a:spcBef>
                <a:spcPts val="0"/>
              </a:spcBef>
              <a:spcAft>
                <a:spcPts val="0"/>
              </a:spcAft>
              <a:buClr>
                <a:srgbClr val="9E9E9E"/>
              </a:buClr>
              <a:buSzPts val="2000"/>
              <a:buChar char="○"/>
            </a:pPr>
            <a:r>
              <a:rPr lang="en" sz="2000">
                <a:solidFill>
                  <a:srgbClr val="9E9E9E"/>
                </a:solidFill>
              </a:rPr>
              <a:t>Training data creation</a:t>
            </a:r>
            <a:endParaRPr sz="2000">
              <a:solidFill>
                <a:srgbClr val="9E9E9E"/>
              </a:solidFill>
            </a:endParaRPr>
          </a:p>
          <a:p>
            <a:pPr indent="-355600" lvl="1" marL="914400" marR="0" rtl="0" algn="l">
              <a:lnSpc>
                <a:spcPct val="115000"/>
              </a:lnSpc>
              <a:spcBef>
                <a:spcPts val="0"/>
              </a:spcBef>
              <a:spcAft>
                <a:spcPts val="0"/>
              </a:spcAft>
              <a:buClr>
                <a:schemeClr val="dk1"/>
              </a:buClr>
              <a:buSzPts val="2000"/>
              <a:buChar char="○"/>
            </a:pPr>
            <a:r>
              <a:rPr lang="en" sz="2000">
                <a:solidFill>
                  <a:schemeClr val="dk1"/>
                </a:solidFill>
              </a:rPr>
              <a:t>Data cleaning</a:t>
            </a:r>
            <a:endParaRPr sz="2000">
              <a:solidFill>
                <a:schemeClr val="dk1"/>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directions </a:t>
            </a:r>
            <a:endParaRPr sz="2400">
              <a:solidFill>
                <a:srgbClr val="B7B7B7"/>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6" name="Shape 2786"/>
        <p:cNvGrpSpPr/>
        <p:nvPr/>
      </p:nvGrpSpPr>
      <p:grpSpPr>
        <a:xfrm>
          <a:off x="0" y="0"/>
          <a:ext cx="0" cy="0"/>
          <a:chOff x="0" y="0"/>
          <a:chExt cx="0" cy="0"/>
        </a:xfrm>
      </p:grpSpPr>
      <p:sp>
        <p:nvSpPr>
          <p:cNvPr id="2787" name="Google Shape;2787;p2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Successful ML requires Data Integration</a:t>
            </a:r>
            <a:endParaRPr sz="1800"/>
          </a:p>
        </p:txBody>
      </p:sp>
      <p:pic>
        <p:nvPicPr>
          <p:cNvPr id="2788" name="Google Shape;2788;p232"/>
          <p:cNvPicPr preferRelativeResize="0"/>
          <p:nvPr/>
        </p:nvPicPr>
        <p:blipFill>
          <a:blip r:embed="rId3">
            <a:alphaModFix/>
          </a:blip>
          <a:stretch>
            <a:fillRect/>
          </a:stretch>
        </p:blipFill>
        <p:spPr>
          <a:xfrm>
            <a:off x="311700" y="1259425"/>
            <a:ext cx="3579735" cy="3192325"/>
          </a:xfrm>
          <a:prstGeom prst="rect">
            <a:avLst/>
          </a:prstGeom>
          <a:noFill/>
          <a:ln>
            <a:noFill/>
          </a:ln>
        </p:spPr>
      </p:pic>
      <p:grpSp>
        <p:nvGrpSpPr>
          <p:cNvPr id="2789" name="Google Shape;2789;p232"/>
          <p:cNvGrpSpPr/>
          <p:nvPr/>
        </p:nvGrpSpPr>
        <p:grpSpPr>
          <a:xfrm>
            <a:off x="4230239" y="1487325"/>
            <a:ext cx="4593675" cy="704850"/>
            <a:chOff x="4238614" y="1017725"/>
            <a:chExt cx="4593675" cy="704850"/>
          </a:xfrm>
        </p:grpSpPr>
        <p:pic>
          <p:nvPicPr>
            <p:cNvPr id="2790" name="Google Shape;2790;p232"/>
            <p:cNvPicPr preferRelativeResize="0"/>
            <p:nvPr/>
          </p:nvPicPr>
          <p:blipFill>
            <a:blip r:embed="rId4">
              <a:alphaModFix/>
            </a:blip>
            <a:stretch>
              <a:fillRect/>
            </a:stretch>
          </p:blipFill>
          <p:spPr>
            <a:xfrm>
              <a:off x="4238614" y="1017725"/>
              <a:ext cx="2495550" cy="704850"/>
            </a:xfrm>
            <a:prstGeom prst="rect">
              <a:avLst/>
            </a:prstGeom>
            <a:noFill/>
            <a:ln>
              <a:noFill/>
            </a:ln>
          </p:spPr>
        </p:pic>
        <p:pic>
          <p:nvPicPr>
            <p:cNvPr id="2791" name="Google Shape;2791;p232"/>
            <p:cNvPicPr preferRelativeResize="0"/>
            <p:nvPr/>
          </p:nvPicPr>
          <p:blipFill>
            <a:blip r:embed="rId5">
              <a:alphaModFix/>
            </a:blip>
            <a:stretch>
              <a:fillRect/>
            </a:stretch>
          </p:blipFill>
          <p:spPr>
            <a:xfrm>
              <a:off x="6879664" y="1098688"/>
              <a:ext cx="1952625" cy="542925"/>
            </a:xfrm>
            <a:prstGeom prst="rect">
              <a:avLst/>
            </a:prstGeom>
            <a:noFill/>
            <a:ln>
              <a:noFill/>
            </a:ln>
          </p:spPr>
        </p:pic>
      </p:grpSp>
      <p:pic>
        <p:nvPicPr>
          <p:cNvPr id="2792" name="Google Shape;2792;p232"/>
          <p:cNvPicPr preferRelativeResize="0"/>
          <p:nvPr/>
        </p:nvPicPr>
        <p:blipFill>
          <a:blip r:embed="rId6">
            <a:alphaModFix/>
          </a:blip>
          <a:stretch>
            <a:fillRect/>
          </a:stretch>
        </p:blipFill>
        <p:spPr>
          <a:xfrm>
            <a:off x="5388777" y="2306975"/>
            <a:ext cx="2276610" cy="863250"/>
          </a:xfrm>
          <a:prstGeom prst="rect">
            <a:avLst/>
          </a:prstGeom>
          <a:noFill/>
          <a:ln>
            <a:noFill/>
          </a:ln>
        </p:spPr>
      </p:pic>
      <p:sp>
        <p:nvSpPr>
          <p:cNvPr id="2793" name="Google Shape;2793;p232"/>
          <p:cNvSpPr txBox="1"/>
          <p:nvPr/>
        </p:nvSpPr>
        <p:spPr>
          <a:xfrm>
            <a:off x="4088525" y="3210675"/>
            <a:ext cx="4877100" cy="44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404040"/>
                </a:solidFill>
                <a:latin typeface="Proxima Nova"/>
                <a:ea typeface="Proxima Nova"/>
                <a:cs typeface="Proxima Nova"/>
                <a:sym typeface="Proxima Nova"/>
              </a:rPr>
              <a:t>Large collections of </a:t>
            </a:r>
            <a:r>
              <a:rPr b="1" lang="en" sz="1800">
                <a:solidFill>
                  <a:schemeClr val="dk2"/>
                </a:solidFill>
                <a:latin typeface="Proxima Nova"/>
                <a:ea typeface="Proxima Nova"/>
                <a:cs typeface="Proxima Nova"/>
                <a:sym typeface="Proxima Nova"/>
              </a:rPr>
              <a:t>manually curated</a:t>
            </a:r>
            <a:r>
              <a:rPr lang="en" sz="1800">
                <a:solidFill>
                  <a:srgbClr val="404040"/>
                </a:solidFill>
                <a:latin typeface="Proxima Nova"/>
                <a:ea typeface="Proxima Nova"/>
                <a:cs typeface="Proxima Nova"/>
                <a:sym typeface="Proxima Nova"/>
              </a:rPr>
              <a:t> </a:t>
            </a:r>
            <a:r>
              <a:rPr lang="en" sz="1800">
                <a:solidFill>
                  <a:schemeClr val="dk1"/>
                </a:solidFill>
                <a:latin typeface="Proxima Nova"/>
                <a:ea typeface="Proxima Nova"/>
                <a:cs typeface="Proxima Nova"/>
                <a:sym typeface="Proxima Nova"/>
              </a:rPr>
              <a:t>training data</a:t>
            </a:r>
            <a:r>
              <a:rPr lang="en" sz="1800">
                <a:solidFill>
                  <a:srgbClr val="404040"/>
                </a:solidFill>
                <a:latin typeface="Proxima Nova"/>
                <a:ea typeface="Proxima Nova"/>
                <a:cs typeface="Proxima Nova"/>
                <a:sym typeface="Proxima Nova"/>
              </a:rPr>
              <a:t> are necessary for progress in ML.</a:t>
            </a:r>
            <a:endParaRPr sz="1800">
              <a:solidFill>
                <a:srgbClr val="404040"/>
              </a:solidFill>
              <a:latin typeface="Proxima Nova"/>
              <a:ea typeface="Proxima Nova"/>
              <a:cs typeface="Proxima Nova"/>
              <a:sym typeface="Proxima Nova"/>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7" name="Shape 2797"/>
        <p:cNvGrpSpPr/>
        <p:nvPr/>
      </p:nvGrpSpPr>
      <p:grpSpPr>
        <a:xfrm>
          <a:off x="0" y="0"/>
          <a:ext cx="0" cy="0"/>
          <a:chOff x="0" y="0"/>
          <a:chExt cx="0" cy="0"/>
        </a:xfrm>
      </p:grpSpPr>
      <p:sp>
        <p:nvSpPr>
          <p:cNvPr id="2798" name="Google Shape;2798;p2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Noisy data is a bottleneck</a:t>
            </a:r>
            <a:endParaRPr sz="1800"/>
          </a:p>
        </p:txBody>
      </p:sp>
      <p:pic>
        <p:nvPicPr>
          <p:cNvPr id="2799" name="Google Shape;2799;p233"/>
          <p:cNvPicPr preferRelativeResize="0"/>
          <p:nvPr/>
        </p:nvPicPr>
        <p:blipFill>
          <a:blip r:embed="rId3">
            <a:alphaModFix/>
          </a:blip>
          <a:stretch>
            <a:fillRect/>
          </a:stretch>
        </p:blipFill>
        <p:spPr>
          <a:xfrm>
            <a:off x="1138048" y="1098888"/>
            <a:ext cx="6867899" cy="2945724"/>
          </a:xfrm>
          <a:prstGeom prst="rect">
            <a:avLst/>
          </a:prstGeom>
          <a:noFill/>
          <a:ln>
            <a:noFill/>
          </a:ln>
        </p:spPr>
      </p:pic>
      <p:sp>
        <p:nvSpPr>
          <p:cNvPr id="2800" name="Google Shape;2800;p233"/>
          <p:cNvSpPr txBox="1"/>
          <p:nvPr/>
        </p:nvSpPr>
        <p:spPr>
          <a:xfrm>
            <a:off x="3628800" y="3574800"/>
            <a:ext cx="18864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latin typeface="Proxima Nova"/>
                <a:ea typeface="Proxima Nova"/>
                <a:cs typeface="Proxima Nova"/>
                <a:sym typeface="Proxima Nova"/>
              </a:rPr>
              <a:t>Source: Crowdflower</a:t>
            </a:r>
            <a:endParaRPr sz="1200">
              <a:latin typeface="Proxima Nova"/>
              <a:ea typeface="Proxima Nova"/>
              <a:cs typeface="Proxima Nova"/>
              <a:sym typeface="Proxima Nova"/>
            </a:endParaRPr>
          </a:p>
        </p:txBody>
      </p:sp>
      <p:sp>
        <p:nvSpPr>
          <p:cNvPr id="2801" name="Google Shape;2801;p233"/>
          <p:cNvSpPr txBox="1"/>
          <p:nvPr/>
        </p:nvSpPr>
        <p:spPr>
          <a:xfrm>
            <a:off x="1138050" y="4174975"/>
            <a:ext cx="68679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chemeClr val="dk2"/>
                </a:solidFill>
                <a:latin typeface="Proxima Nova"/>
                <a:ea typeface="Proxima Nova"/>
                <a:cs typeface="Proxima Nova"/>
                <a:sym typeface="Proxima Nova"/>
              </a:rPr>
              <a:t>Cleaning and organizing data comprises </a:t>
            </a:r>
            <a:r>
              <a:rPr lang="en" sz="2400">
                <a:solidFill>
                  <a:schemeClr val="dk2"/>
                </a:solidFill>
                <a:latin typeface="Proxima Nova"/>
                <a:ea typeface="Proxima Nova"/>
                <a:cs typeface="Proxima Nova"/>
                <a:sym typeface="Proxima Nova"/>
              </a:rPr>
              <a:t>60%</a:t>
            </a:r>
            <a:r>
              <a:rPr lang="en" sz="2400">
                <a:solidFill>
                  <a:schemeClr val="dk2"/>
                </a:solidFill>
                <a:latin typeface="Proxima Nova"/>
                <a:ea typeface="Proxima Nova"/>
                <a:cs typeface="Proxima Nova"/>
                <a:sym typeface="Proxima Nova"/>
              </a:rPr>
              <a:t> of the time spent on an analytics of AI project.</a:t>
            </a:r>
            <a:endParaRPr sz="2400">
              <a:solidFill>
                <a:schemeClr val="dk2"/>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70" name="Google Shape;370;p45"/>
          <p:cNvSpPr txBox="1"/>
          <p:nvPr/>
        </p:nvSpPr>
        <p:spPr>
          <a:xfrm>
            <a:off x="2971800" y="2133600"/>
            <a:ext cx="24510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sp>
        <p:nvSpPr>
          <p:cNvPr id="371" name="Google Shape;371;p45"/>
          <p:cNvSpPr txBox="1"/>
          <p:nvPr/>
        </p:nvSpPr>
        <p:spPr>
          <a:xfrm>
            <a:off x="1641804" y="3195075"/>
            <a:ext cx="30276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Hidden layer</a:t>
            </a:r>
            <a:endParaRPr sz="1800"/>
          </a:p>
        </p:txBody>
      </p:sp>
      <p:cxnSp>
        <p:nvCxnSpPr>
          <p:cNvPr id="372" name="Google Shape;372;p45"/>
          <p:cNvCxnSpPr/>
          <p:nvPr/>
        </p:nvCxnSpPr>
        <p:spPr>
          <a:xfrm rot="10800000">
            <a:off x="3155604" y="2697975"/>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5" name="Shape 2805"/>
        <p:cNvGrpSpPr/>
        <p:nvPr/>
      </p:nvGrpSpPr>
      <p:grpSpPr>
        <a:xfrm>
          <a:off x="0" y="0"/>
          <a:ext cx="0" cy="0"/>
          <a:chOff x="0" y="0"/>
          <a:chExt cx="0" cy="0"/>
        </a:xfrm>
      </p:grpSpPr>
      <p:sp>
        <p:nvSpPr>
          <p:cNvPr id="2806" name="Google Shape;2806;p2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50 Years of Data Cleaning</a:t>
            </a:r>
            <a:endParaRPr sz="1800"/>
          </a:p>
        </p:txBody>
      </p:sp>
      <p:grpSp>
        <p:nvGrpSpPr>
          <p:cNvPr id="2807" name="Google Shape;2807;p234"/>
          <p:cNvGrpSpPr/>
          <p:nvPr/>
        </p:nvGrpSpPr>
        <p:grpSpPr>
          <a:xfrm>
            <a:off x="4361342" y="767129"/>
            <a:ext cx="3312090" cy="2593420"/>
            <a:chOff x="4614467" y="1425009"/>
            <a:chExt cx="2610000" cy="2227068"/>
          </a:xfrm>
        </p:grpSpPr>
        <p:sp>
          <p:nvSpPr>
            <p:cNvPr id="2808" name="Google Shape;2808;p234"/>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809" name="Google Shape;2809;p234"/>
            <p:cNvGrpSpPr/>
            <p:nvPr/>
          </p:nvGrpSpPr>
          <p:grpSpPr>
            <a:xfrm>
              <a:off x="4614467" y="1425009"/>
              <a:ext cx="2610000" cy="2227068"/>
              <a:chOff x="4614467" y="1425009"/>
              <a:chExt cx="2610000" cy="2227068"/>
            </a:xfrm>
          </p:grpSpPr>
          <p:grpSp>
            <p:nvGrpSpPr>
              <p:cNvPr id="2810" name="Google Shape;2810;p234"/>
              <p:cNvGrpSpPr/>
              <p:nvPr/>
            </p:nvGrpSpPr>
            <p:grpSpPr>
              <a:xfrm>
                <a:off x="4808316" y="2800065"/>
                <a:ext cx="92400" cy="411825"/>
                <a:chOff x="845575" y="2563700"/>
                <a:chExt cx="92400" cy="411825"/>
              </a:xfrm>
            </p:grpSpPr>
            <p:cxnSp>
              <p:nvCxnSpPr>
                <p:cNvPr id="2811" name="Google Shape;2811;p23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812" name="Google Shape;2812;p23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813" name="Google Shape;2813;p234"/>
              <p:cNvSpPr txBox="1"/>
              <p:nvPr/>
            </p:nvSpPr>
            <p:spPr>
              <a:xfrm>
                <a:off x="4614467" y="3280677"/>
                <a:ext cx="2610000" cy="371400"/>
              </a:xfrm>
              <a:prstGeom prst="rect">
                <a:avLst/>
              </a:prstGeom>
              <a:noFill/>
              <a:ln>
                <a:noFill/>
              </a:ln>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b="1" lang="en" sz="1800">
                    <a:latin typeface="Roboto"/>
                    <a:ea typeface="Roboto"/>
                    <a:cs typeface="Roboto"/>
                    <a:sym typeface="Roboto"/>
                  </a:rPr>
                  <a:t>1990s          </a:t>
                </a:r>
                <a:endParaRPr b="1" sz="1800">
                  <a:latin typeface="Roboto"/>
                  <a:ea typeface="Roboto"/>
                  <a:cs typeface="Roboto"/>
                  <a:sym typeface="Roboto"/>
                </a:endParaRPr>
              </a:p>
              <a:p>
                <a:pPr indent="0" lvl="0" marL="0" rtl="0">
                  <a:lnSpc>
                    <a:spcPct val="100000"/>
                  </a:lnSpc>
                  <a:spcBef>
                    <a:spcPts val="1000"/>
                  </a:spcBef>
                  <a:spcAft>
                    <a:spcPts val="0"/>
                  </a:spcAft>
                  <a:buNone/>
                </a:pPr>
                <a:r>
                  <a:rPr b="1" lang="en" sz="1800">
                    <a:latin typeface="Roboto"/>
                    <a:ea typeface="Roboto"/>
                    <a:cs typeface="Roboto"/>
                    <a:sym typeface="Roboto"/>
                  </a:rPr>
                  <a:t>(Warehouses) </a:t>
                </a:r>
                <a:endParaRPr b="1" sz="1800">
                  <a:latin typeface="Roboto"/>
                  <a:ea typeface="Roboto"/>
                  <a:cs typeface="Roboto"/>
                  <a:sym typeface="Roboto"/>
                </a:endParaRPr>
              </a:p>
            </p:txBody>
          </p:sp>
          <p:sp>
            <p:nvSpPr>
              <p:cNvPr id="2814" name="Google Shape;2814;p234"/>
              <p:cNvSpPr txBox="1"/>
              <p:nvPr/>
            </p:nvSpPr>
            <p:spPr>
              <a:xfrm>
                <a:off x="4753227" y="1425009"/>
                <a:ext cx="2142900" cy="1023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Font typeface="Arial"/>
                  <a:buNone/>
                </a:pPr>
                <a:r>
                  <a:rPr b="1" lang="en">
                    <a:latin typeface="Roboto"/>
                    <a:ea typeface="Roboto"/>
                    <a:cs typeface="Roboto"/>
                    <a:sym typeface="Roboto"/>
                  </a:rPr>
                  <a:t>Data transforms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Part of ETL</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Errors within a source and across sources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Transformation workflows and mapping rules; domain-knowledge is crucial</a:t>
                </a:r>
                <a:endParaRPr b="1">
                  <a:latin typeface="Roboto"/>
                  <a:ea typeface="Roboto"/>
                  <a:cs typeface="Roboto"/>
                  <a:sym typeface="Roboto"/>
                </a:endParaRPr>
              </a:p>
            </p:txBody>
          </p:sp>
        </p:grpSp>
      </p:grpSp>
      <p:grpSp>
        <p:nvGrpSpPr>
          <p:cNvPr id="2815" name="Google Shape;2815;p234"/>
          <p:cNvGrpSpPr/>
          <p:nvPr/>
        </p:nvGrpSpPr>
        <p:grpSpPr>
          <a:xfrm>
            <a:off x="6321450" y="2342122"/>
            <a:ext cx="2998851" cy="1733953"/>
            <a:chOff x="6622476" y="2639836"/>
            <a:chExt cx="2821386" cy="1733953"/>
          </a:xfrm>
        </p:grpSpPr>
        <p:sp>
          <p:nvSpPr>
            <p:cNvPr id="2816" name="Google Shape;2816;p234"/>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817" name="Google Shape;2817;p234"/>
            <p:cNvGrpSpPr/>
            <p:nvPr/>
          </p:nvGrpSpPr>
          <p:grpSpPr>
            <a:xfrm>
              <a:off x="6622476" y="2639836"/>
              <a:ext cx="2821386" cy="1733953"/>
              <a:chOff x="6622476" y="2639836"/>
              <a:chExt cx="2821386" cy="1733953"/>
            </a:xfrm>
          </p:grpSpPr>
          <p:grpSp>
            <p:nvGrpSpPr>
              <p:cNvPr id="2818" name="Google Shape;2818;p234"/>
              <p:cNvGrpSpPr/>
              <p:nvPr/>
            </p:nvGrpSpPr>
            <p:grpSpPr>
              <a:xfrm rot="10800000">
                <a:off x="6760035" y="3079467"/>
                <a:ext cx="92400" cy="411825"/>
                <a:chOff x="2070100" y="2563700"/>
                <a:chExt cx="92400" cy="411825"/>
              </a:xfrm>
            </p:grpSpPr>
            <p:cxnSp>
              <p:nvCxnSpPr>
                <p:cNvPr id="2819" name="Google Shape;2819;p23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820" name="Google Shape;2820;p23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821" name="Google Shape;2821;p234"/>
              <p:cNvSpPr txBox="1"/>
              <p:nvPr/>
            </p:nvSpPr>
            <p:spPr>
              <a:xfrm>
                <a:off x="6646362" y="2639836"/>
                <a:ext cx="27975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2</a:t>
                </a:r>
                <a:r>
                  <a:rPr b="1" lang="en" sz="1800">
                    <a:latin typeface="Roboto"/>
                    <a:ea typeface="Roboto"/>
                    <a:cs typeface="Roboto"/>
                    <a:sym typeface="Roboto"/>
                  </a:rPr>
                  <a:t>0</a:t>
                </a:r>
                <a:r>
                  <a:rPr b="1" lang="en" sz="1800">
                    <a:latin typeface="Roboto"/>
                    <a:ea typeface="Roboto"/>
                    <a:cs typeface="Roboto"/>
                    <a:sym typeface="Roboto"/>
                  </a:rPr>
                  <a:t>00s (Data Repairs)</a:t>
                </a:r>
                <a:endParaRPr b="1" sz="1800">
                  <a:latin typeface="Roboto"/>
                  <a:ea typeface="Roboto"/>
                  <a:cs typeface="Roboto"/>
                  <a:sym typeface="Roboto"/>
                </a:endParaRPr>
              </a:p>
            </p:txBody>
          </p:sp>
          <p:sp>
            <p:nvSpPr>
              <p:cNvPr id="2822" name="Google Shape;2822;p234"/>
              <p:cNvSpPr txBox="1"/>
              <p:nvPr/>
            </p:nvSpPr>
            <p:spPr>
              <a:xfrm>
                <a:off x="6622476" y="3429989"/>
                <a:ext cx="2797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Constraints and Probabilities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Dichotomies for consistent query answering</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Minimality-based repairs to obtain consistent instances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Statistical repairs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Anomaly detection</a:t>
                </a:r>
                <a:endParaRPr>
                  <a:latin typeface="Roboto"/>
                  <a:ea typeface="Roboto"/>
                  <a:cs typeface="Roboto"/>
                  <a:sym typeface="Roboto"/>
                </a:endParaRPr>
              </a:p>
              <a:p>
                <a:pPr indent="0" lvl="0" marL="0" rtl="0">
                  <a:spcBef>
                    <a:spcPts val="0"/>
                  </a:spcBef>
                  <a:spcAft>
                    <a:spcPts val="0"/>
                  </a:spcAft>
                  <a:buNone/>
                </a:pPr>
                <a:r>
                  <a:t/>
                </a:r>
                <a:endParaRPr b="1" sz="800">
                  <a:latin typeface="Roboto"/>
                  <a:ea typeface="Roboto"/>
                  <a:cs typeface="Roboto"/>
                  <a:sym typeface="Roboto"/>
                </a:endParaRPr>
              </a:p>
            </p:txBody>
          </p:sp>
        </p:grpSp>
      </p:grpSp>
      <p:grpSp>
        <p:nvGrpSpPr>
          <p:cNvPr id="2823" name="Google Shape;2823;p234"/>
          <p:cNvGrpSpPr/>
          <p:nvPr/>
        </p:nvGrpSpPr>
        <p:grpSpPr>
          <a:xfrm>
            <a:off x="404925" y="1071900"/>
            <a:ext cx="3804075" cy="2217100"/>
            <a:chOff x="570275" y="1369574"/>
            <a:chExt cx="3804075" cy="2217100"/>
          </a:xfrm>
        </p:grpSpPr>
        <p:sp>
          <p:nvSpPr>
            <p:cNvPr id="2824" name="Google Shape;2824;p234"/>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825" name="Google Shape;2825;p234"/>
            <p:cNvGrpSpPr/>
            <p:nvPr/>
          </p:nvGrpSpPr>
          <p:grpSpPr>
            <a:xfrm>
              <a:off x="570275" y="1369574"/>
              <a:ext cx="3804075" cy="2217100"/>
              <a:chOff x="570275" y="1369574"/>
              <a:chExt cx="3804075" cy="2217100"/>
            </a:xfrm>
          </p:grpSpPr>
          <p:sp>
            <p:nvSpPr>
              <p:cNvPr id="2826" name="Google Shape;2826;p234"/>
              <p:cNvSpPr txBox="1"/>
              <p:nvPr/>
            </p:nvSpPr>
            <p:spPr>
              <a:xfrm>
                <a:off x="570275" y="3215274"/>
                <a:ext cx="2385900" cy="37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1800">
                    <a:latin typeface="Roboto"/>
                    <a:ea typeface="Roboto"/>
                    <a:cs typeface="Roboto"/>
                    <a:sym typeface="Roboto"/>
                  </a:rPr>
                  <a:t>1970s (Nulls)                   </a:t>
                </a:r>
                <a:endParaRPr b="1" sz="1800">
                  <a:latin typeface="Roboto"/>
                  <a:ea typeface="Roboto"/>
                  <a:cs typeface="Roboto"/>
                  <a:sym typeface="Roboto"/>
                </a:endParaRPr>
              </a:p>
            </p:txBody>
          </p:sp>
          <p:grpSp>
            <p:nvGrpSpPr>
              <p:cNvPr id="2827" name="Google Shape;2827;p234"/>
              <p:cNvGrpSpPr/>
              <p:nvPr/>
            </p:nvGrpSpPr>
            <p:grpSpPr>
              <a:xfrm>
                <a:off x="881025" y="2800065"/>
                <a:ext cx="92400" cy="411825"/>
                <a:chOff x="845575" y="2563700"/>
                <a:chExt cx="92400" cy="411825"/>
              </a:xfrm>
            </p:grpSpPr>
            <p:cxnSp>
              <p:nvCxnSpPr>
                <p:cNvPr id="2828" name="Google Shape;2828;p23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829" name="Google Shape;2829;p23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830" name="Google Shape;2830;p234"/>
              <p:cNvSpPr txBox="1"/>
              <p:nvPr/>
            </p:nvSpPr>
            <p:spPr>
              <a:xfrm>
                <a:off x="629450" y="1369574"/>
                <a:ext cx="3744900" cy="974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E. F. Codd</a:t>
                </a:r>
                <a:endParaRPr b="1">
                  <a:latin typeface="Roboto"/>
                  <a:ea typeface="Roboto"/>
                  <a:cs typeface="Roboto"/>
                  <a:sym typeface="Roboto"/>
                </a:endParaRPr>
              </a:p>
              <a:p>
                <a:pPr indent="-317500" lvl="0" marL="457200" rtl="0">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Understanding relations (installment #7). </a:t>
                </a:r>
                <a:r>
                  <a:rPr i="1" lang="en">
                    <a:latin typeface="Proxima Nova"/>
                    <a:ea typeface="Proxima Nova"/>
                    <a:cs typeface="Proxima Nova"/>
                    <a:sym typeface="Proxima Nova"/>
                  </a:rPr>
                  <a:t>FDT - Bulletin of ACM SIGMOD</a:t>
                </a:r>
                <a:r>
                  <a:rPr lang="en">
                    <a:latin typeface="Proxima Nova"/>
                    <a:ea typeface="Proxima Nova"/>
                    <a:cs typeface="Proxima Nova"/>
                    <a:sym typeface="Proxima Nova"/>
                  </a:rPr>
                  <a:t>, 7(3):23–28, 1975.</a:t>
                </a:r>
                <a:endParaRPr>
                  <a:latin typeface="Proxima Nova"/>
                  <a:ea typeface="Proxima Nova"/>
                  <a:cs typeface="Proxima Nova"/>
                  <a:sym typeface="Proxima Nova"/>
                </a:endParaRPr>
              </a:p>
              <a:p>
                <a:pPr indent="-317500" lvl="0" marL="457200" rtl="0">
                  <a:spcBef>
                    <a:spcPts val="0"/>
                  </a:spcBef>
                  <a:spcAft>
                    <a:spcPts val="0"/>
                  </a:spcAft>
                  <a:buSzPts val="1400"/>
                  <a:buFont typeface="Roboto"/>
                  <a:buChar char="●"/>
                </a:pPr>
                <a:r>
                  <a:rPr lang="en">
                    <a:latin typeface="Roboto"/>
                    <a:ea typeface="Roboto"/>
                    <a:cs typeface="Roboto"/>
                    <a:sym typeface="Roboto"/>
                  </a:rPr>
                  <a:t>Null-related features of DBs</a:t>
                </a:r>
                <a:endParaRPr>
                  <a:latin typeface="Roboto"/>
                  <a:ea typeface="Roboto"/>
                  <a:cs typeface="Roboto"/>
                  <a:sym typeface="Roboto"/>
                </a:endParaRPr>
              </a:p>
            </p:txBody>
          </p:sp>
        </p:grpSp>
      </p:grpSp>
      <p:grpSp>
        <p:nvGrpSpPr>
          <p:cNvPr id="2831" name="Google Shape;2831;p234"/>
          <p:cNvGrpSpPr/>
          <p:nvPr/>
        </p:nvGrpSpPr>
        <p:grpSpPr>
          <a:xfrm>
            <a:off x="2303200" y="2086725"/>
            <a:ext cx="2380850" cy="2182917"/>
            <a:chOff x="2468548" y="2490424"/>
            <a:chExt cx="2380850" cy="1947815"/>
          </a:xfrm>
        </p:grpSpPr>
        <p:sp>
          <p:nvSpPr>
            <p:cNvPr id="2832" name="Google Shape;2832;p234"/>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833" name="Google Shape;2833;p234"/>
            <p:cNvGrpSpPr/>
            <p:nvPr/>
          </p:nvGrpSpPr>
          <p:grpSpPr>
            <a:xfrm>
              <a:off x="2468548" y="2490424"/>
              <a:ext cx="2380850" cy="1947815"/>
              <a:chOff x="2468548" y="2490424"/>
              <a:chExt cx="2380850" cy="1947815"/>
            </a:xfrm>
          </p:grpSpPr>
          <p:sp>
            <p:nvSpPr>
              <p:cNvPr id="2834" name="Google Shape;2834;p234"/>
              <p:cNvSpPr txBox="1"/>
              <p:nvPr/>
            </p:nvSpPr>
            <p:spPr>
              <a:xfrm>
                <a:off x="2525598" y="2490424"/>
                <a:ext cx="2323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1980s (Normalization)</a:t>
                </a:r>
                <a:endParaRPr b="1" sz="1200">
                  <a:latin typeface="Roboto"/>
                  <a:ea typeface="Roboto"/>
                  <a:cs typeface="Roboto"/>
                  <a:sym typeface="Roboto"/>
                </a:endParaRPr>
              </a:p>
            </p:txBody>
          </p:sp>
          <p:grpSp>
            <p:nvGrpSpPr>
              <p:cNvPr id="2835" name="Google Shape;2835;p234"/>
              <p:cNvGrpSpPr/>
              <p:nvPr/>
            </p:nvGrpSpPr>
            <p:grpSpPr>
              <a:xfrm rot="10800000">
                <a:off x="2849073" y="3079467"/>
                <a:ext cx="92400" cy="411825"/>
                <a:chOff x="2070100" y="2563700"/>
                <a:chExt cx="92400" cy="411825"/>
              </a:xfrm>
            </p:grpSpPr>
            <p:cxnSp>
              <p:nvCxnSpPr>
                <p:cNvPr id="2836" name="Google Shape;2836;p23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837" name="Google Shape;2837;p23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838" name="Google Shape;2838;p234"/>
              <p:cNvSpPr txBox="1"/>
              <p:nvPr/>
            </p:nvSpPr>
            <p:spPr>
              <a:xfrm>
                <a:off x="2468548" y="3494439"/>
                <a:ext cx="2380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Integrity Constraints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Normal forms to reduce redundancy and integrity</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FDs, MVDs etc.</a:t>
                </a:r>
                <a:endParaRPr>
                  <a:latin typeface="Roboto"/>
                  <a:ea typeface="Roboto"/>
                  <a:cs typeface="Roboto"/>
                  <a:sym typeface="Roboto"/>
                </a:endParaRPr>
              </a:p>
            </p:txBody>
          </p:sp>
        </p:grpSp>
      </p:gr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2" name="Shape 2842"/>
        <p:cNvGrpSpPr/>
        <p:nvPr/>
      </p:nvGrpSpPr>
      <p:grpSpPr>
        <a:xfrm>
          <a:off x="0" y="0"/>
          <a:ext cx="0" cy="0"/>
          <a:chOff x="0" y="0"/>
          <a:chExt cx="0" cy="0"/>
        </a:xfrm>
      </p:grpSpPr>
      <p:sp>
        <p:nvSpPr>
          <p:cNvPr id="2843" name="Google Shape;2843;p2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Where are we today?</a:t>
            </a:r>
            <a:endParaRPr sz="1800"/>
          </a:p>
        </p:txBody>
      </p:sp>
      <p:sp>
        <p:nvSpPr>
          <p:cNvPr id="2844" name="Google Shape;2844;p235"/>
          <p:cNvSpPr txBox="1"/>
          <p:nvPr>
            <p:ph idx="1" type="body"/>
          </p:nvPr>
        </p:nvSpPr>
        <p:spPr>
          <a:xfrm>
            <a:off x="309225" y="1093375"/>
            <a:ext cx="8598900" cy="3514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000"/>
              <a:t>Machine learning and statistical analysis are becoming more prevalent.</a:t>
            </a:r>
            <a:endParaRPr sz="2000"/>
          </a:p>
          <a:p>
            <a:pPr indent="0" lvl="0" marL="0" rtl="0">
              <a:spcBef>
                <a:spcPts val="1600"/>
              </a:spcBef>
              <a:spcAft>
                <a:spcPts val="0"/>
              </a:spcAft>
              <a:buNone/>
            </a:pPr>
            <a:r>
              <a:rPr b="1" i="1" lang="en" sz="2000"/>
              <a:t>Error detection</a:t>
            </a:r>
            <a:r>
              <a:rPr b="1" i="1" lang="en" sz="2000"/>
              <a:t> (Diagnosis)</a:t>
            </a:r>
            <a:endParaRPr b="1" i="1" sz="2000"/>
          </a:p>
          <a:p>
            <a:pPr indent="-355600" lvl="0" marL="457200" rtl="0">
              <a:spcBef>
                <a:spcPts val="1600"/>
              </a:spcBef>
              <a:spcAft>
                <a:spcPts val="0"/>
              </a:spcAft>
              <a:buSzPts val="2000"/>
              <a:buChar char="●"/>
            </a:pPr>
            <a:r>
              <a:rPr lang="en" sz="2000"/>
              <a:t>Anomaly detection </a:t>
            </a:r>
            <a:r>
              <a:rPr lang="en" sz="1400"/>
              <a:t>[Chandola et al., ACM CSUR, 2009]</a:t>
            </a:r>
            <a:endParaRPr sz="1400"/>
          </a:p>
          <a:p>
            <a:pPr indent="-355600" lvl="0" marL="457200" rtl="0">
              <a:spcBef>
                <a:spcPts val="0"/>
              </a:spcBef>
              <a:spcAft>
                <a:spcPts val="0"/>
              </a:spcAft>
              <a:buSzPts val="2000"/>
              <a:buChar char="●"/>
            </a:pPr>
            <a:r>
              <a:rPr lang="en" sz="2000"/>
              <a:t>Bayesian analysis (Data X-Ray) </a:t>
            </a:r>
            <a:r>
              <a:rPr lang="en" sz="1400"/>
              <a:t>[Wang et al., SIGMOD’15]</a:t>
            </a:r>
            <a:endParaRPr sz="1400"/>
          </a:p>
          <a:p>
            <a:pPr indent="-355600" lvl="0" marL="457200" rtl="0">
              <a:spcBef>
                <a:spcPts val="0"/>
              </a:spcBef>
              <a:spcAft>
                <a:spcPts val="0"/>
              </a:spcAft>
              <a:buSzPts val="2000"/>
              <a:buChar char="●"/>
            </a:pPr>
            <a:r>
              <a:rPr lang="en" sz="2000"/>
              <a:t>Outlier detection over streams</a:t>
            </a:r>
            <a:r>
              <a:rPr lang="en" sz="2000"/>
              <a:t> (Macrobase) </a:t>
            </a:r>
            <a:r>
              <a:rPr lang="en" sz="1400"/>
              <a:t>[Bailis et al., SIMGOD’17]</a:t>
            </a:r>
            <a:endParaRPr sz="1400"/>
          </a:p>
        </p:txBody>
      </p:sp>
      <p:pic>
        <p:nvPicPr>
          <p:cNvPr id="2845" name="Google Shape;2845;p235"/>
          <p:cNvPicPr preferRelativeResize="0"/>
          <p:nvPr/>
        </p:nvPicPr>
        <p:blipFill>
          <a:blip r:embed="rId3">
            <a:alphaModFix/>
          </a:blip>
          <a:stretch>
            <a:fillRect/>
          </a:stretch>
        </p:blipFill>
        <p:spPr>
          <a:xfrm>
            <a:off x="1435775" y="3440750"/>
            <a:ext cx="1553100" cy="1442875"/>
          </a:xfrm>
          <a:prstGeom prst="rect">
            <a:avLst/>
          </a:prstGeom>
          <a:noFill/>
          <a:ln>
            <a:noFill/>
          </a:ln>
        </p:spPr>
      </p:pic>
      <p:pic>
        <p:nvPicPr>
          <p:cNvPr id="2846" name="Google Shape;2846;p235"/>
          <p:cNvPicPr preferRelativeResize="0"/>
          <p:nvPr/>
        </p:nvPicPr>
        <p:blipFill>
          <a:blip r:embed="rId4">
            <a:alphaModFix/>
          </a:blip>
          <a:stretch>
            <a:fillRect/>
          </a:stretch>
        </p:blipFill>
        <p:spPr>
          <a:xfrm>
            <a:off x="6155125" y="3721943"/>
            <a:ext cx="2677175" cy="880494"/>
          </a:xfrm>
          <a:prstGeom prst="rect">
            <a:avLst/>
          </a:prstGeom>
          <a:noFill/>
          <a:ln>
            <a:noFill/>
          </a:ln>
        </p:spPr>
      </p:pic>
      <p:pic>
        <p:nvPicPr>
          <p:cNvPr id="2847" name="Google Shape;2847;p235"/>
          <p:cNvPicPr preferRelativeResize="0"/>
          <p:nvPr/>
        </p:nvPicPr>
        <p:blipFill>
          <a:blip r:embed="rId5">
            <a:alphaModFix/>
          </a:blip>
          <a:stretch>
            <a:fillRect/>
          </a:stretch>
        </p:blipFill>
        <p:spPr>
          <a:xfrm>
            <a:off x="3426224" y="3407974"/>
            <a:ext cx="2291544" cy="1508425"/>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1" name="Shape 2851"/>
        <p:cNvGrpSpPr/>
        <p:nvPr/>
      </p:nvGrpSpPr>
      <p:grpSpPr>
        <a:xfrm>
          <a:off x="0" y="0"/>
          <a:ext cx="0" cy="0"/>
          <a:chOff x="0" y="0"/>
          <a:chExt cx="0" cy="0"/>
        </a:xfrm>
      </p:grpSpPr>
      <p:sp>
        <p:nvSpPr>
          <p:cNvPr id="2852" name="Google Shape;2852;p2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Where are we today?</a:t>
            </a:r>
            <a:endParaRPr sz="1800"/>
          </a:p>
        </p:txBody>
      </p:sp>
      <p:sp>
        <p:nvSpPr>
          <p:cNvPr id="2853" name="Google Shape;2853;p236"/>
          <p:cNvSpPr txBox="1"/>
          <p:nvPr>
            <p:ph idx="1" type="body"/>
          </p:nvPr>
        </p:nvSpPr>
        <p:spPr>
          <a:xfrm>
            <a:off x="309225" y="1093375"/>
            <a:ext cx="8913000" cy="3514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000"/>
              <a:t>Machine learning and statistical analysis are becoming more prevalent.</a:t>
            </a:r>
            <a:endParaRPr sz="2000"/>
          </a:p>
          <a:p>
            <a:pPr indent="0" lvl="0" marL="0" rtl="0">
              <a:spcBef>
                <a:spcPts val="1600"/>
              </a:spcBef>
              <a:spcAft>
                <a:spcPts val="0"/>
              </a:spcAft>
              <a:buNone/>
            </a:pPr>
            <a:r>
              <a:rPr b="1" i="1" lang="en" sz="2000"/>
              <a:t>Data Repairing (Treatment)</a:t>
            </a:r>
            <a:endParaRPr sz="2000"/>
          </a:p>
          <a:p>
            <a:pPr indent="-355600" lvl="0" marL="457200" rtl="0">
              <a:spcBef>
                <a:spcPts val="1600"/>
              </a:spcBef>
              <a:spcAft>
                <a:spcPts val="0"/>
              </a:spcAft>
              <a:buSzPts val="2000"/>
              <a:buChar char="●"/>
            </a:pPr>
            <a:r>
              <a:rPr lang="en" sz="2000"/>
              <a:t>Classical ML (SCARE, ERACER) </a:t>
            </a:r>
            <a:r>
              <a:rPr lang="en" sz="1200"/>
              <a:t>[Yakout et al., VLDB’11, SIGMOD’13, Mayfield et al., SIGMOD’10]</a:t>
            </a:r>
            <a:endParaRPr sz="1200"/>
          </a:p>
          <a:p>
            <a:pPr indent="-355600" lvl="0" marL="457200" rtl="0">
              <a:spcBef>
                <a:spcPts val="0"/>
              </a:spcBef>
              <a:spcAft>
                <a:spcPts val="0"/>
              </a:spcAft>
              <a:buSzPts val="2000"/>
              <a:buChar char="●"/>
            </a:pPr>
            <a:r>
              <a:rPr lang="en" sz="2000"/>
              <a:t>Boosting </a:t>
            </a:r>
            <a:r>
              <a:rPr lang="en" sz="1200"/>
              <a:t>[Krishan et al.,  2017]</a:t>
            </a:r>
            <a:endParaRPr sz="1200"/>
          </a:p>
          <a:p>
            <a:pPr indent="-355600" lvl="0" marL="457200" rtl="0">
              <a:spcBef>
                <a:spcPts val="0"/>
              </a:spcBef>
              <a:spcAft>
                <a:spcPts val="0"/>
              </a:spcAft>
              <a:buSzPts val="2000"/>
              <a:buChar char="●"/>
            </a:pPr>
            <a:r>
              <a:rPr lang="en" sz="2000"/>
              <a:t>Weakly-supervised ML (HoloClean) </a:t>
            </a:r>
            <a:r>
              <a:rPr lang="en" sz="1200"/>
              <a:t>[Rekatsinas et al., VLDB’17]</a:t>
            </a:r>
            <a:endParaRPr sz="1200"/>
          </a:p>
          <a:p>
            <a:pPr indent="0" lvl="0" marL="0" rtl="0">
              <a:spcBef>
                <a:spcPts val="1600"/>
              </a:spcBef>
              <a:spcAft>
                <a:spcPts val="1600"/>
              </a:spcAft>
              <a:buNone/>
            </a:pPr>
            <a:r>
              <a:t/>
            </a:r>
            <a:endParaRPr sz="2000"/>
          </a:p>
        </p:txBody>
      </p:sp>
      <p:pic>
        <p:nvPicPr>
          <p:cNvPr id="2854" name="Google Shape;2854;p236"/>
          <p:cNvPicPr preferRelativeResize="0"/>
          <p:nvPr/>
        </p:nvPicPr>
        <p:blipFill>
          <a:blip r:embed="rId3">
            <a:alphaModFix/>
          </a:blip>
          <a:stretch>
            <a:fillRect/>
          </a:stretch>
        </p:blipFill>
        <p:spPr>
          <a:xfrm>
            <a:off x="3061125" y="3382900"/>
            <a:ext cx="3409200" cy="1559699"/>
          </a:xfrm>
          <a:prstGeom prst="rect">
            <a:avLst/>
          </a:prstGeom>
          <a:noFill/>
          <a:ln>
            <a:noFill/>
          </a:ln>
        </p:spPr>
      </p:pic>
      <p:pic>
        <p:nvPicPr>
          <p:cNvPr id="2855" name="Google Shape;2855;p236"/>
          <p:cNvPicPr preferRelativeResize="0"/>
          <p:nvPr/>
        </p:nvPicPr>
        <p:blipFill>
          <a:blip r:embed="rId4">
            <a:alphaModFix/>
          </a:blip>
          <a:stretch>
            <a:fillRect/>
          </a:stretch>
        </p:blipFill>
        <p:spPr>
          <a:xfrm>
            <a:off x="168700" y="3468700"/>
            <a:ext cx="2282575" cy="1321900"/>
          </a:xfrm>
          <a:prstGeom prst="rect">
            <a:avLst/>
          </a:prstGeom>
          <a:noFill/>
          <a:ln>
            <a:noFill/>
          </a:ln>
        </p:spPr>
      </p:pic>
      <p:pic>
        <p:nvPicPr>
          <p:cNvPr id="2856" name="Google Shape;2856;p236"/>
          <p:cNvPicPr preferRelativeResize="0"/>
          <p:nvPr/>
        </p:nvPicPr>
        <p:blipFill>
          <a:blip r:embed="rId5">
            <a:alphaModFix/>
          </a:blip>
          <a:stretch>
            <a:fillRect/>
          </a:stretch>
        </p:blipFill>
        <p:spPr>
          <a:xfrm>
            <a:off x="7080175" y="3468677"/>
            <a:ext cx="1298350" cy="1388125"/>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0" name="Shape 2860"/>
        <p:cNvGrpSpPr/>
        <p:nvPr/>
      </p:nvGrpSpPr>
      <p:grpSpPr>
        <a:xfrm>
          <a:off x="0" y="0"/>
          <a:ext cx="0" cy="0"/>
          <a:chOff x="0" y="0"/>
          <a:chExt cx="0" cy="0"/>
        </a:xfrm>
      </p:grpSpPr>
      <p:sp>
        <p:nvSpPr>
          <p:cNvPr id="2861" name="Google Shape;2861;p2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Error Detection: MacroBase </a:t>
            </a:r>
            <a:r>
              <a:rPr lang="en" sz="1800">
                <a:solidFill>
                  <a:srgbClr val="5E5E5E"/>
                </a:solidFill>
              </a:rPr>
              <a:t>[Bailis et al., SIGMOD’17]</a:t>
            </a:r>
            <a:endParaRPr sz="1800">
              <a:solidFill>
                <a:srgbClr val="5E5E5E"/>
              </a:solidFill>
            </a:endParaRPr>
          </a:p>
        </p:txBody>
      </p:sp>
      <p:pic>
        <p:nvPicPr>
          <p:cNvPr id="2862" name="Google Shape;2862;p237"/>
          <p:cNvPicPr preferRelativeResize="0"/>
          <p:nvPr/>
        </p:nvPicPr>
        <p:blipFill>
          <a:blip r:embed="rId3">
            <a:alphaModFix/>
          </a:blip>
          <a:stretch>
            <a:fillRect/>
          </a:stretch>
        </p:blipFill>
        <p:spPr>
          <a:xfrm>
            <a:off x="76200" y="1142875"/>
            <a:ext cx="4137575" cy="2857750"/>
          </a:xfrm>
          <a:prstGeom prst="rect">
            <a:avLst/>
          </a:prstGeom>
          <a:noFill/>
          <a:ln>
            <a:noFill/>
          </a:ln>
        </p:spPr>
      </p:pic>
      <p:sp>
        <p:nvSpPr>
          <p:cNvPr id="2863" name="Google Shape;2863;p237"/>
          <p:cNvSpPr txBox="1"/>
          <p:nvPr/>
        </p:nvSpPr>
        <p:spPr>
          <a:xfrm>
            <a:off x="360138" y="3924425"/>
            <a:ext cx="35697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[Figure</a:t>
            </a:r>
            <a:r>
              <a:rPr lang="en">
                <a:latin typeface="Proxima Nova"/>
                <a:ea typeface="Proxima Nova"/>
                <a:cs typeface="Proxima Nova"/>
                <a:sym typeface="Proxima Nova"/>
              </a:rPr>
              <a:t> by Kai Sheng Tai]</a:t>
            </a:r>
            <a:endParaRPr>
              <a:latin typeface="Proxima Nova"/>
              <a:ea typeface="Proxima Nova"/>
              <a:cs typeface="Proxima Nova"/>
              <a:sym typeface="Proxima Nova"/>
            </a:endParaRPr>
          </a:p>
        </p:txBody>
      </p:sp>
      <p:sp>
        <p:nvSpPr>
          <p:cNvPr id="2864" name="Google Shape;2864;p237"/>
          <p:cNvSpPr txBox="1"/>
          <p:nvPr>
            <p:ph idx="1" type="body"/>
          </p:nvPr>
        </p:nvSpPr>
        <p:spPr>
          <a:xfrm>
            <a:off x="4213775" y="1182000"/>
            <a:ext cx="4844100" cy="3003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Streaming Feature Selection</a:t>
            </a:r>
            <a:endParaRPr b="1"/>
          </a:p>
          <a:p>
            <a:pPr indent="0" lvl="0" marL="0" rtl="0">
              <a:spcBef>
                <a:spcPts val="1600"/>
              </a:spcBef>
              <a:spcAft>
                <a:spcPts val="0"/>
              </a:spcAft>
              <a:buNone/>
            </a:pPr>
            <a:r>
              <a:rPr b="1" lang="en"/>
              <a:t>Setup:</a:t>
            </a:r>
            <a:r>
              <a:rPr lang="en"/>
              <a:t> Online learning of a classifier (e.g., LR)</a:t>
            </a:r>
            <a:endParaRPr/>
          </a:p>
          <a:p>
            <a:pPr indent="0" lvl="0" marL="0" rtl="0">
              <a:spcBef>
                <a:spcPts val="1600"/>
              </a:spcBef>
              <a:spcAft>
                <a:spcPts val="0"/>
              </a:spcAft>
              <a:buNone/>
            </a:pPr>
            <a:r>
              <a:rPr b="1" lang="en"/>
              <a:t>Goal: </a:t>
            </a:r>
            <a:r>
              <a:rPr lang="en"/>
              <a:t>Return top-k discriminative features</a:t>
            </a:r>
            <a:endParaRPr/>
          </a:p>
          <a:p>
            <a:pPr indent="0" lvl="0" marL="0" rtl="0">
              <a:spcBef>
                <a:spcPts val="1600"/>
              </a:spcBef>
              <a:spcAft>
                <a:spcPts val="1600"/>
              </a:spcAft>
              <a:buNone/>
            </a:pPr>
            <a:r>
              <a:rPr b="1" lang="en"/>
              <a:t>Weight-Median Sketch                                                 </a:t>
            </a:r>
            <a:r>
              <a:rPr lang="en"/>
              <a:t>Sketch of a classifier for fast updates and queries for estimates of each weight and comes with approximation guarantees</a:t>
            </a:r>
            <a:endParaRPr/>
          </a:p>
        </p:txBody>
      </p:sp>
      <p:pic>
        <p:nvPicPr>
          <p:cNvPr id="2865" name="Google Shape;2865;p237"/>
          <p:cNvPicPr preferRelativeResize="0"/>
          <p:nvPr/>
        </p:nvPicPr>
        <p:blipFill>
          <a:blip r:embed="rId4">
            <a:alphaModFix/>
          </a:blip>
          <a:stretch>
            <a:fillRect/>
          </a:stretch>
        </p:blipFill>
        <p:spPr>
          <a:xfrm>
            <a:off x="8084325" y="291762"/>
            <a:ext cx="881575" cy="879225"/>
          </a:xfrm>
          <a:prstGeom prst="rect">
            <a:avLst/>
          </a:prstGeom>
          <a:noFill/>
          <a:ln>
            <a:noFill/>
          </a:ln>
        </p:spPr>
      </p:pic>
      <p:sp>
        <p:nvSpPr>
          <p:cNvPr id="2866" name="Google Shape;2866;p237"/>
          <p:cNvSpPr txBox="1"/>
          <p:nvPr/>
        </p:nvSpPr>
        <p:spPr>
          <a:xfrm>
            <a:off x="198450" y="4125775"/>
            <a:ext cx="8747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Proxima Nova"/>
                <a:ea typeface="Proxima Nova"/>
                <a:cs typeface="Proxima Nova"/>
                <a:sym typeface="Proxima Nova"/>
              </a:rPr>
              <a:t>A data analytics tool that prioritizes attention in large datasets.</a:t>
            </a:r>
            <a:endParaRPr sz="24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sz="2400">
                <a:solidFill>
                  <a:schemeClr val="dk1"/>
                </a:solidFill>
                <a:latin typeface="Proxima Nova"/>
                <a:ea typeface="Proxima Nova"/>
                <a:cs typeface="Proxima Nova"/>
                <a:sym typeface="Proxima Nova"/>
              </a:rPr>
              <a:t>Code at: macrobase.stanford.edu</a:t>
            </a:r>
            <a:endParaRPr b="1" sz="2400">
              <a:solidFill>
                <a:schemeClr val="dk1"/>
              </a:solidFill>
              <a:latin typeface="Proxima Nova"/>
              <a:ea typeface="Proxima Nova"/>
              <a:cs typeface="Proxima Nova"/>
              <a:sym typeface="Proxima Nova"/>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0" name="Shape 2870"/>
        <p:cNvGrpSpPr/>
        <p:nvPr/>
      </p:nvGrpSpPr>
      <p:grpSpPr>
        <a:xfrm>
          <a:off x="0" y="0"/>
          <a:ext cx="0" cy="0"/>
          <a:chOff x="0" y="0"/>
          <a:chExt cx="0" cy="0"/>
        </a:xfrm>
      </p:grpSpPr>
      <p:sp>
        <p:nvSpPr>
          <p:cNvPr id="2871" name="Google Shape;2871;p2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Data Repairing</a:t>
            </a:r>
            <a:r>
              <a:rPr b="1" lang="en"/>
              <a:t>: BoostClean </a:t>
            </a:r>
            <a:r>
              <a:rPr lang="en" sz="1800">
                <a:solidFill>
                  <a:srgbClr val="5E5E5E"/>
                </a:solidFill>
              </a:rPr>
              <a:t>[Krishnan et al.,</a:t>
            </a:r>
            <a:r>
              <a:rPr lang="en" sz="1800">
                <a:solidFill>
                  <a:srgbClr val="5E5E5E"/>
                </a:solidFill>
              </a:rPr>
              <a:t> 20</a:t>
            </a:r>
            <a:r>
              <a:rPr lang="en" sz="1800">
                <a:solidFill>
                  <a:srgbClr val="5E5E5E"/>
                </a:solidFill>
              </a:rPr>
              <a:t>17]</a:t>
            </a:r>
            <a:endParaRPr sz="1800">
              <a:solidFill>
                <a:srgbClr val="5E5E5E"/>
              </a:solidFill>
            </a:endParaRPr>
          </a:p>
        </p:txBody>
      </p:sp>
      <p:sp>
        <p:nvSpPr>
          <p:cNvPr id="2872" name="Google Shape;2872;p238"/>
          <p:cNvSpPr txBox="1"/>
          <p:nvPr>
            <p:ph idx="1" type="body"/>
          </p:nvPr>
        </p:nvSpPr>
        <p:spPr>
          <a:xfrm>
            <a:off x="4213775" y="1182000"/>
            <a:ext cx="4844100" cy="3003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Ensemble learning for error detection and data repairing.</a:t>
            </a:r>
            <a:endParaRPr b="1"/>
          </a:p>
          <a:p>
            <a:pPr indent="0" lvl="0" marL="0">
              <a:spcBef>
                <a:spcPts val="1600"/>
              </a:spcBef>
              <a:spcAft>
                <a:spcPts val="0"/>
              </a:spcAft>
              <a:buNone/>
            </a:pPr>
            <a:r>
              <a:rPr lang="en"/>
              <a:t>Relies on domain-specific detection and repairing.</a:t>
            </a:r>
            <a:endParaRPr/>
          </a:p>
          <a:p>
            <a:pPr indent="0" lvl="0" marL="0">
              <a:spcBef>
                <a:spcPts val="1600"/>
              </a:spcBef>
              <a:spcAft>
                <a:spcPts val="0"/>
              </a:spcAft>
              <a:buNone/>
            </a:pPr>
            <a:r>
              <a:rPr lang="en"/>
              <a:t>Builds upon boosting to identify repairs that will maximize the performance improvement of a downstream </a:t>
            </a:r>
            <a:r>
              <a:rPr lang="en"/>
              <a:t>classifier</a:t>
            </a:r>
            <a:r>
              <a:rPr lang="en"/>
              <a:t>.</a:t>
            </a:r>
            <a:endParaRPr/>
          </a:p>
          <a:p>
            <a:pPr indent="0" lvl="0" marL="0" rtl="0">
              <a:spcBef>
                <a:spcPts val="1600"/>
              </a:spcBef>
              <a:spcAft>
                <a:spcPts val="1600"/>
              </a:spcAft>
              <a:buNone/>
            </a:pPr>
            <a:r>
              <a:rPr lang="en"/>
              <a:t>On-demand cleaning!</a:t>
            </a:r>
            <a:endParaRPr/>
          </a:p>
        </p:txBody>
      </p:sp>
      <p:pic>
        <p:nvPicPr>
          <p:cNvPr id="2873" name="Google Shape;2873;p238"/>
          <p:cNvPicPr preferRelativeResize="0"/>
          <p:nvPr/>
        </p:nvPicPr>
        <p:blipFill>
          <a:blip r:embed="rId3">
            <a:alphaModFix/>
          </a:blip>
          <a:stretch>
            <a:fillRect/>
          </a:stretch>
        </p:blipFill>
        <p:spPr>
          <a:xfrm>
            <a:off x="311700" y="1716888"/>
            <a:ext cx="3908975" cy="1933827"/>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7" name="Shape 2877"/>
        <p:cNvGrpSpPr/>
        <p:nvPr/>
      </p:nvGrpSpPr>
      <p:grpSpPr>
        <a:xfrm>
          <a:off x="0" y="0"/>
          <a:ext cx="0" cy="0"/>
          <a:chOff x="0" y="0"/>
          <a:chExt cx="0" cy="0"/>
        </a:xfrm>
      </p:grpSpPr>
      <p:sp>
        <p:nvSpPr>
          <p:cNvPr id="2878" name="Google Shape;2878;p2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Scalable machine learning for data enrichment</a:t>
            </a:r>
            <a:endParaRPr sz="1800"/>
          </a:p>
        </p:txBody>
      </p:sp>
      <p:sp>
        <p:nvSpPr>
          <p:cNvPr id="2879" name="Google Shape;2879;p239"/>
          <p:cNvSpPr txBox="1"/>
          <p:nvPr/>
        </p:nvSpPr>
        <p:spPr>
          <a:xfrm>
            <a:off x="198450" y="3820975"/>
            <a:ext cx="8747100" cy="44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5E5E5E"/>
                </a:solidFill>
                <a:latin typeface="Proxima Nova"/>
                <a:ea typeface="Proxima Nova"/>
                <a:cs typeface="Proxima Nova"/>
                <a:sym typeface="Proxima Nova"/>
              </a:rPr>
              <a:t>Code available at:</a:t>
            </a:r>
            <a:endParaRPr sz="3000">
              <a:solidFill>
                <a:srgbClr val="5E5E5E"/>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3000">
                <a:solidFill>
                  <a:srgbClr val="5E5E5E"/>
                </a:solidFill>
                <a:latin typeface="Proxima Nova"/>
                <a:ea typeface="Proxima Nova"/>
                <a:cs typeface="Proxima Nova"/>
                <a:sym typeface="Proxima Nova"/>
              </a:rPr>
              <a:t>http://www.holoclean.io</a:t>
            </a:r>
            <a:endParaRPr b="1" sz="3000">
              <a:solidFill>
                <a:srgbClr val="5E5E5E"/>
              </a:solidFill>
              <a:latin typeface="Proxima Nova"/>
              <a:ea typeface="Proxima Nova"/>
              <a:cs typeface="Proxima Nova"/>
              <a:sym typeface="Proxima Nova"/>
            </a:endParaRPr>
          </a:p>
          <a:p>
            <a:pPr indent="0" lvl="0" marL="0" rtl="0" algn="ctr">
              <a:spcBef>
                <a:spcPts val="0"/>
              </a:spcBef>
              <a:spcAft>
                <a:spcPts val="0"/>
              </a:spcAft>
              <a:buNone/>
            </a:pPr>
            <a:r>
              <a:t/>
            </a:r>
            <a:endParaRPr b="1" sz="3000">
              <a:solidFill>
                <a:schemeClr val="dk1"/>
              </a:solidFill>
              <a:latin typeface="Proxima Nova"/>
              <a:ea typeface="Proxima Nova"/>
              <a:cs typeface="Proxima Nova"/>
              <a:sym typeface="Proxima Nova"/>
            </a:endParaRPr>
          </a:p>
        </p:txBody>
      </p:sp>
      <p:pic>
        <p:nvPicPr>
          <p:cNvPr id="2880" name="Google Shape;2880;p239"/>
          <p:cNvPicPr preferRelativeResize="0"/>
          <p:nvPr/>
        </p:nvPicPr>
        <p:blipFill>
          <a:blip r:embed="rId3">
            <a:alphaModFix/>
          </a:blip>
          <a:stretch>
            <a:fillRect/>
          </a:stretch>
        </p:blipFill>
        <p:spPr>
          <a:xfrm>
            <a:off x="2297681" y="2053900"/>
            <a:ext cx="4548644" cy="1326700"/>
          </a:xfrm>
          <a:prstGeom prst="rect">
            <a:avLst/>
          </a:prstGeom>
          <a:noFill/>
          <a:ln>
            <a:noFill/>
          </a:ln>
        </p:spPr>
      </p:pic>
      <p:grpSp>
        <p:nvGrpSpPr>
          <p:cNvPr id="2881" name="Google Shape;2881;p239"/>
          <p:cNvGrpSpPr/>
          <p:nvPr/>
        </p:nvGrpSpPr>
        <p:grpSpPr>
          <a:xfrm>
            <a:off x="6846326" y="1270494"/>
            <a:ext cx="1358049" cy="969782"/>
            <a:chOff x="8280987" y="3806674"/>
            <a:chExt cx="1576926" cy="1161555"/>
          </a:xfrm>
        </p:grpSpPr>
        <p:pic>
          <p:nvPicPr>
            <p:cNvPr id="2882" name="Google Shape;2882;p239"/>
            <p:cNvPicPr preferRelativeResize="0"/>
            <p:nvPr/>
          </p:nvPicPr>
          <p:blipFill>
            <a:blip r:embed="rId4">
              <a:alphaModFix/>
            </a:blip>
            <a:stretch>
              <a:fillRect/>
            </a:stretch>
          </p:blipFill>
          <p:spPr>
            <a:xfrm>
              <a:off x="8280987" y="3806674"/>
              <a:ext cx="799225" cy="1159901"/>
            </a:xfrm>
            <a:prstGeom prst="rect">
              <a:avLst/>
            </a:prstGeom>
            <a:noFill/>
            <a:ln>
              <a:noFill/>
            </a:ln>
          </p:spPr>
        </p:pic>
        <p:pic>
          <p:nvPicPr>
            <p:cNvPr id="2883" name="Google Shape;2883;p239"/>
            <p:cNvPicPr preferRelativeResize="0"/>
            <p:nvPr/>
          </p:nvPicPr>
          <p:blipFill rotWithShape="1">
            <a:blip r:embed="rId5">
              <a:alphaModFix/>
            </a:blip>
            <a:srcRect b="4816" l="0" r="9181" t="0"/>
            <a:stretch/>
          </p:blipFill>
          <p:spPr>
            <a:xfrm>
              <a:off x="9080219" y="3827164"/>
              <a:ext cx="777694" cy="1141065"/>
            </a:xfrm>
            <a:prstGeom prst="rect">
              <a:avLst/>
            </a:prstGeom>
            <a:noFill/>
            <a:ln>
              <a:noFill/>
            </a:ln>
          </p:spPr>
        </p:pic>
      </p:grpSp>
      <p:pic>
        <p:nvPicPr>
          <p:cNvPr id="2884" name="Google Shape;2884;p239"/>
          <p:cNvPicPr preferRelativeResize="0"/>
          <p:nvPr/>
        </p:nvPicPr>
        <p:blipFill>
          <a:blip r:embed="rId6">
            <a:alphaModFix/>
          </a:blip>
          <a:stretch>
            <a:fillRect/>
          </a:stretch>
        </p:blipFill>
        <p:spPr>
          <a:xfrm>
            <a:off x="8204375" y="1270500"/>
            <a:ext cx="692693" cy="969775"/>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8" name="Shape 2888"/>
        <p:cNvGrpSpPr/>
        <p:nvPr/>
      </p:nvGrpSpPr>
      <p:grpSpPr>
        <a:xfrm>
          <a:off x="0" y="0"/>
          <a:ext cx="0" cy="0"/>
          <a:chOff x="0" y="0"/>
          <a:chExt cx="0" cy="0"/>
        </a:xfrm>
      </p:grpSpPr>
      <p:sp>
        <p:nvSpPr>
          <p:cNvPr id="2889" name="Google Shape;2889;p2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Data Repairing: HoloClean </a:t>
            </a:r>
            <a:r>
              <a:rPr lang="en" sz="1800">
                <a:solidFill>
                  <a:srgbClr val="5E5E5E"/>
                </a:solidFill>
              </a:rPr>
              <a:t>[Rekatsinas et al., VLDB’17]</a:t>
            </a:r>
            <a:endParaRPr sz="1800">
              <a:solidFill>
                <a:srgbClr val="5E5E5E"/>
              </a:solidFill>
            </a:endParaRPr>
          </a:p>
        </p:txBody>
      </p:sp>
      <p:sp>
        <p:nvSpPr>
          <p:cNvPr id="2890" name="Google Shape;2890;p240"/>
          <p:cNvSpPr txBox="1"/>
          <p:nvPr>
            <p:ph idx="1" type="body"/>
          </p:nvPr>
        </p:nvSpPr>
        <p:spPr>
          <a:xfrm>
            <a:off x="6190175" y="1948675"/>
            <a:ext cx="2868600" cy="30036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en"/>
              <a:t>Holistic data cleaning framework: </a:t>
            </a:r>
            <a:r>
              <a:rPr lang="en"/>
              <a:t>combines a variety of heterogeneous signals (e.g., integrity constraints, external knowledge, quantitative statistics)</a:t>
            </a:r>
            <a:endParaRPr b="1"/>
          </a:p>
        </p:txBody>
      </p:sp>
      <p:pic>
        <p:nvPicPr>
          <p:cNvPr id="2891" name="Google Shape;2891;p240"/>
          <p:cNvPicPr preferRelativeResize="0"/>
          <p:nvPr/>
        </p:nvPicPr>
        <p:blipFill>
          <a:blip r:embed="rId3">
            <a:alphaModFix/>
          </a:blip>
          <a:stretch>
            <a:fillRect/>
          </a:stretch>
        </p:blipFill>
        <p:spPr>
          <a:xfrm>
            <a:off x="83100" y="1551125"/>
            <a:ext cx="6107079" cy="2803249"/>
          </a:xfrm>
          <a:prstGeom prst="rect">
            <a:avLst/>
          </a:prstGeom>
          <a:noFill/>
          <a:ln>
            <a:noFill/>
          </a:ln>
        </p:spPr>
      </p:pic>
      <p:pic>
        <p:nvPicPr>
          <p:cNvPr id="2892" name="Google Shape;2892;p240"/>
          <p:cNvPicPr preferRelativeResize="0"/>
          <p:nvPr/>
        </p:nvPicPr>
        <p:blipFill>
          <a:blip r:embed="rId4">
            <a:alphaModFix/>
          </a:blip>
          <a:stretch>
            <a:fillRect/>
          </a:stretch>
        </p:blipFill>
        <p:spPr>
          <a:xfrm>
            <a:off x="8284550" y="110572"/>
            <a:ext cx="641275" cy="969928"/>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6" name="Shape 2896"/>
        <p:cNvGrpSpPr/>
        <p:nvPr/>
      </p:nvGrpSpPr>
      <p:grpSpPr>
        <a:xfrm>
          <a:off x="0" y="0"/>
          <a:ext cx="0" cy="0"/>
          <a:chOff x="0" y="0"/>
          <a:chExt cx="0" cy="0"/>
        </a:xfrm>
      </p:grpSpPr>
      <p:sp>
        <p:nvSpPr>
          <p:cNvPr id="2897" name="Google Shape;2897;p2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Data Repairing: HoloClean </a:t>
            </a:r>
            <a:r>
              <a:rPr lang="en" sz="1800">
                <a:solidFill>
                  <a:srgbClr val="5E5E5E"/>
                </a:solidFill>
              </a:rPr>
              <a:t>[Rekatsinas et al., VLDB’17]</a:t>
            </a:r>
            <a:endParaRPr sz="1800">
              <a:solidFill>
                <a:srgbClr val="5E5E5E"/>
              </a:solidFill>
            </a:endParaRPr>
          </a:p>
        </p:txBody>
      </p:sp>
      <p:pic>
        <p:nvPicPr>
          <p:cNvPr id="2898" name="Google Shape;2898;p241"/>
          <p:cNvPicPr preferRelativeResize="0"/>
          <p:nvPr/>
        </p:nvPicPr>
        <p:blipFill>
          <a:blip r:embed="rId3">
            <a:alphaModFix/>
          </a:blip>
          <a:stretch>
            <a:fillRect/>
          </a:stretch>
        </p:blipFill>
        <p:spPr>
          <a:xfrm>
            <a:off x="8284550" y="110572"/>
            <a:ext cx="641275" cy="969928"/>
          </a:xfrm>
          <a:prstGeom prst="rect">
            <a:avLst/>
          </a:prstGeom>
          <a:noFill/>
          <a:ln>
            <a:noFill/>
          </a:ln>
        </p:spPr>
      </p:pic>
      <p:sp>
        <p:nvSpPr>
          <p:cNvPr id="2899" name="Google Shape;2899;p241"/>
          <p:cNvSpPr txBox="1"/>
          <p:nvPr>
            <p:ph idx="1" type="body"/>
          </p:nvPr>
        </p:nvSpPr>
        <p:spPr>
          <a:xfrm>
            <a:off x="6190175" y="1805950"/>
            <a:ext cx="2953800" cy="20511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en"/>
              <a:t>Scalable learning and inference: </a:t>
            </a:r>
            <a:r>
              <a:rPr lang="en"/>
              <a:t>Hard constraints lead to complex and non-scalable models. Novel relaxation to features over individual cells.</a:t>
            </a:r>
            <a:r>
              <a:rPr b="1" lang="en"/>
              <a:t> </a:t>
            </a:r>
            <a:endParaRPr b="1"/>
          </a:p>
        </p:txBody>
      </p:sp>
      <p:pic>
        <p:nvPicPr>
          <p:cNvPr id="2900" name="Google Shape;2900;p241"/>
          <p:cNvPicPr preferRelativeResize="0"/>
          <p:nvPr/>
        </p:nvPicPr>
        <p:blipFill>
          <a:blip r:embed="rId4">
            <a:alphaModFix/>
          </a:blip>
          <a:stretch>
            <a:fillRect/>
          </a:stretch>
        </p:blipFill>
        <p:spPr>
          <a:xfrm>
            <a:off x="311700" y="1628313"/>
            <a:ext cx="5885375" cy="2406381"/>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4" name="Shape 2904"/>
        <p:cNvGrpSpPr/>
        <p:nvPr/>
      </p:nvGrpSpPr>
      <p:grpSpPr>
        <a:xfrm>
          <a:off x="0" y="0"/>
          <a:ext cx="0" cy="0"/>
          <a:chOff x="0" y="0"/>
          <a:chExt cx="0" cy="0"/>
        </a:xfrm>
      </p:grpSpPr>
      <p:sp>
        <p:nvSpPr>
          <p:cNvPr id="2905" name="Google Shape;2905;p2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Data Repairing: HoloClean </a:t>
            </a:r>
            <a:r>
              <a:rPr lang="en" sz="1800">
                <a:solidFill>
                  <a:srgbClr val="5E5E5E"/>
                </a:solidFill>
              </a:rPr>
              <a:t>[Rekatsinas et al., VLDB’17]</a:t>
            </a:r>
            <a:endParaRPr sz="1800">
              <a:solidFill>
                <a:srgbClr val="5E5E5E"/>
              </a:solidFill>
            </a:endParaRPr>
          </a:p>
        </p:txBody>
      </p:sp>
      <p:pic>
        <p:nvPicPr>
          <p:cNvPr id="2906" name="Google Shape;2906;p242"/>
          <p:cNvPicPr preferRelativeResize="0"/>
          <p:nvPr/>
        </p:nvPicPr>
        <p:blipFill>
          <a:blip r:embed="rId3">
            <a:alphaModFix/>
          </a:blip>
          <a:stretch>
            <a:fillRect/>
          </a:stretch>
        </p:blipFill>
        <p:spPr>
          <a:xfrm>
            <a:off x="8284550" y="110572"/>
            <a:ext cx="641275" cy="969928"/>
          </a:xfrm>
          <a:prstGeom prst="rect">
            <a:avLst/>
          </a:prstGeom>
          <a:noFill/>
          <a:ln>
            <a:noFill/>
          </a:ln>
        </p:spPr>
      </p:pic>
      <p:pic>
        <p:nvPicPr>
          <p:cNvPr id="2907" name="Google Shape;2907;p242"/>
          <p:cNvPicPr preferRelativeResize="0"/>
          <p:nvPr/>
        </p:nvPicPr>
        <p:blipFill>
          <a:blip r:embed="rId4">
            <a:alphaModFix/>
          </a:blip>
          <a:stretch>
            <a:fillRect/>
          </a:stretch>
        </p:blipFill>
        <p:spPr>
          <a:xfrm>
            <a:off x="646700" y="1474925"/>
            <a:ext cx="5030536" cy="2955649"/>
          </a:xfrm>
          <a:prstGeom prst="rect">
            <a:avLst/>
          </a:prstGeom>
          <a:noFill/>
          <a:ln>
            <a:noFill/>
          </a:ln>
        </p:spPr>
      </p:pic>
      <p:sp>
        <p:nvSpPr>
          <p:cNvPr id="2908" name="Google Shape;2908;p242"/>
          <p:cNvSpPr txBox="1"/>
          <p:nvPr>
            <p:ph idx="1" type="body"/>
          </p:nvPr>
        </p:nvSpPr>
        <p:spPr>
          <a:xfrm>
            <a:off x="5773350" y="2274600"/>
            <a:ext cx="3172200" cy="13563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HoloClean is 2x more accurate. Competing methods either do not scale or perform no correct repairs.</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2" name="Shape 2912"/>
        <p:cNvGrpSpPr/>
        <p:nvPr/>
      </p:nvGrpSpPr>
      <p:grpSpPr>
        <a:xfrm>
          <a:off x="0" y="0"/>
          <a:ext cx="0" cy="0"/>
          <a:chOff x="0" y="0"/>
          <a:chExt cx="0" cy="0"/>
        </a:xfrm>
      </p:grpSpPr>
      <p:sp>
        <p:nvSpPr>
          <p:cNvPr id="2913" name="Google Shape;2913;p2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Probabilistic Unclean Databases </a:t>
            </a:r>
            <a:r>
              <a:rPr lang="en" sz="1800">
                <a:solidFill>
                  <a:srgbClr val="5E5E5E"/>
                </a:solidFill>
              </a:rPr>
              <a:t>[De Sa et al., 2018]</a:t>
            </a:r>
            <a:endParaRPr sz="1800">
              <a:solidFill>
                <a:srgbClr val="5E5E5E"/>
              </a:solidFill>
            </a:endParaRPr>
          </a:p>
        </p:txBody>
      </p:sp>
      <p:sp>
        <p:nvSpPr>
          <p:cNvPr id="2914" name="Google Shape;2914;p243"/>
          <p:cNvSpPr txBox="1"/>
          <p:nvPr>
            <p:ph idx="1" type="body"/>
          </p:nvPr>
        </p:nvSpPr>
        <p:spPr>
          <a:xfrm>
            <a:off x="4308400" y="2456975"/>
            <a:ext cx="4774800" cy="13563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A two-actor noisy channel model for managing erroneous data.</a:t>
            </a:r>
            <a:endParaRPr/>
          </a:p>
          <a:p>
            <a:pPr indent="0" lvl="0" marL="0" rtl="0" algn="ctr">
              <a:spcBef>
                <a:spcPts val="1600"/>
              </a:spcBef>
              <a:spcAft>
                <a:spcPts val="0"/>
              </a:spcAft>
              <a:buNone/>
            </a:pPr>
            <a:r>
              <a:rPr lang="en"/>
              <a:t>Preprint: </a:t>
            </a:r>
            <a:r>
              <a:rPr i="1" lang="en"/>
              <a:t>A Formal Framework For Probabilistic Unclean Databases</a:t>
            </a:r>
            <a:endParaRPr i="1"/>
          </a:p>
          <a:p>
            <a:pPr indent="0" lvl="0" marL="0" rtl="0" algn="ctr">
              <a:spcBef>
                <a:spcPts val="1600"/>
              </a:spcBef>
              <a:spcAft>
                <a:spcPts val="1600"/>
              </a:spcAft>
              <a:buNone/>
            </a:pPr>
            <a:r>
              <a:rPr lang="en"/>
              <a:t>https://arxiv.org/abs/1801.06750</a:t>
            </a:r>
            <a:endParaRPr/>
          </a:p>
        </p:txBody>
      </p:sp>
      <p:pic>
        <p:nvPicPr>
          <p:cNvPr descr="Image result for probabilistic unclean databases" id="2915" name="Google Shape;2915;p243"/>
          <p:cNvPicPr preferRelativeResize="0"/>
          <p:nvPr/>
        </p:nvPicPr>
        <p:blipFill>
          <a:blip r:embed="rId3">
            <a:alphaModFix/>
          </a:blip>
          <a:stretch>
            <a:fillRect/>
          </a:stretch>
        </p:blipFill>
        <p:spPr>
          <a:xfrm>
            <a:off x="311700" y="1042799"/>
            <a:ext cx="3518575" cy="3826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4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78" name="Google Shape;378;p46"/>
          <p:cNvSpPr txBox="1"/>
          <p:nvPr/>
        </p:nvSpPr>
        <p:spPr>
          <a:xfrm>
            <a:off x="2971800" y="2133600"/>
            <a:ext cx="24511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sp>
        <p:nvSpPr>
          <p:cNvPr id="379" name="Google Shape;379;p46"/>
          <p:cNvSpPr txBox="1"/>
          <p:nvPr/>
        </p:nvSpPr>
        <p:spPr>
          <a:xfrm>
            <a:off x="2971800" y="2999184"/>
            <a:ext cx="2552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y = f(h)</a:t>
            </a:r>
            <a:endParaRPr sz="1100"/>
          </a:p>
        </p:txBody>
      </p:sp>
      <p:sp>
        <p:nvSpPr>
          <p:cNvPr id="380" name="Google Shape;380;p46"/>
          <p:cNvSpPr txBox="1"/>
          <p:nvPr/>
        </p:nvSpPr>
        <p:spPr>
          <a:xfrm>
            <a:off x="1844200" y="4073350"/>
            <a:ext cx="37056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Differentiable</a:t>
            </a:r>
            <a:r>
              <a:rPr lang="en" sz="2400"/>
              <a:t> function</a:t>
            </a:r>
            <a:endParaRPr sz="2400"/>
          </a:p>
          <a:p>
            <a:pPr indent="0" lvl="0" marL="0" rtl="0" algn="ctr">
              <a:spcBef>
                <a:spcPts val="0"/>
              </a:spcBef>
              <a:spcAft>
                <a:spcPts val="0"/>
              </a:spcAft>
              <a:buNone/>
            </a:pPr>
            <a:r>
              <a:rPr lang="en" sz="1800"/>
              <a:t>e.g. softmax</a:t>
            </a:r>
            <a:endParaRPr sz="1800"/>
          </a:p>
        </p:txBody>
      </p:sp>
      <p:cxnSp>
        <p:nvCxnSpPr>
          <p:cNvPr id="381" name="Google Shape;381;p46"/>
          <p:cNvCxnSpPr/>
          <p:nvPr/>
        </p:nvCxnSpPr>
        <p:spPr>
          <a:xfrm rot="10800000">
            <a:off x="3697000" y="3576250"/>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9" name="Shape 2919"/>
        <p:cNvGrpSpPr/>
        <p:nvPr/>
      </p:nvGrpSpPr>
      <p:grpSpPr>
        <a:xfrm>
          <a:off x="0" y="0"/>
          <a:ext cx="0" cy="0"/>
          <a:chOff x="0" y="0"/>
          <a:chExt cx="0" cy="0"/>
        </a:xfrm>
      </p:grpSpPr>
      <p:sp>
        <p:nvSpPr>
          <p:cNvPr id="2920" name="Google Shape;2920;p2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 in Data Cleaning</a:t>
            </a:r>
            <a:endParaRPr sz="1800"/>
          </a:p>
        </p:txBody>
      </p:sp>
      <p:sp>
        <p:nvSpPr>
          <p:cNvPr id="2921" name="Google Shape;2921;p244"/>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lnSpc>
                <a:spcPct val="100000"/>
              </a:lnSpc>
              <a:spcBef>
                <a:spcPts val="0"/>
              </a:spcBef>
              <a:spcAft>
                <a:spcPts val="0"/>
              </a:spcAft>
              <a:buSzPts val="2000"/>
              <a:buChar char="●"/>
            </a:pPr>
            <a:r>
              <a:rPr lang="en" sz="2000"/>
              <a:t>Error detection is still a challenge.</a:t>
            </a:r>
            <a:r>
              <a:rPr lang="en" sz="2000"/>
              <a:t> To what extent is ML useful for error detection? </a:t>
            </a:r>
            <a:r>
              <a:rPr lang="en" sz="2000"/>
              <a:t>Tuple-scoped a</a:t>
            </a:r>
            <a:r>
              <a:rPr lang="en" sz="2000"/>
              <a:t>pproaches seem to be dominating. Is deep learning useful?</a:t>
            </a:r>
            <a:endParaRPr sz="2000"/>
          </a:p>
          <a:p>
            <a:pPr indent="0" lvl="0" marL="0" rtl="0">
              <a:lnSpc>
                <a:spcPct val="115000"/>
              </a:lnSpc>
              <a:spcBef>
                <a:spcPts val="0"/>
              </a:spcBef>
              <a:spcAft>
                <a:spcPts val="0"/>
              </a:spcAft>
              <a:buNone/>
            </a:pPr>
            <a:r>
              <a:t/>
            </a:r>
            <a:endParaRPr sz="2000"/>
          </a:p>
          <a:p>
            <a:pPr indent="-355600" lvl="0" marL="457200" rtl="0">
              <a:lnSpc>
                <a:spcPct val="100000"/>
              </a:lnSpc>
              <a:spcBef>
                <a:spcPts val="0"/>
              </a:spcBef>
              <a:spcAft>
                <a:spcPts val="0"/>
              </a:spcAft>
              <a:buSzPts val="2000"/>
              <a:buChar char="●"/>
            </a:pPr>
            <a:r>
              <a:rPr lang="en" sz="2000"/>
              <a:t>We need a formal framework to describe when automated solutions are possible.</a:t>
            </a:r>
            <a:br>
              <a:rPr lang="en" sz="2000"/>
            </a:br>
            <a:endParaRPr sz="2000"/>
          </a:p>
          <a:p>
            <a:pPr indent="-355600" lvl="0" marL="457200" rtl="0">
              <a:lnSpc>
                <a:spcPct val="100000"/>
              </a:lnSpc>
              <a:spcBef>
                <a:spcPts val="0"/>
              </a:spcBef>
              <a:spcAft>
                <a:spcPts val="0"/>
              </a:spcAft>
              <a:buSzPts val="2000"/>
              <a:buChar char="●"/>
            </a:pPr>
            <a:r>
              <a:rPr lang="en" sz="2000"/>
              <a:t>A major bottleneck is the collection of training data. Can we leverage weak supervision and data augmentation more effectively? </a:t>
            </a:r>
            <a:br>
              <a:rPr lang="en" sz="2000"/>
            </a:br>
            <a:endParaRPr sz="2000"/>
          </a:p>
          <a:p>
            <a:pPr indent="-355600" lvl="0" marL="457200" rtl="0">
              <a:lnSpc>
                <a:spcPct val="100000"/>
              </a:lnSpc>
              <a:spcBef>
                <a:spcPts val="0"/>
              </a:spcBef>
              <a:spcAft>
                <a:spcPts val="0"/>
              </a:spcAft>
              <a:buSzPts val="2000"/>
              <a:buChar char="●"/>
            </a:pPr>
            <a:r>
              <a:rPr lang="en" sz="2000"/>
              <a:t>Limited end-to-end solutions. Data cleaning workloads (mixed relational and statistical workloads) pose unique scalability challenges.</a:t>
            </a:r>
            <a:endParaRPr sz="2000"/>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5" name="Shape 2925"/>
        <p:cNvGrpSpPr/>
        <p:nvPr/>
      </p:nvGrpSpPr>
      <p:grpSpPr>
        <a:xfrm>
          <a:off x="0" y="0"/>
          <a:ext cx="0" cy="0"/>
          <a:chOff x="0" y="0"/>
          <a:chExt cx="0" cy="0"/>
        </a:xfrm>
      </p:grpSpPr>
      <p:sp>
        <p:nvSpPr>
          <p:cNvPr id="2926" name="Google Shape;2926;p2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 for Data Cleaning</a:t>
            </a:r>
            <a:endParaRPr b="1">
              <a:solidFill>
                <a:srgbClr val="1155CC"/>
              </a:solidFill>
            </a:endParaRPr>
          </a:p>
        </p:txBody>
      </p:sp>
      <p:sp>
        <p:nvSpPr>
          <p:cNvPr id="2927" name="Google Shape;2927;p245"/>
          <p:cNvSpPr txBox="1"/>
          <p:nvPr>
            <p:ph idx="1" type="body"/>
          </p:nvPr>
        </p:nvSpPr>
        <p:spPr>
          <a:xfrm>
            <a:off x="211125" y="1094800"/>
            <a:ext cx="73182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Detect and repair        erroneous data</a:t>
            </a:r>
            <a:r>
              <a:rPr b="1" lang="en" sz="2400">
                <a:solidFill>
                  <a:srgbClr val="000000"/>
                </a:solidFill>
              </a:rPr>
              <a:t>.</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ML can help partly-automate cleaning. </a:t>
            </a:r>
            <a:r>
              <a:rPr b="1" lang="en" sz="2200">
                <a:solidFill>
                  <a:srgbClr val="000000"/>
                </a:solidFill>
              </a:rPr>
              <a:t>Domain-expertise is still required.</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Scalability of ML-based data cleaning methods is a pressing challenge. Exciting systems research!</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We need more end-to-end systems!</a:t>
            </a:r>
            <a:endParaRPr b="1" sz="2200">
              <a:solidFill>
                <a:srgbClr val="000000"/>
              </a:solidFill>
            </a:endParaRPr>
          </a:p>
        </p:txBody>
      </p:sp>
      <p:pic>
        <p:nvPicPr>
          <p:cNvPr id="2928" name="Google Shape;2928;p245"/>
          <p:cNvPicPr preferRelativeResize="0"/>
          <p:nvPr/>
        </p:nvPicPr>
        <p:blipFill>
          <a:blip r:embed="rId3">
            <a:alphaModFix/>
          </a:blip>
          <a:stretch>
            <a:fillRect/>
          </a:stretch>
        </p:blipFill>
        <p:spPr>
          <a:xfrm>
            <a:off x="6631450" y="1679925"/>
            <a:ext cx="2453199" cy="1122325"/>
          </a:xfrm>
          <a:prstGeom prst="rect">
            <a:avLst/>
          </a:prstGeom>
          <a:noFill/>
          <a:ln>
            <a:noFill/>
          </a:ln>
        </p:spPr>
      </p:pic>
      <p:pic>
        <p:nvPicPr>
          <p:cNvPr id="2929" name="Google Shape;2929;p245"/>
          <p:cNvPicPr preferRelativeResize="0"/>
          <p:nvPr/>
        </p:nvPicPr>
        <p:blipFill>
          <a:blip r:embed="rId4">
            <a:alphaModFix/>
          </a:blip>
          <a:stretch>
            <a:fillRect/>
          </a:stretch>
        </p:blipFill>
        <p:spPr>
          <a:xfrm>
            <a:off x="7224263" y="2880325"/>
            <a:ext cx="1267575" cy="1563000"/>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3" name="Shape 2933"/>
        <p:cNvGrpSpPr/>
        <p:nvPr/>
      </p:nvGrpSpPr>
      <p:grpSpPr>
        <a:xfrm>
          <a:off x="0" y="0"/>
          <a:ext cx="0" cy="0"/>
          <a:chOff x="0" y="0"/>
          <a:chExt cx="0" cy="0"/>
        </a:xfrm>
      </p:grpSpPr>
      <p:sp>
        <p:nvSpPr>
          <p:cNvPr id="2934" name="Google Shape;2934;p2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2935" name="Google Shape;2935;p2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II. ML for DI</a:t>
            </a:r>
            <a:endParaRPr sz="24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Creating training data</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Data cleaning</a:t>
            </a:r>
            <a:endParaRPr sz="20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IV. Conclusions and research direction </a:t>
            </a:r>
            <a:endParaRPr sz="2400">
              <a:solidFill>
                <a:srgbClr val="000000"/>
              </a:solidFill>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9" name="Shape 2939"/>
        <p:cNvGrpSpPr/>
        <p:nvPr/>
      </p:nvGrpSpPr>
      <p:grpSpPr>
        <a:xfrm>
          <a:off x="0" y="0"/>
          <a:ext cx="0" cy="0"/>
          <a:chOff x="0" y="0"/>
          <a:chExt cx="0" cy="0"/>
        </a:xfrm>
      </p:grpSpPr>
      <p:sp>
        <p:nvSpPr>
          <p:cNvPr id="2940" name="Google Shape;2940;p2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a:t>
            </a:r>
            <a:r>
              <a:rPr b="1" lang="en"/>
              <a:t>I</a:t>
            </a:r>
            <a:r>
              <a:rPr b="1" lang="en"/>
              <a:t> and ML: A Natural Synergy 	 </a:t>
            </a:r>
            <a:endParaRPr sz="1800"/>
          </a:p>
        </p:txBody>
      </p:sp>
      <p:sp>
        <p:nvSpPr>
          <p:cNvPr id="2941" name="Google Shape;2941;p247"/>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Data integration is one of the oldest problems in data management </a:t>
            </a:r>
            <a:endParaRPr sz="2000"/>
          </a:p>
          <a:p>
            <a:pPr indent="0" lvl="0" marL="0" rtl="0">
              <a:spcBef>
                <a:spcPts val="1600"/>
              </a:spcBef>
              <a:spcAft>
                <a:spcPts val="0"/>
              </a:spcAft>
              <a:buNone/>
            </a:pPr>
            <a:r>
              <a:t/>
            </a:r>
            <a:endParaRPr sz="2000"/>
          </a:p>
          <a:p>
            <a:pPr indent="-355600" lvl="0" marL="457200" rtl="0">
              <a:spcBef>
                <a:spcPts val="0"/>
              </a:spcBef>
              <a:spcAft>
                <a:spcPts val="0"/>
              </a:spcAft>
              <a:buSzPts val="2000"/>
              <a:buChar char="●"/>
            </a:pPr>
            <a:r>
              <a:rPr lang="en" sz="2000"/>
              <a:t>Transition from logic to probabilities revolutionized data integration</a:t>
            </a:r>
            <a:endParaRPr sz="2000"/>
          </a:p>
          <a:p>
            <a:pPr indent="-355600" lvl="1" marL="914400" rtl="0">
              <a:spcBef>
                <a:spcPts val="0"/>
              </a:spcBef>
              <a:spcAft>
                <a:spcPts val="0"/>
              </a:spcAft>
              <a:buSzPts val="2000"/>
              <a:buChar char="○"/>
            </a:pPr>
            <a:r>
              <a:rPr lang="en" sz="2000"/>
              <a:t>Probabilities allow us to reason about inherently noisy data</a:t>
            </a:r>
            <a:endParaRPr sz="2000"/>
          </a:p>
          <a:p>
            <a:pPr indent="-355600" lvl="1" marL="914400" rtl="0">
              <a:spcBef>
                <a:spcPts val="0"/>
              </a:spcBef>
              <a:spcAft>
                <a:spcPts val="0"/>
              </a:spcAft>
              <a:buSzPts val="2000"/>
              <a:buChar char="○"/>
            </a:pPr>
            <a:r>
              <a:rPr lang="en" sz="2000"/>
              <a:t>Similar to the AI-revolution in the 80s </a:t>
            </a:r>
            <a:r>
              <a:rPr lang="en" sz="1800"/>
              <a:t>[</a:t>
            </a:r>
            <a:r>
              <a:rPr lang="en" sz="1800" u="sng">
                <a:solidFill>
                  <a:schemeClr val="hlink"/>
                </a:solidFill>
                <a:hlinkClick r:id="rId3"/>
              </a:rPr>
              <a:t>https://vimeo.com/48195434</a:t>
            </a:r>
            <a:r>
              <a:rPr lang="en" sz="1800"/>
              <a:t>]</a:t>
            </a:r>
            <a:endParaRPr sz="1800"/>
          </a:p>
          <a:p>
            <a:pPr indent="0" lvl="0" marL="457200" rtl="0">
              <a:spcBef>
                <a:spcPts val="1600"/>
              </a:spcBef>
              <a:spcAft>
                <a:spcPts val="0"/>
              </a:spcAft>
              <a:buNone/>
            </a:pPr>
            <a:r>
              <a:t/>
            </a:r>
            <a:endParaRPr sz="1800"/>
          </a:p>
          <a:p>
            <a:pPr indent="-355600" lvl="0" marL="457200" rtl="0">
              <a:spcBef>
                <a:spcPts val="0"/>
              </a:spcBef>
              <a:spcAft>
                <a:spcPts val="0"/>
              </a:spcAft>
              <a:buSzPts val="2000"/>
              <a:buChar char="●"/>
            </a:pPr>
            <a:r>
              <a:rPr lang="en" sz="2000"/>
              <a:t>Modern machine learning and deep learning have the power to streamline DI</a:t>
            </a:r>
            <a:endParaRPr sz="2000"/>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5" name="Shape 2945"/>
        <p:cNvGrpSpPr/>
        <p:nvPr/>
      </p:nvGrpSpPr>
      <p:grpSpPr>
        <a:xfrm>
          <a:off x="0" y="0"/>
          <a:ext cx="0" cy="0"/>
          <a:chOff x="0" y="0"/>
          <a:chExt cx="0" cy="0"/>
        </a:xfrm>
      </p:grpSpPr>
      <p:sp>
        <p:nvSpPr>
          <p:cNvPr id="2946" name="Google Shape;2946;p2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Revisit: </a:t>
            </a:r>
            <a:r>
              <a:rPr b="1" lang="en">
                <a:solidFill>
                  <a:srgbClr val="1155CC"/>
                </a:solidFill>
              </a:rPr>
              <a:t>Recipe for Data Extraction</a:t>
            </a:r>
            <a:endParaRPr b="1">
              <a:solidFill>
                <a:srgbClr val="1155CC"/>
              </a:solidFill>
            </a:endParaRPr>
          </a:p>
        </p:txBody>
      </p:sp>
      <p:sp>
        <p:nvSpPr>
          <p:cNvPr id="2947" name="Google Shape;2947;p248"/>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Extract structure from semi- or un-structured data</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Wrapper induction</a:t>
            </a:r>
            <a:br>
              <a:rPr b="1" lang="en" sz="2400">
                <a:solidFill>
                  <a:srgbClr val="000000"/>
                </a:solidFill>
              </a:rPr>
            </a:br>
            <a:r>
              <a:rPr b="1" lang="en" sz="2400">
                <a:solidFill>
                  <a:srgbClr val="000000"/>
                </a:solidFill>
              </a:rPr>
              <a:t>has high prec/rec</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Distant supervision is critical for collecting training data</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DL effective for texts and LR is often effective for semi-stru data</a:t>
            </a:r>
            <a:endParaRPr b="1" sz="2400">
              <a:solidFill>
                <a:srgbClr val="000000"/>
              </a:solidFill>
            </a:endParaRPr>
          </a:p>
        </p:txBody>
      </p:sp>
      <p:grpSp>
        <p:nvGrpSpPr>
          <p:cNvPr id="2948" name="Google Shape;2948;p248"/>
          <p:cNvGrpSpPr/>
          <p:nvPr/>
        </p:nvGrpSpPr>
        <p:grpSpPr>
          <a:xfrm>
            <a:off x="6423600" y="1199375"/>
            <a:ext cx="2408700" cy="3451725"/>
            <a:chOff x="6423600" y="1199375"/>
            <a:chExt cx="2408700" cy="3451725"/>
          </a:xfrm>
        </p:grpSpPr>
        <p:sp>
          <p:nvSpPr>
            <p:cNvPr id="2949" name="Google Shape;2949;p248"/>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2950" name="Google Shape;2950;p248"/>
            <p:cNvSpPr/>
            <p:nvPr/>
          </p:nvSpPr>
          <p:spPr>
            <a:xfrm>
              <a:off x="6423600" y="21590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Schema Alignment</a:t>
              </a:r>
              <a:endParaRPr sz="1800"/>
            </a:p>
          </p:txBody>
        </p:sp>
        <p:sp>
          <p:nvSpPr>
            <p:cNvPr id="2951" name="Google Shape;2951;p248"/>
            <p:cNvSpPr/>
            <p:nvPr/>
          </p:nvSpPr>
          <p:spPr>
            <a:xfrm>
              <a:off x="6423600" y="31187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2952" name="Google Shape;2952;p248"/>
            <p:cNvSpPr/>
            <p:nvPr/>
          </p:nvSpPr>
          <p:spPr>
            <a:xfrm>
              <a:off x="6423600" y="40784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953" name="Google Shape;2953;p248"/>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54" name="Google Shape;2954;p248"/>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55" name="Google Shape;2955;p248"/>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956" name="Google Shape;2956;p248"/>
          <p:cNvGrpSpPr/>
          <p:nvPr/>
        </p:nvGrpSpPr>
        <p:grpSpPr>
          <a:xfrm>
            <a:off x="4017790" y="2123262"/>
            <a:ext cx="2295133" cy="1207075"/>
            <a:chOff x="4000025" y="2115850"/>
            <a:chExt cx="2148800" cy="1207075"/>
          </a:xfrm>
        </p:grpSpPr>
        <p:pic>
          <p:nvPicPr>
            <p:cNvPr id="2957" name="Google Shape;2957;p248"/>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2958" name="Google Shape;2958;p248"/>
            <p:cNvSpPr txBox="1"/>
            <p:nvPr/>
          </p:nvSpPr>
          <p:spPr>
            <a:xfrm>
              <a:off x="4478025"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2" name="Shape 2962"/>
        <p:cNvGrpSpPr/>
        <p:nvPr/>
      </p:nvGrpSpPr>
      <p:grpSpPr>
        <a:xfrm>
          <a:off x="0" y="0"/>
          <a:ext cx="0" cy="0"/>
          <a:chOff x="0" y="0"/>
          <a:chExt cx="0" cy="0"/>
        </a:xfrm>
      </p:grpSpPr>
      <p:sp>
        <p:nvSpPr>
          <p:cNvPr id="2963" name="Google Shape;2963;p2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Revisit: </a:t>
            </a:r>
            <a:r>
              <a:rPr b="1" lang="en">
                <a:solidFill>
                  <a:srgbClr val="1155CC"/>
                </a:solidFill>
              </a:rPr>
              <a:t>Recipe for Schema Alignment</a:t>
            </a:r>
            <a:endParaRPr b="1">
              <a:solidFill>
                <a:srgbClr val="1155CC"/>
              </a:solidFill>
            </a:endParaRPr>
          </a:p>
        </p:txBody>
      </p:sp>
      <p:sp>
        <p:nvSpPr>
          <p:cNvPr id="2964" name="Google Shape;2964;p249"/>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Align attributes with the same semantics</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Interactive semi-</a:t>
            </a:r>
            <a:br>
              <a:rPr b="1" lang="en" sz="2400">
                <a:solidFill>
                  <a:srgbClr val="000000"/>
                </a:solidFill>
              </a:rPr>
            </a:br>
            <a:r>
              <a:rPr b="1" lang="en" sz="2400">
                <a:solidFill>
                  <a:srgbClr val="000000"/>
                </a:solidFill>
              </a:rPr>
              <a:t>automatic mapping</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DL-based universal schema revived the field</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Combine schema matching and universal schema for future</a:t>
            </a:r>
            <a:endParaRPr b="1" sz="2400">
              <a:solidFill>
                <a:srgbClr val="000000"/>
              </a:solidFill>
            </a:endParaRPr>
          </a:p>
        </p:txBody>
      </p:sp>
      <p:sp>
        <p:nvSpPr>
          <p:cNvPr id="2965" name="Google Shape;2965;p249"/>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966" name="Google Shape;2966;p249"/>
          <p:cNvSpPr/>
          <p:nvPr/>
        </p:nvSpPr>
        <p:spPr>
          <a:xfrm>
            <a:off x="6423600" y="21590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Alignment</a:t>
            </a:r>
            <a:endParaRPr b="1" sz="1800"/>
          </a:p>
        </p:txBody>
      </p:sp>
      <p:sp>
        <p:nvSpPr>
          <p:cNvPr id="2967" name="Google Shape;2967;p249"/>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2968" name="Google Shape;2968;p249"/>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969" name="Google Shape;2969;p249"/>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70" name="Google Shape;2970;p249"/>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71" name="Google Shape;2971;p249"/>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972" name="Google Shape;2972;p249"/>
          <p:cNvGrpSpPr/>
          <p:nvPr/>
        </p:nvGrpSpPr>
        <p:grpSpPr>
          <a:xfrm>
            <a:off x="4128465" y="2123262"/>
            <a:ext cx="2295133" cy="1207075"/>
            <a:chOff x="4246327" y="2115850"/>
            <a:chExt cx="2148800" cy="1207075"/>
          </a:xfrm>
        </p:grpSpPr>
        <p:pic>
          <p:nvPicPr>
            <p:cNvPr id="2973" name="Google Shape;2973;p249"/>
            <p:cNvPicPr preferRelativeResize="0"/>
            <p:nvPr/>
          </p:nvPicPr>
          <p:blipFill>
            <a:blip r:embed="rId3">
              <a:alphaModFix/>
            </a:blip>
            <a:stretch>
              <a:fillRect/>
            </a:stretch>
          </p:blipFill>
          <p:spPr>
            <a:xfrm>
              <a:off x="4246327" y="2115850"/>
              <a:ext cx="2148800" cy="1207075"/>
            </a:xfrm>
            <a:prstGeom prst="rect">
              <a:avLst/>
            </a:prstGeom>
            <a:noFill/>
            <a:ln>
              <a:noFill/>
            </a:ln>
          </p:spPr>
        </p:pic>
        <p:sp>
          <p:nvSpPr>
            <p:cNvPr id="2974" name="Google Shape;2974;p249"/>
            <p:cNvSpPr txBox="1"/>
            <p:nvPr/>
          </p:nvSpPr>
          <p:spPr>
            <a:xfrm>
              <a:off x="4724327"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8" name="Shape 2978"/>
        <p:cNvGrpSpPr/>
        <p:nvPr/>
      </p:nvGrpSpPr>
      <p:grpSpPr>
        <a:xfrm>
          <a:off x="0" y="0"/>
          <a:ext cx="0" cy="0"/>
          <a:chOff x="0" y="0"/>
          <a:chExt cx="0" cy="0"/>
        </a:xfrm>
      </p:grpSpPr>
      <p:sp>
        <p:nvSpPr>
          <p:cNvPr id="2979" name="Google Shape;2979;p2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Revisit: </a:t>
            </a:r>
            <a:r>
              <a:rPr b="1" lang="en">
                <a:solidFill>
                  <a:srgbClr val="1155CC"/>
                </a:solidFill>
              </a:rPr>
              <a:t>Recipe for Entity Linkage</a:t>
            </a:r>
            <a:endParaRPr b="1">
              <a:solidFill>
                <a:srgbClr val="1155CC"/>
              </a:solidFill>
            </a:endParaRPr>
          </a:p>
        </p:txBody>
      </p:sp>
      <p:sp>
        <p:nvSpPr>
          <p:cNvPr id="2980" name="Google Shape;2980;p250"/>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Link references to the same entity</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RF w. attribute-</a:t>
            </a:r>
            <a:br>
              <a:rPr b="1" lang="en" sz="2400">
                <a:solidFill>
                  <a:srgbClr val="000000"/>
                </a:solidFill>
              </a:rPr>
            </a:br>
            <a:r>
              <a:rPr b="1" lang="en" sz="2400">
                <a:solidFill>
                  <a:srgbClr val="000000"/>
                </a:solidFill>
              </a:rPr>
              <a:t>similarity features</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DL to handle texts and noises</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End-to-end solution is future work</a:t>
            </a:r>
            <a:endParaRPr b="1" sz="2400">
              <a:solidFill>
                <a:srgbClr val="000000"/>
              </a:solidFill>
            </a:endParaRPr>
          </a:p>
        </p:txBody>
      </p:sp>
      <p:grpSp>
        <p:nvGrpSpPr>
          <p:cNvPr id="2981" name="Google Shape;2981;p250"/>
          <p:cNvGrpSpPr/>
          <p:nvPr/>
        </p:nvGrpSpPr>
        <p:grpSpPr>
          <a:xfrm>
            <a:off x="6423600" y="1199375"/>
            <a:ext cx="2408700" cy="3451725"/>
            <a:chOff x="6423600" y="1199375"/>
            <a:chExt cx="2408700" cy="3451725"/>
          </a:xfrm>
        </p:grpSpPr>
        <p:sp>
          <p:nvSpPr>
            <p:cNvPr id="2982" name="Google Shape;2982;p25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983" name="Google Shape;2983;p250"/>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2984" name="Google Shape;2984;p250"/>
            <p:cNvSpPr/>
            <p:nvPr/>
          </p:nvSpPr>
          <p:spPr>
            <a:xfrm>
              <a:off x="6423600" y="31187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Linkage</a:t>
              </a:r>
              <a:endParaRPr b="1" sz="1800"/>
            </a:p>
          </p:txBody>
        </p:sp>
        <p:sp>
          <p:nvSpPr>
            <p:cNvPr id="2985" name="Google Shape;2985;p25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986" name="Google Shape;2986;p25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87" name="Google Shape;2987;p25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88" name="Google Shape;2988;p25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989" name="Google Shape;2989;p250"/>
          <p:cNvGrpSpPr/>
          <p:nvPr/>
        </p:nvGrpSpPr>
        <p:grpSpPr>
          <a:xfrm>
            <a:off x="3865390" y="2123262"/>
            <a:ext cx="2295133" cy="1207075"/>
            <a:chOff x="4000025" y="2115850"/>
            <a:chExt cx="2148800" cy="1207075"/>
          </a:xfrm>
        </p:grpSpPr>
        <p:pic>
          <p:nvPicPr>
            <p:cNvPr id="2990" name="Google Shape;2990;p250"/>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2991" name="Google Shape;2991;p250"/>
            <p:cNvSpPr txBox="1"/>
            <p:nvPr/>
          </p:nvSpPr>
          <p:spPr>
            <a:xfrm>
              <a:off x="4478025"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5" name="Shape 2995"/>
        <p:cNvGrpSpPr/>
        <p:nvPr/>
      </p:nvGrpSpPr>
      <p:grpSpPr>
        <a:xfrm>
          <a:off x="0" y="0"/>
          <a:ext cx="0" cy="0"/>
          <a:chOff x="0" y="0"/>
          <a:chExt cx="0" cy="0"/>
        </a:xfrm>
      </p:grpSpPr>
      <p:sp>
        <p:nvSpPr>
          <p:cNvPr id="2996" name="Google Shape;2996;p2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 for Data Fusion</a:t>
            </a:r>
            <a:endParaRPr b="1">
              <a:solidFill>
                <a:srgbClr val="1155CC"/>
              </a:solidFill>
            </a:endParaRPr>
          </a:p>
        </p:txBody>
      </p:sp>
      <p:sp>
        <p:nvSpPr>
          <p:cNvPr id="2997" name="Google Shape;2997;p251"/>
          <p:cNvSpPr txBox="1"/>
          <p:nvPr>
            <p:ph idx="1" type="body"/>
          </p:nvPr>
        </p:nvSpPr>
        <p:spPr>
          <a:xfrm>
            <a:off x="363525" y="1018600"/>
            <a:ext cx="59895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Resolve conflicts and obtain correct values</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Reasoning </a:t>
            </a:r>
            <a:r>
              <a:rPr b="1" lang="en" sz="2200">
                <a:solidFill>
                  <a:srgbClr val="000000"/>
                </a:solidFill>
              </a:rPr>
              <a:t>about</a:t>
            </a:r>
            <a:r>
              <a:rPr b="1" lang="en" sz="2200">
                <a:solidFill>
                  <a:srgbClr val="000000"/>
                </a:solidFill>
              </a:rPr>
              <a:t> source </a:t>
            </a:r>
            <a:br>
              <a:rPr b="1" lang="en" sz="2200">
                <a:solidFill>
                  <a:srgbClr val="000000"/>
                </a:solidFill>
              </a:rPr>
            </a:br>
            <a:r>
              <a:rPr b="1" lang="en" sz="2200">
                <a:solidFill>
                  <a:srgbClr val="000000"/>
                </a:solidFill>
              </a:rPr>
              <a:t>quality is key and works for easy cases</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Semi-supervised learning has shown BIG potential</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Representation learning </a:t>
            </a:r>
            <a:r>
              <a:rPr b="1" lang="en" sz="2200">
                <a:solidFill>
                  <a:srgbClr val="000000"/>
                </a:solidFill>
              </a:rPr>
              <a:t>provides positive evidence for streamlining data fusion.</a:t>
            </a:r>
            <a:endParaRPr b="1" sz="2200">
              <a:solidFill>
                <a:srgbClr val="000000"/>
              </a:solidFill>
            </a:endParaRPr>
          </a:p>
        </p:txBody>
      </p:sp>
      <p:grpSp>
        <p:nvGrpSpPr>
          <p:cNvPr id="2998" name="Google Shape;2998;p251"/>
          <p:cNvGrpSpPr/>
          <p:nvPr/>
        </p:nvGrpSpPr>
        <p:grpSpPr>
          <a:xfrm>
            <a:off x="6423600" y="1199375"/>
            <a:ext cx="2408700" cy="3451725"/>
            <a:chOff x="6423600" y="1199375"/>
            <a:chExt cx="2408700" cy="3451725"/>
          </a:xfrm>
        </p:grpSpPr>
        <p:sp>
          <p:nvSpPr>
            <p:cNvPr id="2999" name="Google Shape;2999;p251"/>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3000" name="Google Shape;3000;p251"/>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3001" name="Google Shape;3001;p251"/>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3002" name="Google Shape;3002;p251"/>
            <p:cNvSpPr/>
            <p:nvPr/>
          </p:nvSpPr>
          <p:spPr>
            <a:xfrm>
              <a:off x="6423600" y="40784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Data Fusion</a:t>
              </a:r>
              <a:endParaRPr b="1" sz="1800"/>
            </a:p>
          </p:txBody>
        </p:sp>
        <p:sp>
          <p:nvSpPr>
            <p:cNvPr id="3003" name="Google Shape;3003;p251"/>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04" name="Google Shape;3004;p251"/>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05" name="Google Shape;3005;p251"/>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3006" name="Google Shape;3006;p251"/>
          <p:cNvGrpSpPr/>
          <p:nvPr/>
        </p:nvGrpSpPr>
        <p:grpSpPr>
          <a:xfrm>
            <a:off x="4469203" y="1693635"/>
            <a:ext cx="1996235" cy="1068261"/>
            <a:chOff x="4000025" y="2115850"/>
            <a:chExt cx="2148800" cy="1207075"/>
          </a:xfrm>
        </p:grpSpPr>
        <p:pic>
          <p:nvPicPr>
            <p:cNvPr id="3007" name="Google Shape;3007;p251"/>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3008" name="Google Shape;3008;p251"/>
            <p:cNvSpPr txBox="1"/>
            <p:nvPr/>
          </p:nvSpPr>
          <p:spPr>
            <a:xfrm>
              <a:off x="4461071" y="2306300"/>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2" name="Shape 3012"/>
        <p:cNvGrpSpPr/>
        <p:nvPr/>
      </p:nvGrpSpPr>
      <p:grpSpPr>
        <a:xfrm>
          <a:off x="0" y="0"/>
          <a:ext cx="0" cy="0"/>
          <a:chOff x="0" y="0"/>
          <a:chExt cx="0" cy="0"/>
        </a:xfrm>
      </p:grpSpPr>
      <p:sp>
        <p:nvSpPr>
          <p:cNvPr id="3013" name="Google Shape;3013;p2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 and ML: A Natural Synergy 	 </a:t>
            </a:r>
            <a:endParaRPr sz="1800"/>
          </a:p>
        </p:txBody>
      </p:sp>
      <p:sp>
        <p:nvSpPr>
          <p:cNvPr id="3014" name="Google Shape;3014;p252"/>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Data is bottleneck of modern ML and AI applications</a:t>
            </a:r>
            <a:endParaRPr sz="2000"/>
          </a:p>
          <a:p>
            <a:pPr indent="0" lvl="0" marL="0" rtl="0">
              <a:spcBef>
                <a:spcPts val="1600"/>
              </a:spcBef>
              <a:spcAft>
                <a:spcPts val="0"/>
              </a:spcAft>
              <a:buNone/>
            </a:pPr>
            <a:r>
              <a:t/>
            </a:r>
            <a:endParaRPr sz="2000"/>
          </a:p>
          <a:p>
            <a:pPr indent="-355600" lvl="0" marL="457200" rtl="0">
              <a:spcBef>
                <a:spcPts val="0"/>
              </a:spcBef>
              <a:spcAft>
                <a:spcPts val="0"/>
              </a:spcAft>
              <a:buSzPts val="2000"/>
              <a:buChar char="●"/>
            </a:pPr>
            <a:r>
              <a:rPr lang="en" sz="2000"/>
              <a:t>DI-related methods and algorithms have revolutionized the way supervision is performed.</a:t>
            </a:r>
            <a:endParaRPr sz="2000"/>
          </a:p>
          <a:p>
            <a:pPr indent="-355600" lvl="1" marL="914400" rtl="0">
              <a:spcBef>
                <a:spcPts val="0"/>
              </a:spcBef>
              <a:spcAft>
                <a:spcPts val="0"/>
              </a:spcAft>
              <a:buSzPts val="2000"/>
              <a:buChar char="○"/>
            </a:pPr>
            <a:r>
              <a:rPr lang="en" sz="2000"/>
              <a:t>Weak supervision signals are integrated into training datasets</a:t>
            </a:r>
            <a:endParaRPr sz="2000"/>
          </a:p>
          <a:p>
            <a:pPr indent="0" lvl="0" marL="457200" rtl="0">
              <a:spcBef>
                <a:spcPts val="1600"/>
              </a:spcBef>
              <a:spcAft>
                <a:spcPts val="0"/>
              </a:spcAft>
              <a:buNone/>
            </a:pPr>
            <a:r>
              <a:t/>
            </a:r>
            <a:endParaRPr sz="2000"/>
          </a:p>
          <a:p>
            <a:pPr indent="-355600" lvl="0" marL="457200" rtl="0">
              <a:spcBef>
                <a:spcPts val="0"/>
              </a:spcBef>
              <a:spcAft>
                <a:spcPts val="0"/>
              </a:spcAft>
              <a:buSzPts val="2000"/>
              <a:buChar char="●"/>
            </a:pPr>
            <a:r>
              <a:rPr lang="en" sz="2000"/>
              <a:t>Data integration solutions (e.g., data cataloging solutions) can lead to cheaper collection of training data and more effective data enrichment</a:t>
            </a:r>
            <a:endParaRPr sz="2000"/>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8" name="Shape 3018"/>
        <p:cNvGrpSpPr/>
        <p:nvPr/>
      </p:nvGrpSpPr>
      <p:grpSpPr>
        <a:xfrm>
          <a:off x="0" y="0"/>
          <a:ext cx="0" cy="0"/>
          <a:chOff x="0" y="0"/>
          <a:chExt cx="0" cy="0"/>
        </a:xfrm>
      </p:grpSpPr>
      <p:sp>
        <p:nvSpPr>
          <p:cNvPr id="3019" name="Google Shape;3019;p2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Revisit: </a:t>
            </a:r>
            <a:r>
              <a:rPr b="1" lang="en">
                <a:solidFill>
                  <a:srgbClr val="1155CC"/>
                </a:solidFill>
              </a:rPr>
              <a:t>Recipe for Creating Training Data</a:t>
            </a:r>
            <a:endParaRPr b="1">
              <a:solidFill>
                <a:srgbClr val="1155CC"/>
              </a:solidFill>
            </a:endParaRPr>
          </a:p>
        </p:txBody>
      </p:sp>
      <p:sp>
        <p:nvSpPr>
          <p:cNvPr id="3020" name="Google Shape;3020;p253"/>
          <p:cNvSpPr txBox="1"/>
          <p:nvPr>
            <p:ph idx="1" type="body"/>
          </p:nvPr>
        </p:nvSpPr>
        <p:spPr>
          <a:xfrm>
            <a:off x="363525" y="1094800"/>
            <a:ext cx="70686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Go beyond gold labels to noisy training data.</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Transition from “gold” labels to “high-confidence” labels.</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Modeling error rates is key. The notion of </a:t>
            </a:r>
            <a:r>
              <a:rPr b="1" i="1" lang="en" sz="2200">
                <a:solidFill>
                  <a:srgbClr val="000000"/>
                </a:solidFill>
              </a:rPr>
              <a:t>data source</a:t>
            </a:r>
            <a:r>
              <a:rPr b="1" lang="en" sz="2200">
                <a:solidFill>
                  <a:srgbClr val="000000"/>
                </a:solidFill>
              </a:rPr>
              <a:t> is different.</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Need for debugging tools, bias detection, and recommendations of weak supervision signals.</a:t>
            </a:r>
            <a:endParaRPr b="1" sz="2200">
              <a:solidFill>
                <a:srgbClr val="000000"/>
              </a:solidFill>
            </a:endParaRPr>
          </a:p>
        </p:txBody>
      </p:sp>
      <p:pic>
        <p:nvPicPr>
          <p:cNvPr id="3021" name="Google Shape;3021;p253"/>
          <p:cNvPicPr preferRelativeResize="0"/>
          <p:nvPr/>
        </p:nvPicPr>
        <p:blipFill>
          <a:blip r:embed="rId3">
            <a:alphaModFix/>
          </a:blip>
          <a:stretch>
            <a:fillRect/>
          </a:stretch>
        </p:blipFill>
        <p:spPr>
          <a:xfrm>
            <a:off x="7432125" y="1912413"/>
            <a:ext cx="1247775" cy="1781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4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Let’s use neural networks for language!</a:t>
            </a:r>
            <a:endParaRPr sz="1100"/>
          </a:p>
        </p:txBody>
      </p:sp>
      <p:sp>
        <p:nvSpPr>
          <p:cNvPr id="387" name="Google Shape;387;p47"/>
          <p:cNvSpPr txBox="1"/>
          <p:nvPr>
            <p:ph idx="1" type="body"/>
          </p:nvPr>
        </p:nvSpPr>
        <p:spPr>
          <a:xfrm>
            <a:off x="628650" y="1369219"/>
            <a:ext cx="4400550" cy="561181"/>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Classify sentences!</a:t>
            </a:r>
            <a:endParaRPr sz="1100"/>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388" name="Google Shape;388;p47"/>
          <p:cNvSpPr txBox="1"/>
          <p:nvPr/>
        </p:nvSpPr>
        <p:spPr>
          <a:xfrm>
            <a:off x="4400550" y="2207419"/>
            <a:ext cx="4400550" cy="561181"/>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lang="en" sz="2100">
                <a:solidFill>
                  <a:schemeClr val="dk1"/>
                </a:solidFill>
                <a:latin typeface="Calibri"/>
                <a:ea typeface="Calibri"/>
                <a:cs typeface="Calibri"/>
                <a:sym typeface="Calibri"/>
              </a:rPr>
              <a:t>Tag parts of speech!</a:t>
            </a:r>
            <a:endParaRPr sz="1100"/>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
        <p:nvSpPr>
          <p:cNvPr id="389" name="Google Shape;389;p47"/>
          <p:cNvSpPr txBox="1"/>
          <p:nvPr/>
        </p:nvSpPr>
        <p:spPr>
          <a:xfrm>
            <a:off x="1549400" y="3146822"/>
            <a:ext cx="4400550" cy="561181"/>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lang="en" sz="2100">
                <a:solidFill>
                  <a:schemeClr val="dk1"/>
                </a:solidFill>
                <a:latin typeface="Calibri"/>
                <a:ea typeface="Calibri"/>
                <a:cs typeface="Calibri"/>
                <a:sym typeface="Calibri"/>
              </a:rPr>
              <a:t>Find entity names!</a:t>
            </a:r>
            <a:endParaRPr sz="1100"/>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
        <p:nvSpPr>
          <p:cNvPr id="390" name="Google Shape;390;p47"/>
          <p:cNvSpPr txBox="1"/>
          <p:nvPr/>
        </p:nvSpPr>
        <p:spPr>
          <a:xfrm>
            <a:off x="4267201" y="3985022"/>
            <a:ext cx="4400550" cy="561181"/>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lang="en" sz="2100">
                <a:solidFill>
                  <a:schemeClr val="dk1"/>
                </a:solidFill>
                <a:latin typeface="Calibri"/>
                <a:ea typeface="Calibri"/>
                <a:cs typeface="Calibri"/>
                <a:sym typeface="Calibri"/>
              </a:rPr>
              <a:t>Extract relations!</a:t>
            </a:r>
            <a:endParaRPr sz="1100"/>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5" name="Shape 3025"/>
        <p:cNvGrpSpPr/>
        <p:nvPr/>
      </p:nvGrpSpPr>
      <p:grpSpPr>
        <a:xfrm>
          <a:off x="0" y="0"/>
          <a:ext cx="0" cy="0"/>
          <a:chOff x="0" y="0"/>
          <a:chExt cx="0" cy="0"/>
        </a:xfrm>
      </p:grpSpPr>
      <p:sp>
        <p:nvSpPr>
          <p:cNvPr id="3026" name="Google Shape;3026;p2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 for Data Cleaning</a:t>
            </a:r>
            <a:endParaRPr b="1">
              <a:solidFill>
                <a:srgbClr val="1155CC"/>
              </a:solidFill>
            </a:endParaRPr>
          </a:p>
        </p:txBody>
      </p:sp>
      <p:sp>
        <p:nvSpPr>
          <p:cNvPr id="3027" name="Google Shape;3027;p254"/>
          <p:cNvSpPr txBox="1"/>
          <p:nvPr>
            <p:ph idx="1" type="body"/>
          </p:nvPr>
        </p:nvSpPr>
        <p:spPr>
          <a:xfrm>
            <a:off x="211125" y="1094800"/>
            <a:ext cx="73182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Detect and repair        erroneous data.</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ML can help partly-automate cleaning. Domain-expertise is still required.</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Scalability of ML-based data cleaning methods is a pressing challenge. Exciting systems research!</a:t>
            </a:r>
            <a:endParaRPr b="1" sz="2200">
              <a:solidFill>
                <a:srgbClr val="000000"/>
              </a:solidFill>
            </a:endParaRPr>
          </a:p>
          <a:p>
            <a:pPr indent="-368300" lvl="1" marL="914400" rtl="0">
              <a:spcBef>
                <a:spcPts val="0"/>
              </a:spcBef>
              <a:spcAft>
                <a:spcPts val="0"/>
              </a:spcAft>
              <a:buClr>
                <a:srgbClr val="000000"/>
              </a:buClr>
              <a:buSzPts val="2200"/>
              <a:buChar char="○"/>
            </a:pPr>
            <a:r>
              <a:rPr b="1" lang="en" sz="2200">
                <a:solidFill>
                  <a:srgbClr val="000000"/>
                </a:solidFill>
              </a:rPr>
              <a:t>We need more end-to-end systems!</a:t>
            </a:r>
            <a:endParaRPr b="1" sz="2200">
              <a:solidFill>
                <a:srgbClr val="000000"/>
              </a:solidFill>
            </a:endParaRPr>
          </a:p>
        </p:txBody>
      </p:sp>
      <p:pic>
        <p:nvPicPr>
          <p:cNvPr id="3028" name="Google Shape;3028;p254"/>
          <p:cNvPicPr preferRelativeResize="0"/>
          <p:nvPr/>
        </p:nvPicPr>
        <p:blipFill>
          <a:blip r:embed="rId3">
            <a:alphaModFix/>
          </a:blip>
          <a:stretch>
            <a:fillRect/>
          </a:stretch>
        </p:blipFill>
        <p:spPr>
          <a:xfrm>
            <a:off x="6631450" y="1679925"/>
            <a:ext cx="2453199" cy="1122325"/>
          </a:xfrm>
          <a:prstGeom prst="rect">
            <a:avLst/>
          </a:prstGeom>
          <a:noFill/>
          <a:ln>
            <a:noFill/>
          </a:ln>
        </p:spPr>
      </p:pic>
      <p:pic>
        <p:nvPicPr>
          <p:cNvPr id="3029" name="Google Shape;3029;p254"/>
          <p:cNvPicPr preferRelativeResize="0"/>
          <p:nvPr/>
        </p:nvPicPr>
        <p:blipFill>
          <a:blip r:embed="rId4">
            <a:alphaModFix/>
          </a:blip>
          <a:stretch>
            <a:fillRect/>
          </a:stretch>
        </p:blipFill>
        <p:spPr>
          <a:xfrm>
            <a:off x="7224263" y="2880325"/>
            <a:ext cx="1267575" cy="1563000"/>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3" name="Shape 3033"/>
        <p:cNvGrpSpPr/>
        <p:nvPr/>
      </p:nvGrpSpPr>
      <p:grpSpPr>
        <a:xfrm>
          <a:off x="0" y="0"/>
          <a:ext cx="0" cy="0"/>
          <a:chOff x="0" y="0"/>
          <a:chExt cx="0" cy="0"/>
        </a:xfrm>
      </p:grpSpPr>
      <p:sp>
        <p:nvSpPr>
          <p:cNvPr id="3034" name="Google Shape;3034;p2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Opportunities for DI</a:t>
            </a:r>
            <a:endParaRPr sz="1800"/>
          </a:p>
        </p:txBody>
      </p:sp>
      <p:sp>
        <p:nvSpPr>
          <p:cNvPr id="3035" name="Google Shape;3035;p255"/>
          <p:cNvSpPr txBox="1"/>
          <p:nvPr>
            <p:ph idx="1" type="body"/>
          </p:nvPr>
        </p:nvSpPr>
        <p:spPr>
          <a:xfrm>
            <a:off x="215525" y="1182000"/>
            <a:ext cx="8842200" cy="3003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400"/>
              <a:t>One System vs. An Ecosystem: </a:t>
            </a:r>
            <a:r>
              <a:rPr lang="en" sz="1400"/>
              <a:t>Every RBMS is a monolithic system. This paradigm has failed for DI. Tools for different DI tasks are prevalent. We need abstractions and execution frameworks for such ecosystems.</a:t>
            </a:r>
            <a:endParaRPr sz="1400"/>
          </a:p>
          <a:p>
            <a:pPr indent="0" lvl="0" marL="0" rtl="0">
              <a:spcBef>
                <a:spcPts val="1600"/>
              </a:spcBef>
              <a:spcAft>
                <a:spcPts val="0"/>
              </a:spcAft>
              <a:buNone/>
            </a:pPr>
            <a:r>
              <a:rPr b="1" lang="en" sz="1400"/>
              <a:t>Humans-in-the-loop: </a:t>
            </a:r>
            <a:r>
              <a:rPr lang="en" sz="1400"/>
              <a:t>DI tasks can be very complex. Is weak supervision the right approach to inject domain knowledge? What about quality evaluation?</a:t>
            </a:r>
            <a:endParaRPr sz="1400"/>
          </a:p>
          <a:p>
            <a:pPr indent="0" lvl="0" marL="0" rtl="0">
              <a:spcBef>
                <a:spcPts val="1600"/>
              </a:spcBef>
              <a:spcAft>
                <a:spcPts val="0"/>
              </a:spcAft>
              <a:buNone/>
            </a:pPr>
            <a:r>
              <a:rPr b="1" lang="en" sz="1400"/>
              <a:t>Multi-modal DI: </a:t>
            </a:r>
            <a:r>
              <a:rPr lang="en" sz="1400"/>
              <a:t>ML-based DI has focused on structured data with the exception of DI over images using crowdsourcing and some recent efforts that target textual data. DL is the de facto solution to reasoning about high dimensional data. Can is help develop unified DI solutions for visual, textual, and structured data?</a:t>
            </a:r>
            <a:endParaRPr sz="1400"/>
          </a:p>
          <a:p>
            <a:pPr indent="0" lvl="0" marL="0" rtl="0">
              <a:spcBef>
                <a:spcPts val="1600"/>
              </a:spcBef>
              <a:spcAft>
                <a:spcPts val="0"/>
              </a:spcAft>
              <a:buNone/>
            </a:pPr>
            <a:r>
              <a:rPr b="1" lang="en" sz="1400"/>
              <a:t>Efficient Model Serving: </a:t>
            </a:r>
            <a:r>
              <a:rPr lang="en" sz="1400"/>
              <a:t>This means efficient model serving.</a:t>
            </a:r>
            <a:r>
              <a:rPr b="1" lang="en" sz="1400"/>
              <a:t> </a:t>
            </a:r>
            <a:r>
              <a:rPr lang="en" sz="1400"/>
              <a:t>Many compute-intensive operations such as normalization and blocking are required. Featurization may also rely on compute-heavy tasks (e.g., computing string similarity). What is the role of pipelining and RDBMS-style optimizations?</a:t>
            </a:r>
            <a:endParaRPr sz="1400"/>
          </a:p>
          <a:p>
            <a:pPr indent="0" lvl="0" marL="0" rtl="0">
              <a:spcBef>
                <a:spcPts val="1600"/>
              </a:spcBef>
              <a:spcAft>
                <a:spcPts val="0"/>
              </a:spcAft>
              <a:buNone/>
            </a:pPr>
            <a:r>
              <a:t/>
            </a:r>
            <a:endParaRPr sz="1400"/>
          </a:p>
          <a:p>
            <a:pPr indent="0" lvl="0" marL="0" rtl="0">
              <a:spcBef>
                <a:spcPts val="1600"/>
              </a:spcBef>
              <a:spcAft>
                <a:spcPts val="0"/>
              </a:spcAft>
              <a:buNone/>
            </a:pPr>
            <a:r>
              <a:t/>
            </a:r>
            <a:endParaRPr b="1" sz="1400"/>
          </a:p>
          <a:p>
            <a:pPr indent="0" lvl="0" marL="0" rtl="0">
              <a:spcBef>
                <a:spcPts val="1600"/>
              </a:spcBef>
              <a:spcAft>
                <a:spcPts val="1600"/>
              </a:spcAft>
              <a:buNone/>
            </a:pPr>
            <a:r>
              <a:t/>
            </a:r>
            <a:endParaRPr b="1" sz="1400"/>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9" name="Shape 3039"/>
        <p:cNvGrpSpPr/>
        <p:nvPr/>
      </p:nvGrpSpPr>
      <p:grpSpPr>
        <a:xfrm>
          <a:off x="0" y="0"/>
          <a:ext cx="0" cy="0"/>
          <a:chOff x="0" y="0"/>
          <a:chExt cx="0" cy="0"/>
        </a:xfrm>
      </p:grpSpPr>
      <p:sp>
        <p:nvSpPr>
          <p:cNvPr id="3040" name="Google Shape;3040;p2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Opportunities for ML</a:t>
            </a:r>
            <a:endParaRPr sz="1800"/>
          </a:p>
        </p:txBody>
      </p:sp>
      <p:sp>
        <p:nvSpPr>
          <p:cNvPr id="3041" name="Google Shape;3041;p256"/>
          <p:cNvSpPr txBox="1"/>
          <p:nvPr>
            <p:ph idx="1" type="body"/>
          </p:nvPr>
        </p:nvSpPr>
        <p:spPr>
          <a:xfrm>
            <a:off x="385425" y="1017175"/>
            <a:ext cx="8598900" cy="3514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600"/>
              <a:t>Data Catalogs: </a:t>
            </a:r>
            <a:r>
              <a:rPr lang="en" sz="1600"/>
              <a:t>Data augmentation relies on data transformations performed on data records in a single dataset. How can we leverage data catalogs and data hubs to enable data augmentation go beyond a single dataset? </a:t>
            </a:r>
            <a:endParaRPr b="1" sz="1600"/>
          </a:p>
          <a:p>
            <a:pPr indent="0" lvl="0" marL="0">
              <a:spcBef>
                <a:spcPts val="1600"/>
              </a:spcBef>
              <a:spcAft>
                <a:spcPts val="0"/>
              </a:spcAft>
              <a:buNone/>
            </a:pPr>
            <a:r>
              <a:rPr b="1" lang="en" sz="1600"/>
              <a:t>Valuable Data for ML applications: </a:t>
            </a:r>
            <a:r>
              <a:rPr lang="en" sz="1600"/>
              <a:t>Our community has focused on assessing the value of data [Dong et al., VLDB’12, Koutris et al., JACM 2015]. These ideas are not pervasive to ML but if ML is to become a commodity [Jordan, 2018] we need methods to reason about the value of data.</a:t>
            </a:r>
            <a:endParaRPr sz="1600"/>
          </a:p>
          <a:p>
            <a:pPr indent="0" lvl="0" marL="0" rtl="0">
              <a:spcBef>
                <a:spcPts val="1600"/>
              </a:spcBef>
              <a:spcAft>
                <a:spcPts val="1600"/>
              </a:spcAft>
              <a:buNone/>
            </a:pPr>
            <a:r>
              <a:rPr b="1" lang="en" sz="1600"/>
              <a:t>DI for Benchmarks</a:t>
            </a:r>
            <a:r>
              <a:rPr b="1" lang="en" sz="1600"/>
              <a:t>: </a:t>
            </a:r>
            <a:r>
              <a:rPr lang="en" sz="1600"/>
              <a:t>Increasing efforts on creating manually curated benchmarks for ML. Current efforts rely on manual collection and curation. How can we leverage meta-data and existing DI solutions to automate such efforts?</a:t>
            </a:r>
            <a:endParaRPr sz="1600"/>
          </a:p>
        </p:txBody>
      </p:sp>
      <p:pic>
        <p:nvPicPr>
          <p:cNvPr id="3042" name="Google Shape;3042;p256"/>
          <p:cNvPicPr preferRelativeResize="0"/>
          <p:nvPr/>
        </p:nvPicPr>
        <p:blipFill>
          <a:blip r:embed="rId3">
            <a:alphaModFix/>
          </a:blip>
          <a:stretch>
            <a:fillRect/>
          </a:stretch>
        </p:blipFill>
        <p:spPr>
          <a:xfrm>
            <a:off x="7606799" y="4068550"/>
            <a:ext cx="1420800" cy="938100"/>
          </a:xfrm>
          <a:prstGeom prst="rect">
            <a:avLst/>
          </a:prstGeom>
          <a:noFill/>
          <a:ln>
            <a:noFill/>
          </a:ln>
        </p:spPr>
      </p:pic>
      <p:sp>
        <p:nvSpPr>
          <p:cNvPr id="3043" name="Google Shape;3043;p256"/>
          <p:cNvSpPr txBox="1"/>
          <p:nvPr/>
        </p:nvSpPr>
        <p:spPr>
          <a:xfrm>
            <a:off x="2761700" y="4251550"/>
            <a:ext cx="5195400" cy="724500"/>
          </a:xfrm>
          <a:prstGeom prst="rect">
            <a:avLst/>
          </a:prstGeom>
          <a:noFill/>
          <a:ln>
            <a:noFill/>
          </a:ln>
        </p:spPr>
        <p:txBody>
          <a:bodyPr anchorCtr="0" anchor="ctr" bIns="91425" lIns="91425" spcFirstLastPara="1" rIns="91425" wrap="square" tIns="91425">
            <a:noAutofit/>
          </a:bodyPr>
          <a:lstStyle/>
          <a:p>
            <a:pPr indent="0" lvl="0" marL="0" rtl="0">
              <a:lnSpc>
                <a:spcPct val="125454"/>
              </a:lnSpc>
              <a:spcBef>
                <a:spcPts val="0"/>
              </a:spcBef>
              <a:spcAft>
                <a:spcPts val="0"/>
              </a:spcAft>
              <a:buNone/>
            </a:pPr>
            <a:r>
              <a:rPr lang="en" sz="1200">
                <a:solidFill>
                  <a:schemeClr val="accent3"/>
                </a:solidFill>
                <a:latin typeface="Proxima Nova"/>
                <a:ea typeface="Proxima Nova"/>
                <a:cs typeface="Proxima Nova"/>
                <a:sym typeface="Proxima Nova"/>
              </a:rPr>
              <a:t>“How reliable are our current measures of progress in machine learning?”</a:t>
            </a:r>
            <a:endParaRPr sz="1200">
              <a:solidFill>
                <a:schemeClr val="accent3"/>
              </a:solidFill>
              <a:latin typeface="Proxima Nova"/>
              <a:ea typeface="Proxima Nova"/>
              <a:cs typeface="Proxima Nova"/>
              <a:sym typeface="Proxima Nova"/>
            </a:endParaRPr>
          </a:p>
          <a:p>
            <a:pPr indent="0" lvl="0" marL="0" rtl="0">
              <a:lnSpc>
                <a:spcPct val="125454"/>
              </a:lnSpc>
              <a:spcBef>
                <a:spcPts val="0"/>
              </a:spcBef>
              <a:spcAft>
                <a:spcPts val="0"/>
              </a:spcAft>
              <a:buNone/>
            </a:pPr>
            <a:r>
              <a:rPr i="1" lang="en" sz="1200">
                <a:solidFill>
                  <a:schemeClr val="accent3"/>
                </a:solidFill>
                <a:latin typeface="Proxima Nova"/>
                <a:ea typeface="Proxima Nova"/>
                <a:cs typeface="Proxima Nova"/>
                <a:sym typeface="Proxima Nova"/>
              </a:rPr>
              <a:t>Do CIFAR-10 Classifiers Generalize to CIFAR-10?</a:t>
            </a:r>
            <a:r>
              <a:rPr lang="en" sz="1200">
                <a:solidFill>
                  <a:schemeClr val="accent3"/>
                </a:solidFill>
                <a:latin typeface="Proxima Nova"/>
                <a:ea typeface="Proxima Nova"/>
                <a:cs typeface="Proxima Nova"/>
                <a:sym typeface="Proxima Nova"/>
              </a:rPr>
              <a:t>, Ben Recht et al., 2018</a:t>
            </a:r>
            <a:endParaRPr sz="1200"/>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7" name="Shape 3047"/>
        <p:cNvGrpSpPr/>
        <p:nvPr/>
      </p:nvGrpSpPr>
      <p:grpSpPr>
        <a:xfrm>
          <a:off x="0" y="0"/>
          <a:ext cx="0" cy="0"/>
          <a:chOff x="0" y="0"/>
          <a:chExt cx="0" cy="0"/>
        </a:xfrm>
      </p:grpSpPr>
      <p:sp>
        <p:nvSpPr>
          <p:cNvPr id="3048" name="Google Shape;3048;p2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 &amp; ML as Synergy</a:t>
            </a:r>
            <a:endParaRPr sz="1800"/>
          </a:p>
        </p:txBody>
      </p:sp>
      <p:sp>
        <p:nvSpPr>
          <p:cNvPr id="3049" name="Google Shape;3049;p2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b="1" lang="en"/>
              <a:t>ML for effective DI: AUTOMATION, AUTOMATION, AUTOMATION</a:t>
            </a:r>
            <a:endParaRPr b="1"/>
          </a:p>
          <a:p>
            <a:pPr indent="-342900" lvl="1" marL="914400" rtl="0">
              <a:spcBef>
                <a:spcPts val="0"/>
              </a:spcBef>
              <a:spcAft>
                <a:spcPts val="0"/>
              </a:spcAft>
              <a:buSzPts val="1800"/>
              <a:buChar char="○"/>
            </a:pPr>
            <a:r>
              <a:rPr lang="en" sz="1800"/>
              <a:t>Automating DI tasks with training data</a:t>
            </a:r>
            <a:endParaRPr sz="1800"/>
          </a:p>
          <a:p>
            <a:pPr indent="-342900" lvl="1" marL="914400" rtl="0">
              <a:spcBef>
                <a:spcPts val="0"/>
              </a:spcBef>
              <a:spcAft>
                <a:spcPts val="0"/>
              </a:spcAft>
              <a:buSzPts val="1800"/>
              <a:buChar char="○"/>
            </a:pPr>
            <a:r>
              <a:rPr lang="en" sz="1800"/>
              <a:t>Ensemble learning and deep learning provide promising solutions</a:t>
            </a:r>
            <a:endParaRPr sz="1800"/>
          </a:p>
          <a:p>
            <a:pPr indent="-342900" lvl="1" marL="914400" rtl="0">
              <a:spcBef>
                <a:spcPts val="0"/>
              </a:spcBef>
              <a:spcAft>
                <a:spcPts val="0"/>
              </a:spcAft>
              <a:buSzPts val="1800"/>
              <a:buChar char="○"/>
            </a:pPr>
            <a:r>
              <a:rPr lang="en" sz="1800"/>
              <a:t>Better understanding of semantics by neural network</a:t>
            </a:r>
            <a:br>
              <a:rPr lang="en" sz="1800"/>
            </a:br>
            <a:endParaRPr sz="1800"/>
          </a:p>
          <a:p>
            <a:pPr indent="-342900" lvl="0" marL="457200" rtl="0">
              <a:spcBef>
                <a:spcPts val="0"/>
              </a:spcBef>
              <a:spcAft>
                <a:spcPts val="0"/>
              </a:spcAft>
              <a:buSzPts val="1800"/>
              <a:buChar char="●"/>
            </a:pPr>
            <a:r>
              <a:rPr b="1" lang="en"/>
              <a:t>DI for effective ML: DATA, DATA, DATA</a:t>
            </a:r>
            <a:endParaRPr b="1"/>
          </a:p>
          <a:p>
            <a:pPr indent="-342900" lvl="1" marL="914400" rtl="0">
              <a:spcBef>
                <a:spcPts val="0"/>
              </a:spcBef>
              <a:spcAft>
                <a:spcPts val="0"/>
              </a:spcAft>
              <a:buSzPts val="1800"/>
              <a:buChar char="○"/>
            </a:pPr>
            <a:r>
              <a:rPr lang="en" sz="1800"/>
              <a:t>The software 2.0 stack is data hungry</a:t>
            </a:r>
            <a:endParaRPr sz="1800"/>
          </a:p>
          <a:p>
            <a:pPr indent="-342900" lvl="1" marL="914400" rtl="0">
              <a:spcBef>
                <a:spcPts val="0"/>
              </a:spcBef>
              <a:spcAft>
                <a:spcPts val="0"/>
              </a:spcAft>
              <a:buSzPts val="1800"/>
              <a:buChar char="○"/>
            </a:pPr>
            <a:r>
              <a:rPr lang="en" sz="1800"/>
              <a:t>Create large-scale training datasets from different sources</a:t>
            </a:r>
            <a:endParaRPr sz="1800"/>
          </a:p>
          <a:p>
            <a:pPr indent="-342900" lvl="1" marL="914400" rtl="0">
              <a:spcBef>
                <a:spcPts val="0"/>
              </a:spcBef>
              <a:spcAft>
                <a:spcPts val="0"/>
              </a:spcAft>
              <a:buSzPts val="1800"/>
              <a:buChar char="○"/>
            </a:pPr>
            <a:r>
              <a:rPr lang="en" sz="1800"/>
              <a:t>Cleaning of data used for training </a:t>
            </a:r>
            <a:endParaRPr sz="1800"/>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3" name="Shape 3053"/>
        <p:cNvGrpSpPr/>
        <p:nvPr/>
      </p:nvGrpSpPr>
      <p:grpSpPr>
        <a:xfrm>
          <a:off x="0" y="0"/>
          <a:ext cx="0" cy="0"/>
          <a:chOff x="0" y="0"/>
          <a:chExt cx="0" cy="0"/>
        </a:xfrm>
      </p:grpSpPr>
      <p:sp>
        <p:nvSpPr>
          <p:cNvPr id="3054" name="Google Shape;3054;p2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Hiring Postdocs and PhD students</a:t>
            </a:r>
            <a:endParaRPr sz="1800"/>
          </a:p>
        </p:txBody>
      </p:sp>
      <p:sp>
        <p:nvSpPr>
          <p:cNvPr id="3055" name="Google Shape;3055;p2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b="1"/>
          </a:p>
          <a:p>
            <a:pPr indent="0" lvl="0" marL="0" rtl="0" algn="ctr">
              <a:spcBef>
                <a:spcPts val="1600"/>
              </a:spcBef>
              <a:spcAft>
                <a:spcPts val="0"/>
              </a:spcAft>
              <a:buNone/>
            </a:pPr>
            <a:r>
              <a:rPr b="1" lang="en" sz="2400"/>
              <a:t>Talk to me during the conference or contact me at </a:t>
            </a:r>
            <a:r>
              <a:rPr b="1" lang="en" sz="2400" u="sng">
                <a:solidFill>
                  <a:schemeClr val="hlink"/>
                </a:solidFill>
                <a:hlinkClick r:id="rId3"/>
              </a:rPr>
              <a:t>thodrek@cs.wisc.edu</a:t>
            </a:r>
            <a:r>
              <a:rPr b="1" lang="en" sz="2400"/>
              <a:t> </a:t>
            </a:r>
            <a:endParaRPr b="1" sz="2400"/>
          </a:p>
          <a:p>
            <a:pPr indent="0" lvl="0" marL="914400" rtl="0">
              <a:spcBef>
                <a:spcPts val="1600"/>
              </a:spcBef>
              <a:spcAft>
                <a:spcPts val="1600"/>
              </a:spcAft>
              <a:buNone/>
            </a:pPr>
            <a:r>
              <a:t/>
            </a:r>
            <a:endParaRPr sz="1800"/>
          </a:p>
        </p:txBody>
      </p:sp>
      <p:pic>
        <p:nvPicPr>
          <p:cNvPr id="3056" name="Google Shape;3056;p258"/>
          <p:cNvPicPr preferRelativeResize="0"/>
          <p:nvPr/>
        </p:nvPicPr>
        <p:blipFill>
          <a:blip r:embed="rId4">
            <a:alphaModFix/>
          </a:blip>
          <a:stretch>
            <a:fillRect/>
          </a:stretch>
        </p:blipFill>
        <p:spPr>
          <a:xfrm>
            <a:off x="2747950" y="3180388"/>
            <a:ext cx="3648075" cy="1247775"/>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0" name="Shape 3060"/>
        <p:cNvGrpSpPr/>
        <p:nvPr/>
      </p:nvGrpSpPr>
      <p:grpSpPr>
        <a:xfrm>
          <a:off x="0" y="0"/>
          <a:ext cx="0" cy="0"/>
          <a:chOff x="0" y="0"/>
          <a:chExt cx="0" cy="0"/>
        </a:xfrm>
      </p:grpSpPr>
      <p:sp>
        <p:nvSpPr>
          <p:cNvPr id="3061" name="Google Shape;3061;p2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 &amp; ML as Synergy</a:t>
            </a:r>
            <a:endParaRPr sz="1800"/>
          </a:p>
        </p:txBody>
      </p:sp>
      <p:sp>
        <p:nvSpPr>
          <p:cNvPr id="3062" name="Google Shape;3062;p2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b="1" lang="en"/>
              <a:t>ML for effective DI: AUTOMATION, AUTOMATION, AUTOMATION</a:t>
            </a:r>
            <a:endParaRPr b="1"/>
          </a:p>
          <a:p>
            <a:pPr indent="-342900" lvl="1" marL="914400" rtl="0">
              <a:spcBef>
                <a:spcPts val="0"/>
              </a:spcBef>
              <a:spcAft>
                <a:spcPts val="0"/>
              </a:spcAft>
              <a:buSzPts val="1800"/>
              <a:buChar char="○"/>
            </a:pPr>
            <a:r>
              <a:rPr lang="en" sz="1800"/>
              <a:t>Automating DI tasks with training data</a:t>
            </a:r>
            <a:endParaRPr sz="1800"/>
          </a:p>
          <a:p>
            <a:pPr indent="-342900" lvl="1" marL="914400" rtl="0">
              <a:spcBef>
                <a:spcPts val="0"/>
              </a:spcBef>
              <a:spcAft>
                <a:spcPts val="0"/>
              </a:spcAft>
              <a:buSzPts val="1800"/>
              <a:buChar char="○"/>
            </a:pPr>
            <a:r>
              <a:rPr lang="en" sz="1800"/>
              <a:t>Ensemble learning and deep learning provide promising solutions</a:t>
            </a:r>
            <a:endParaRPr sz="1800"/>
          </a:p>
          <a:p>
            <a:pPr indent="-342900" lvl="1" marL="914400" rtl="0">
              <a:spcBef>
                <a:spcPts val="0"/>
              </a:spcBef>
              <a:spcAft>
                <a:spcPts val="0"/>
              </a:spcAft>
              <a:buSzPts val="1800"/>
              <a:buChar char="○"/>
            </a:pPr>
            <a:r>
              <a:rPr lang="en" sz="1800"/>
              <a:t>Better understanding of semantics by neural network</a:t>
            </a:r>
            <a:br>
              <a:rPr lang="en" sz="1800"/>
            </a:br>
            <a:endParaRPr sz="1800"/>
          </a:p>
          <a:p>
            <a:pPr indent="-342900" lvl="0" marL="457200" rtl="0">
              <a:spcBef>
                <a:spcPts val="0"/>
              </a:spcBef>
              <a:spcAft>
                <a:spcPts val="0"/>
              </a:spcAft>
              <a:buSzPts val="1800"/>
              <a:buChar char="●"/>
            </a:pPr>
            <a:r>
              <a:rPr b="1" lang="en"/>
              <a:t>DI for effective ML: DATA, DATA, DATA</a:t>
            </a:r>
            <a:endParaRPr b="1"/>
          </a:p>
          <a:p>
            <a:pPr indent="-342900" lvl="1" marL="914400" rtl="0">
              <a:spcBef>
                <a:spcPts val="0"/>
              </a:spcBef>
              <a:spcAft>
                <a:spcPts val="0"/>
              </a:spcAft>
              <a:buSzPts val="1800"/>
              <a:buChar char="○"/>
            </a:pPr>
            <a:r>
              <a:rPr lang="en" sz="1800"/>
              <a:t>The software 2.0 stack is data hungry</a:t>
            </a:r>
            <a:endParaRPr sz="1800"/>
          </a:p>
          <a:p>
            <a:pPr indent="-342900" lvl="1" marL="914400" rtl="0">
              <a:spcBef>
                <a:spcPts val="0"/>
              </a:spcBef>
              <a:spcAft>
                <a:spcPts val="0"/>
              </a:spcAft>
              <a:buSzPts val="1800"/>
              <a:buChar char="○"/>
            </a:pPr>
            <a:r>
              <a:rPr lang="en" sz="1800"/>
              <a:t>Create large-scale training datasets from different sources</a:t>
            </a:r>
            <a:endParaRPr sz="1800"/>
          </a:p>
          <a:p>
            <a:pPr indent="-342900" lvl="1" marL="914400" rtl="0">
              <a:spcBef>
                <a:spcPts val="0"/>
              </a:spcBef>
              <a:spcAft>
                <a:spcPts val="0"/>
              </a:spcAft>
              <a:buSzPts val="1800"/>
              <a:buChar char="○"/>
            </a:pPr>
            <a:r>
              <a:rPr lang="en" sz="1800"/>
              <a:t>Cleaning of data used for training </a:t>
            </a:r>
            <a:endParaRPr sz="1800"/>
          </a:p>
        </p:txBody>
      </p:sp>
      <p:sp>
        <p:nvSpPr>
          <p:cNvPr id="3063" name="Google Shape;3063;p259"/>
          <p:cNvSpPr txBox="1"/>
          <p:nvPr/>
        </p:nvSpPr>
        <p:spPr>
          <a:xfrm>
            <a:off x="504750" y="4054375"/>
            <a:ext cx="8134500" cy="43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2"/>
                </a:solidFill>
                <a:latin typeface="Proxima Nova"/>
                <a:ea typeface="Proxima Nova"/>
                <a:cs typeface="Proxima Nova"/>
                <a:sym typeface="Proxima Nova"/>
              </a:rPr>
              <a:t>Thank you!</a:t>
            </a:r>
            <a:endParaRPr sz="3000">
              <a:solidFill>
                <a:schemeClr val="dk2"/>
              </a:solidFill>
              <a:latin typeface="Proxima Nova"/>
              <a:ea typeface="Proxima Nova"/>
              <a:cs typeface="Proxima Nova"/>
              <a:sym typeface="Proxima Nova"/>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7" name="Shape 3067"/>
        <p:cNvGrpSpPr/>
        <p:nvPr/>
      </p:nvGrpSpPr>
      <p:grpSpPr>
        <a:xfrm>
          <a:off x="0" y="0"/>
          <a:ext cx="0" cy="0"/>
          <a:chOff x="0" y="0"/>
          <a:chExt cx="0" cy="0"/>
        </a:xfrm>
      </p:grpSpPr>
      <p:sp>
        <p:nvSpPr>
          <p:cNvPr id="3068" name="Google Shape;3068;p2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 Introduction</a:t>
            </a:r>
            <a:endParaRPr sz="1800"/>
          </a:p>
        </p:txBody>
      </p:sp>
      <p:sp>
        <p:nvSpPr>
          <p:cNvPr id="3069" name="Google Shape;3069;p260"/>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Bengio, Y., Goodfellow, I.J. &amp; Courville, A., 2015. Deep learning. </a:t>
            </a:r>
            <a:r>
              <a:rPr i="1" lang="en" sz="1200">
                <a:solidFill>
                  <a:srgbClr val="9E9E9E"/>
                </a:solidFill>
              </a:rPr>
              <a:t>Nature</a:t>
            </a:r>
            <a:r>
              <a:rPr lang="en" sz="1200">
                <a:solidFill>
                  <a:srgbClr val="9E9E9E"/>
                </a:solidFill>
              </a:rPr>
              <a:t>, 521(7553), pp.436–444.</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Bishop, C.M., 2016. </a:t>
            </a:r>
            <a:r>
              <a:rPr i="1" lang="en" sz="1200">
                <a:solidFill>
                  <a:srgbClr val="9E9E9E"/>
                </a:solidFill>
              </a:rPr>
              <a:t>Pattern Recognition and Machine Learning</a:t>
            </a:r>
            <a:r>
              <a:rPr lang="en" sz="1200">
                <a:solidFill>
                  <a:srgbClr val="9E9E9E"/>
                </a:solidFill>
              </a:rPr>
              <a:t>, Springer New York.</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Doan, A., Halevy, A.Y. &amp; Ives, Z.G., 2012. </a:t>
            </a:r>
            <a:r>
              <a:rPr i="1" lang="en" sz="1200">
                <a:solidFill>
                  <a:srgbClr val="9E9E9E"/>
                </a:solidFill>
              </a:rPr>
              <a:t>Principles of Data Integration</a:t>
            </a:r>
            <a:r>
              <a:rPr lang="en" sz="1200">
                <a:solidFill>
                  <a:srgbClr val="9E9E9E"/>
                </a:solidFill>
              </a:rPr>
              <a:t>, Morgan Kaufmann.</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Domingos, P., 2012. A Few Useful Things to Know About Machine Learning. </a:t>
            </a:r>
            <a:r>
              <a:rPr i="1" lang="en" sz="1200">
                <a:solidFill>
                  <a:srgbClr val="9E9E9E"/>
                </a:solidFill>
              </a:rPr>
              <a:t>Communications of the ACM</a:t>
            </a:r>
            <a:r>
              <a:rPr lang="en" sz="1200">
                <a:solidFill>
                  <a:srgbClr val="9E9E9E"/>
                </a:solidFill>
              </a:rPr>
              <a:t>, 55(10), pp.78–87.</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Dong, X. et al., 2014. Knowledge Vault: A Web-scale Approach to Probabilistic Knowledge Fusion. In </a:t>
            </a:r>
            <a:r>
              <a:rPr i="1" lang="en" sz="1200">
                <a:solidFill>
                  <a:srgbClr val="9E9E9E"/>
                </a:solidFill>
              </a:rPr>
              <a:t>Proceedings of the 20th ACM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SIGKDD International Conference on Knowledge Discovery and Data Mining</a:t>
            </a:r>
            <a:r>
              <a:rPr lang="en" sz="1200">
                <a:solidFill>
                  <a:srgbClr val="9E9E9E"/>
                </a:solidFill>
              </a:rPr>
              <a:t>. KDD ’14. New York, NY, USA: ACM, pp. 601–610.</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Dong, X.L. &amp; Srivastava, D., 2015. Big data integration. </a:t>
            </a:r>
            <a:r>
              <a:rPr i="1" lang="en" sz="1200">
                <a:solidFill>
                  <a:srgbClr val="9E9E9E"/>
                </a:solidFill>
              </a:rPr>
              <a:t>Synthesis Lectures on Data Management</a:t>
            </a:r>
            <a:r>
              <a:rPr lang="en" sz="1200">
                <a:solidFill>
                  <a:srgbClr val="9E9E9E"/>
                </a:solidFill>
              </a:rPr>
              <a:t>, 7(1), pp.1–198.</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Dong, X.L. &amp; Srivastava, D., 2013. Big Data Integration. </a:t>
            </a:r>
            <a:r>
              <a:rPr i="1" lang="en" sz="1200">
                <a:solidFill>
                  <a:srgbClr val="9E9E9E"/>
                </a:solidFill>
              </a:rPr>
              <a:t>Proceedings of the VLDB Endowment International Conference on Very Large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Data Bases</a:t>
            </a:r>
            <a:r>
              <a:rPr lang="en" sz="1200">
                <a:solidFill>
                  <a:srgbClr val="9E9E9E"/>
                </a:solidFill>
              </a:rPr>
              <a:t>, 6(11), pp.1188–1189.</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Getoor, L. &amp; Machanavajjhala, A., 2012. Entity resolution: theory, practice &amp; open challenges. </a:t>
            </a:r>
            <a:r>
              <a:rPr i="1" lang="en" sz="1200">
                <a:solidFill>
                  <a:srgbClr val="9E9E9E"/>
                </a:solidFill>
              </a:rPr>
              <a:t>PVLDB</a:t>
            </a:r>
            <a:r>
              <a:rPr lang="en" sz="1200">
                <a:solidFill>
                  <a:srgbClr val="9E9E9E"/>
                </a:solidFill>
              </a:rPr>
              <a:t>, 5(12), pp.2018–2019.</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Goodfellow, I. et al., 2016. </a:t>
            </a:r>
            <a:r>
              <a:rPr i="1" lang="en" sz="1200">
                <a:solidFill>
                  <a:srgbClr val="9E9E9E"/>
                </a:solidFill>
              </a:rPr>
              <a:t>Deep learning</a:t>
            </a:r>
            <a:r>
              <a:rPr lang="en" sz="1200">
                <a:solidFill>
                  <a:srgbClr val="9E9E9E"/>
                </a:solidFill>
              </a:rPr>
              <a:t>, MIT press Cambridge.</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Halevy, A., Norvig, P. &amp; Pereira, F., 2009. The Unreasonable Effectiveness of Data. </a:t>
            </a:r>
            <a:r>
              <a:rPr i="1" lang="en" sz="1200">
                <a:solidFill>
                  <a:srgbClr val="9E9E9E"/>
                </a:solidFill>
              </a:rPr>
              <a:t>IEEE intelligent systems</a:t>
            </a:r>
            <a:r>
              <a:rPr lang="en" sz="1200">
                <a:solidFill>
                  <a:srgbClr val="9E9E9E"/>
                </a:solidFill>
              </a:rPr>
              <a:t>, 24(2), pp.8–12.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Konda, P. et al., 2016. Magellan: Toward Building Entity Matching Management Systems. </a:t>
            </a:r>
            <a:r>
              <a:rPr i="1" lang="en" sz="1200">
                <a:solidFill>
                  <a:srgbClr val="9E9E9E"/>
                </a:solidFill>
              </a:rPr>
              <a:t>PVLDB</a:t>
            </a:r>
            <a:r>
              <a:rPr lang="en" sz="1200">
                <a:solidFill>
                  <a:srgbClr val="9E9E9E"/>
                </a:solidFill>
              </a:rPr>
              <a:t>, 9(12), pp.1197–1208.</a:t>
            </a:r>
            <a:endParaRPr sz="1200">
              <a:solidFill>
                <a:srgbClr val="9E9E9E"/>
              </a:solidFill>
            </a:endParaRPr>
          </a:p>
          <a:p>
            <a:pPr indent="0" lvl="0" marL="0" rtl="0">
              <a:lnSpc>
                <a:spcPct val="150000"/>
              </a:lnSpc>
              <a:spcBef>
                <a:spcPts val="0"/>
              </a:spcBef>
              <a:spcAft>
                <a:spcPts val="0"/>
              </a:spcAft>
              <a:buNone/>
            </a:pPr>
            <a:r>
              <a:t/>
            </a:r>
            <a:endParaRPr sz="1200">
              <a:solidFill>
                <a:srgbClr val="9E9E9E"/>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3" name="Shape 3073"/>
        <p:cNvGrpSpPr/>
        <p:nvPr/>
      </p:nvGrpSpPr>
      <p:grpSpPr>
        <a:xfrm>
          <a:off x="0" y="0"/>
          <a:ext cx="0" cy="0"/>
          <a:chOff x="0" y="0"/>
          <a:chExt cx="0" cy="0"/>
        </a:xfrm>
      </p:grpSpPr>
      <p:sp>
        <p:nvSpPr>
          <p:cNvPr id="3074" name="Google Shape;3074;p2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 Introduction</a:t>
            </a:r>
            <a:endParaRPr sz="1800"/>
          </a:p>
        </p:txBody>
      </p:sp>
      <p:sp>
        <p:nvSpPr>
          <p:cNvPr id="3075" name="Google Shape;3075;p261"/>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Kumar, A., Boehm, M. &amp; Yang, J., 2017. Data Management in Machine Learning: Challenges, Techniques, and Systems. In </a:t>
            </a:r>
            <a:r>
              <a:rPr i="1" lang="en" sz="1200">
                <a:solidFill>
                  <a:srgbClr val="9E9E9E"/>
                </a:solidFill>
              </a:rPr>
              <a:t>Proceedings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of the 2017 ACM International Conference on Management of Data</a:t>
            </a:r>
            <a:r>
              <a:rPr lang="en" sz="1200">
                <a:solidFill>
                  <a:srgbClr val="9E9E9E"/>
                </a:solidFill>
              </a:rPr>
              <a:t>. SIGMOD ’17. New York, NY, USA: ACM, pp. 1717–1722.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Lockard, C. et al., 2018. CERES: Distantly Supervised Relation Extraction from the Semi-Structured Web. </a:t>
            </a:r>
            <a:r>
              <a:rPr i="1" lang="en" sz="1200">
                <a:solidFill>
                  <a:srgbClr val="9E9E9E"/>
                </a:solidFill>
              </a:rPr>
              <a:t>arXiv [cs.AI]</a:t>
            </a:r>
            <a:r>
              <a:rPr lang="en" sz="1200">
                <a:solidFill>
                  <a:srgbClr val="9E9E9E"/>
                </a:solidFill>
              </a:rPr>
              <a:t>. Available at: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http://arxiv.org/abs/1804.04635.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Mohri, M., Rostamizadeh, A. &amp; Talwalkar, A., 2012. </a:t>
            </a:r>
            <a:r>
              <a:rPr i="1" lang="en" sz="1200">
                <a:solidFill>
                  <a:srgbClr val="9E9E9E"/>
                </a:solidFill>
              </a:rPr>
              <a:t>Foundations of Machine Learning</a:t>
            </a:r>
            <a:r>
              <a:rPr lang="en" sz="1200">
                <a:solidFill>
                  <a:srgbClr val="9E9E9E"/>
                </a:solidFill>
              </a:rPr>
              <a:t>, MIT Press.</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Polyzotis, N. et al., 2017. Data Management Challenges in Production Machine Learning. In </a:t>
            </a:r>
            <a:r>
              <a:rPr i="1" lang="en" sz="1200">
                <a:solidFill>
                  <a:srgbClr val="9E9E9E"/>
                </a:solidFill>
              </a:rPr>
              <a:t>Proceedings of the 2017 ACM International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Conference on Management of Data</a:t>
            </a:r>
            <a:r>
              <a:rPr lang="en" sz="1200">
                <a:solidFill>
                  <a:srgbClr val="9E9E9E"/>
                </a:solidFill>
              </a:rPr>
              <a:t>. SIGMOD ’17. New York, NY, USA: ACM, pp. 1723–1726.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Ratner, A. et al., 2017. Snorkel: Rapid Training Data Creation with Weak Supervision. </a:t>
            </a:r>
            <a:r>
              <a:rPr i="1" lang="en" sz="1200">
                <a:solidFill>
                  <a:srgbClr val="9E9E9E"/>
                </a:solidFill>
              </a:rPr>
              <a:t>PVLDB</a:t>
            </a:r>
            <a:r>
              <a:rPr lang="en" sz="1200">
                <a:solidFill>
                  <a:srgbClr val="9E9E9E"/>
                </a:solidFill>
              </a:rPr>
              <a:t>, 11(3), pp.269–282.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Rekatsinas, T. et al., 2017. HoloClean: Holistic Data Repairs with Probabilistic Inference. </a:t>
            </a:r>
            <a:r>
              <a:rPr i="1" lang="en" sz="1200">
                <a:solidFill>
                  <a:srgbClr val="9E9E9E"/>
                </a:solidFill>
              </a:rPr>
              <a:t>PVLDB</a:t>
            </a:r>
            <a:r>
              <a:rPr lang="en" sz="1200">
                <a:solidFill>
                  <a:srgbClr val="9E9E9E"/>
                </a:solidFill>
              </a:rPr>
              <a:t>, 10(11), pp.1190–1201.</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Wu, S. et al., 2018. Fonduer: Knowledge Base Construction from Richly Formatted Data. In </a:t>
            </a:r>
            <a:r>
              <a:rPr i="1" lang="en" sz="1200">
                <a:solidFill>
                  <a:srgbClr val="9E9E9E"/>
                </a:solidFill>
              </a:rPr>
              <a:t>Proceedings of the 2018 International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Conference on Management of Data</a:t>
            </a:r>
            <a:r>
              <a:rPr lang="en" sz="1200">
                <a:solidFill>
                  <a:srgbClr val="9E9E9E"/>
                </a:solidFill>
              </a:rPr>
              <a:t>. ACM, pp. 1301–1316.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Zheng, G. et al., 2018. OpenTag: Open Attribute Value Extraction from Product Profiles. In </a:t>
            </a:r>
            <a:r>
              <a:rPr i="1" lang="en" sz="1200">
                <a:solidFill>
                  <a:srgbClr val="9E9E9E"/>
                </a:solidFill>
              </a:rPr>
              <a:t>KDD</a:t>
            </a:r>
            <a:r>
              <a:rPr lang="en" sz="1200">
                <a:solidFill>
                  <a:srgbClr val="9E9E9E"/>
                </a:solidFill>
              </a:rPr>
              <a:t>. Available at: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https://people.mpi-inf.mpg.de/~smukherjee/research/OpenTag-KDD18.pdf.</a:t>
            </a:r>
            <a:endParaRPr sz="1200">
              <a:solidFill>
                <a:srgbClr val="9E9E9E"/>
              </a:solidFill>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9" name="Shape 3079"/>
        <p:cNvGrpSpPr/>
        <p:nvPr/>
      </p:nvGrpSpPr>
      <p:grpSpPr>
        <a:xfrm>
          <a:off x="0" y="0"/>
          <a:ext cx="0" cy="0"/>
          <a:chOff x="0" y="0"/>
          <a:chExt cx="0" cy="0"/>
        </a:xfrm>
      </p:grpSpPr>
      <p:sp>
        <p:nvSpPr>
          <p:cNvPr id="3080" name="Google Shape;3080;p2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 Entity Linkage</a:t>
            </a:r>
            <a:endParaRPr sz="1800"/>
          </a:p>
        </p:txBody>
      </p:sp>
      <p:sp>
        <p:nvSpPr>
          <p:cNvPr id="3081" name="Google Shape;3081;p262"/>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Bhattacharya, I. &amp; Getoor, L., 2006. A latent dirichlet model for unsupervised entity resolution. In </a:t>
            </a:r>
            <a:r>
              <a:rPr i="1" lang="en" sz="1200">
                <a:solidFill>
                  <a:srgbClr val="9E9E9E"/>
                </a:solidFill>
              </a:rPr>
              <a:t>SDM</a:t>
            </a:r>
            <a:r>
              <a:rPr lang="en" sz="1200">
                <a:solidFill>
                  <a:srgbClr val="9E9E9E"/>
                </a:solidFill>
              </a:rPr>
              <a:t>. SIAM, pp. 47–58.</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Das, S. et al., 2017. Falcon: Scaling Up Hands-Off Crowdsourced Entity Matching to Build Cloud Services. In </a:t>
            </a:r>
            <a:r>
              <a:rPr i="1" lang="en" sz="1200">
                <a:solidFill>
                  <a:srgbClr val="9E9E9E"/>
                </a:solidFill>
              </a:rPr>
              <a:t>Sigmod</a:t>
            </a:r>
            <a:r>
              <a:rPr lang="en" sz="1200">
                <a:solidFill>
                  <a:srgbClr val="9E9E9E"/>
                </a:solidFill>
              </a:rPr>
              <a:t>. pp. 1431–1446.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Doan, A. et al., 2017. Human-in-the-Loop Challenges for Entity Matching: A Midterm Report. In </a:t>
            </a:r>
            <a:r>
              <a:rPr i="1" lang="en" sz="1200">
                <a:solidFill>
                  <a:srgbClr val="9E9E9E"/>
                </a:solidFill>
              </a:rPr>
              <a:t>Proceedings of the 2nd Workshop on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Human-In-the-Loop Data Analytics, HILDA@SIGMOD 2017, Chicago, IL, USA, May 14, 2017</a:t>
            </a:r>
            <a:r>
              <a:rPr lang="en" sz="1200">
                <a:solidFill>
                  <a:srgbClr val="9E9E9E"/>
                </a:solidFill>
              </a:rPr>
              <a:t>. pp. 12:1–12:6.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Fellegi, I.P. &amp; Sunter, A.B., 1969. A Theory for Record Linkage. </a:t>
            </a:r>
            <a:r>
              <a:rPr i="1" lang="en" sz="1200">
                <a:solidFill>
                  <a:srgbClr val="9E9E9E"/>
                </a:solidFill>
              </a:rPr>
              <a:t>Journal of the Americal Statistical Association</a:t>
            </a:r>
            <a:r>
              <a:rPr lang="en" sz="1200">
                <a:solidFill>
                  <a:srgbClr val="9E9E9E"/>
                </a:solidFill>
              </a:rPr>
              <a:t>, 64(328), pp.1183–1210.</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Getoor, L. &amp; Machanavajjhala, A., 2012. Entity resolution: theory, practice &amp; open challenges. </a:t>
            </a:r>
            <a:r>
              <a:rPr i="1" lang="en" sz="1200">
                <a:solidFill>
                  <a:srgbClr val="9E9E9E"/>
                </a:solidFill>
              </a:rPr>
              <a:t>PVLDB</a:t>
            </a:r>
            <a:r>
              <a:rPr lang="en" sz="1200">
                <a:solidFill>
                  <a:srgbClr val="9E9E9E"/>
                </a:solidFill>
              </a:rPr>
              <a:t>, 5(12), pp.2018–2019.</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Gokhale, C. et al., 2014. Corleone: Hands-off Crowdsourcing for Entity Matching. In </a:t>
            </a:r>
            <a:r>
              <a:rPr i="1" lang="en" sz="1200">
                <a:solidFill>
                  <a:srgbClr val="9E9E9E"/>
                </a:solidFill>
              </a:rPr>
              <a:t>Proceedings of the 2014 ACM SIGMOD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International Conference on Management of Data</a:t>
            </a:r>
            <a:r>
              <a:rPr lang="en" sz="1200">
                <a:solidFill>
                  <a:srgbClr val="9E9E9E"/>
                </a:solidFill>
              </a:rPr>
              <a:t>. SIGMOD ’14. New York, NY, USA: ACM, pp. 601–612.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Hassanzadeh, O. et al., 2009. Framework for Evaluating Clustering Algorithms in Duplicate Detection. </a:t>
            </a:r>
            <a:r>
              <a:rPr i="1" lang="en" sz="1200">
                <a:solidFill>
                  <a:srgbClr val="9E9E9E"/>
                </a:solidFill>
              </a:rPr>
              <a:t>PVLDB</a:t>
            </a:r>
            <a:r>
              <a:rPr lang="en" sz="1200">
                <a:solidFill>
                  <a:srgbClr val="9E9E9E"/>
                </a:solidFill>
              </a:rPr>
              <a:t>, 2(1), pp.1282–1293.</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Ji, H., 2014. Entity Linking and Wikification Reading List. Available at: http://nlp.cs.rpi.edu/kbp/2014/elreading.html.</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Konda, P. et al., 2016. Magellan: Toward Building Entity Matching Management Systems. </a:t>
            </a:r>
            <a:r>
              <a:rPr i="1" lang="en" sz="1200">
                <a:solidFill>
                  <a:srgbClr val="9E9E9E"/>
                </a:solidFill>
              </a:rPr>
              <a:t>PVLDB</a:t>
            </a:r>
            <a:r>
              <a:rPr lang="en" sz="1200">
                <a:solidFill>
                  <a:srgbClr val="9E9E9E"/>
                </a:solidFill>
              </a:rPr>
              <a:t>, 9(12), pp.1197–1208.</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Kopcke, H., Thor, A. &amp; Rahm, E., 2010. Evaluation of entity resolution approaches on real-world match problems. </a:t>
            </a:r>
            <a:r>
              <a:rPr i="1" lang="en" sz="1200">
                <a:solidFill>
                  <a:srgbClr val="9E9E9E"/>
                </a:solidFill>
              </a:rPr>
              <a:t>PVLDB</a:t>
            </a:r>
            <a:r>
              <a:rPr lang="en" sz="1200">
                <a:solidFill>
                  <a:srgbClr val="9E9E9E"/>
                </a:solidFill>
              </a:rPr>
              <a:t>, 3(1),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pp.484–493.</a:t>
            </a:r>
            <a:endParaRPr sz="1200">
              <a:solidFill>
                <a:srgbClr val="9E9E9E"/>
              </a:solidFill>
            </a:endParaRPr>
          </a:p>
          <a:p>
            <a:pPr indent="0" lvl="0" marL="0" rtl="0">
              <a:lnSpc>
                <a:spcPct val="150000"/>
              </a:lnSpc>
              <a:spcBef>
                <a:spcPts val="0"/>
              </a:spcBef>
              <a:spcAft>
                <a:spcPts val="0"/>
              </a:spcAft>
              <a:buNone/>
            </a:pPr>
            <a:r>
              <a:t/>
            </a:r>
            <a:endParaRPr sz="1200">
              <a:solidFill>
                <a:srgbClr val="9E9E9E"/>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5" name="Shape 3085"/>
        <p:cNvGrpSpPr/>
        <p:nvPr/>
      </p:nvGrpSpPr>
      <p:grpSpPr>
        <a:xfrm>
          <a:off x="0" y="0"/>
          <a:ext cx="0" cy="0"/>
          <a:chOff x="0" y="0"/>
          <a:chExt cx="0" cy="0"/>
        </a:xfrm>
      </p:grpSpPr>
      <p:sp>
        <p:nvSpPr>
          <p:cNvPr id="3086" name="Google Shape;3086;p2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 Entity Linkage</a:t>
            </a:r>
            <a:endParaRPr sz="1800"/>
          </a:p>
        </p:txBody>
      </p:sp>
      <p:sp>
        <p:nvSpPr>
          <p:cNvPr id="3087" name="Google Shape;3087;p263"/>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Mudgal, S. et al., 2018. Deep Learning for Entity Matching: A Design Space Exploration. In </a:t>
            </a:r>
            <a:r>
              <a:rPr i="1" lang="en" sz="1200">
                <a:solidFill>
                  <a:srgbClr val="9E9E9E"/>
                </a:solidFill>
              </a:rPr>
              <a:t>Proceedings of the 2018 International</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Conference on Management of Data</a:t>
            </a:r>
            <a:r>
              <a:rPr lang="en" sz="1200">
                <a:solidFill>
                  <a:srgbClr val="9E9E9E"/>
                </a:solidFill>
              </a:rPr>
              <a:t>. ACM, pp. 19–34.</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Pujara, J. &amp; Getoor, L., 2016. Generic Statistical Relational Entity Resolution in Knowledge Graphs. In </a:t>
            </a:r>
            <a:r>
              <a:rPr i="1" lang="en" sz="1200">
                <a:solidFill>
                  <a:srgbClr val="9E9E9E"/>
                </a:solidFill>
              </a:rPr>
              <a:t>AAAI</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Rakshit Trivedi, Bunyamin Sisman, Xin Luna Dong, Christos Faloutsos, Jun Ma and Hongyuan Zha., LinkNBed: Multi-Graph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Representation Learning with Entity Linkage. In </a:t>
            </a:r>
            <a:r>
              <a:rPr i="1" lang="en" sz="1200">
                <a:solidFill>
                  <a:srgbClr val="9E9E9E"/>
                </a:solidFill>
              </a:rPr>
              <a:t>56th Annual Meeting of the Association for Computational Linguistics</a:t>
            </a:r>
            <a:r>
              <a:rPr lang="en" sz="1200">
                <a:solidFill>
                  <a:srgbClr val="9E9E9E"/>
                </a:solidFill>
              </a:rPr>
              <a:t>. ACL.</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Sarawagi, S. &amp; Bhamidipaty, A., 2002. Interactive deduplication using active learning. In </a:t>
            </a:r>
            <a:r>
              <a:rPr i="1" lang="en" sz="1200">
                <a:solidFill>
                  <a:srgbClr val="9E9E9E"/>
                </a:solidFill>
              </a:rPr>
              <a:t>SIGKDD</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Singla, P. &amp; Domingos, P., 2006. Entity Resolution with Markov Logic. In </a:t>
            </a:r>
            <a:r>
              <a:rPr i="1" lang="en" sz="1200">
                <a:solidFill>
                  <a:srgbClr val="9E9E9E"/>
                </a:solidFill>
              </a:rPr>
              <a:t>ICDM</a:t>
            </a:r>
            <a:r>
              <a:rPr lang="en" sz="1200">
                <a:solidFill>
                  <a:srgbClr val="9E9E9E"/>
                </a:solidFill>
              </a:rPr>
              <a:t>. Washington, DC, USA: IEEE Computer Society, pp.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572–582.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Stonebraker, M. et al., 2013. Data Curation at Scale: The Data Tamer System. In </a:t>
            </a:r>
            <a:r>
              <a:rPr i="1" lang="en" sz="1200">
                <a:solidFill>
                  <a:srgbClr val="9E9E9E"/>
                </a:solidFill>
              </a:rPr>
              <a:t>CIDR</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Verroios, V., Garcia-Molina, H. &amp; Papakonstantinou, Y., 2017. Waldo: An Adaptive Human Interface for Crowd Entity Resolution. In </a:t>
            </a:r>
            <a:endParaRPr sz="1200">
              <a:solidFill>
                <a:srgbClr val="9E9E9E"/>
              </a:solidFill>
            </a:endParaRPr>
          </a:p>
          <a:p>
            <a:pPr indent="0" lvl="0" marL="0" rtl="0">
              <a:lnSpc>
                <a:spcPct val="150000"/>
              </a:lnSpc>
              <a:spcBef>
                <a:spcPts val="0"/>
              </a:spcBef>
              <a:spcAft>
                <a:spcPts val="0"/>
              </a:spcAft>
              <a:buNone/>
            </a:pPr>
            <a:r>
              <a:rPr i="1" lang="en" sz="1200">
                <a:solidFill>
                  <a:srgbClr val="9E9E9E"/>
                </a:solidFill>
              </a:rPr>
              <a:t>    Proceedings of the 2017 ACM International Conference on Management of Data, SIGMOD Conference 2017, Chicago, IL, USA, May 14-19, 2017</a:t>
            </a:r>
            <a:r>
              <a:rPr lang="en" sz="1200">
                <a:solidFill>
                  <a:srgbClr val="9E9E9E"/>
                </a:solidFill>
              </a:rPr>
              <a:t>. pp. 1133–1148.</a:t>
            </a:r>
            <a:endParaRPr sz="1200">
              <a:solidFill>
                <a:srgbClr val="9E9E9E"/>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Let’s use neural networks for language!</a:t>
            </a:r>
            <a:endParaRPr sz="1100"/>
          </a:p>
        </p:txBody>
      </p:sp>
      <p:sp>
        <p:nvSpPr>
          <p:cNvPr id="396" name="Google Shape;396;p48"/>
          <p:cNvSpPr txBox="1"/>
          <p:nvPr>
            <p:ph idx="1" type="body"/>
          </p:nvPr>
        </p:nvSpPr>
        <p:spPr>
          <a:xfrm>
            <a:off x="2686050" y="1737518"/>
            <a:ext cx="4400550" cy="3263504"/>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0" i="0" lang="en" sz="3300" u="none" cap="none" strike="noStrike">
                <a:solidFill>
                  <a:schemeClr val="dk1"/>
                </a:solidFill>
                <a:latin typeface="Calibri"/>
                <a:ea typeface="Calibri"/>
                <a:cs typeface="Calibri"/>
                <a:sym typeface="Calibri"/>
              </a:rPr>
              <a:t>	 PROBLEM:</a:t>
            </a:r>
            <a:endParaRPr sz="1100"/>
          </a:p>
          <a:p>
            <a:pPr indent="-209550" lvl="0" marL="177800" marR="0" rtl="0" algn="l">
              <a:lnSpc>
                <a:spcPct val="90000"/>
              </a:lnSpc>
              <a:spcBef>
                <a:spcPts val="800"/>
              </a:spcBef>
              <a:spcAft>
                <a:spcPts val="0"/>
              </a:spcAft>
              <a:buClr>
                <a:schemeClr val="dk1"/>
              </a:buClr>
              <a:buSzPts val="3300"/>
              <a:buFont typeface="Arial"/>
              <a:buChar char="•"/>
            </a:pPr>
            <a:r>
              <a:rPr b="0" i="0" lang="en" sz="3300" u="none" cap="none" strike="noStrike">
                <a:solidFill>
                  <a:schemeClr val="dk1"/>
                </a:solidFill>
                <a:latin typeface="Calibri"/>
                <a:ea typeface="Calibri"/>
                <a:cs typeface="Calibri"/>
                <a:sym typeface="Calibri"/>
              </a:rPr>
              <a:t>Fixed # of weights</a:t>
            </a:r>
            <a:endParaRPr sz="1100"/>
          </a:p>
          <a:p>
            <a:pPr indent="-209550" lvl="0" marL="177800" marR="0" rtl="0" algn="l">
              <a:lnSpc>
                <a:spcPct val="90000"/>
              </a:lnSpc>
              <a:spcBef>
                <a:spcPts val="800"/>
              </a:spcBef>
              <a:spcAft>
                <a:spcPts val="0"/>
              </a:spcAft>
              <a:buClr>
                <a:schemeClr val="dk1"/>
              </a:buClr>
              <a:buSzPts val="3300"/>
              <a:buFont typeface="Arial"/>
              <a:buChar char="•"/>
            </a:pPr>
            <a:r>
              <a:rPr b="0" i="0" lang="en" sz="3300" u="none" cap="none" strike="noStrike">
                <a:solidFill>
                  <a:schemeClr val="dk1"/>
                </a:solidFill>
                <a:latin typeface="Calibri"/>
                <a:ea typeface="Calibri"/>
                <a:cs typeface="Calibri"/>
                <a:sym typeface="Calibri"/>
              </a:rPr>
              <a:t>Fixed # of features</a:t>
            </a:r>
            <a:endParaRPr sz="1100"/>
          </a:p>
          <a:p>
            <a:pPr indent="-209550" lvl="0" marL="177800" marR="0" rtl="0" algn="l">
              <a:lnSpc>
                <a:spcPct val="90000"/>
              </a:lnSpc>
              <a:spcBef>
                <a:spcPts val="800"/>
              </a:spcBef>
              <a:spcAft>
                <a:spcPts val="0"/>
              </a:spcAft>
              <a:buClr>
                <a:schemeClr val="dk1"/>
              </a:buClr>
              <a:buSzPts val="3300"/>
              <a:buFont typeface="Arial"/>
              <a:buChar char="•"/>
            </a:pPr>
            <a:r>
              <a:rPr b="0" i="0" lang="en" sz="3300" u="none" cap="none" strike="noStrike">
                <a:solidFill>
                  <a:schemeClr val="dk1"/>
                </a:solidFill>
                <a:latin typeface="Calibri"/>
                <a:ea typeface="Calibri"/>
                <a:cs typeface="Calibri"/>
                <a:sym typeface="Calibri"/>
              </a:rPr>
              <a:t>Fixed size of input</a:t>
            </a:r>
            <a:endParaRPr sz="1100"/>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1" name="Shape 3091"/>
        <p:cNvGrpSpPr/>
        <p:nvPr/>
      </p:nvGrpSpPr>
      <p:grpSpPr>
        <a:xfrm>
          <a:off x="0" y="0"/>
          <a:ext cx="0" cy="0"/>
          <a:chOff x="0" y="0"/>
          <a:chExt cx="0" cy="0"/>
        </a:xfrm>
      </p:grpSpPr>
      <p:sp>
        <p:nvSpPr>
          <p:cNvPr id="3092" name="Google Shape;3092;p2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 Data Extraction</a:t>
            </a:r>
            <a:endParaRPr sz="1800"/>
          </a:p>
        </p:txBody>
      </p:sp>
      <p:sp>
        <p:nvSpPr>
          <p:cNvPr id="3093" name="Google Shape;3093;p264"/>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Das, R. et al., 2017. Chains of reasoning over entities, relations, and text using recurrent neural networks. In </a:t>
            </a:r>
            <a:r>
              <a:rPr i="1" lang="en" sz="1200">
                <a:solidFill>
                  <a:srgbClr val="9E9E9E"/>
                </a:solidFill>
              </a:rPr>
              <a:t>EACL</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Dong, X. et al., 2014. Knowledge Vault: A Web-scale Approach to Probabilistic Knowledge Fusion. In </a:t>
            </a:r>
            <a:r>
              <a:rPr i="1" lang="en" sz="1200">
                <a:solidFill>
                  <a:srgbClr val="9E9E9E"/>
                </a:solidFill>
              </a:rPr>
              <a:t>Proceedings of the 20th ACM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SIGKDD International Conference on Knowledge Discovery and Data Mining</a:t>
            </a:r>
            <a:r>
              <a:rPr lang="en" sz="1200">
                <a:solidFill>
                  <a:srgbClr val="9E9E9E"/>
                </a:solidFill>
              </a:rPr>
              <a:t>. KDD ’14. New York, NY, USA: ACM, pp. 601–610.</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Dong, X.L., 2017. Challenges and Innovations in Building a Product Knowledge Graph. In </a:t>
            </a:r>
            <a:r>
              <a:rPr i="1" lang="en" sz="1200">
                <a:solidFill>
                  <a:srgbClr val="9E9E9E"/>
                </a:solidFill>
              </a:rPr>
              <a:t>AKBC</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Gulhane, P. et al., 2011. Web-scale information extraction with vertex. In </a:t>
            </a:r>
            <a:r>
              <a:rPr i="1" lang="en" sz="1200">
                <a:solidFill>
                  <a:srgbClr val="9E9E9E"/>
                </a:solidFill>
              </a:rPr>
              <a:t>2011 IEEE 27th International Conference on Data Engineering</a:t>
            </a:r>
            <a:r>
              <a:rPr lang="en" sz="1200">
                <a:solidFill>
                  <a:srgbClr val="9E9E9E"/>
                </a:solidFill>
              </a:rPr>
              <a:t>.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pp. 1209–1220.</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He, R. et al., 2017. An Unsupervised Neural Attention Model for Aspect Extraction. In </a:t>
            </a:r>
            <a:r>
              <a:rPr i="1" lang="en" sz="1200">
                <a:solidFill>
                  <a:srgbClr val="9E9E9E"/>
                </a:solidFill>
              </a:rPr>
              <a:t>ACL</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Hoffmann, R. et al., 2011. Knowledge-based Weak Supervision for Information Extraction of Overlapping Relations. In </a:t>
            </a:r>
            <a:r>
              <a:rPr i="1" lang="en" sz="1200">
                <a:solidFill>
                  <a:srgbClr val="9E9E9E"/>
                </a:solidFill>
              </a:rPr>
              <a:t>Proceedings of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the 49th Annual Meeting of the Association for Computational Linguistics: Human Language Technologies - Volume 1</a:t>
            </a:r>
            <a:r>
              <a:rPr lang="en" sz="1200">
                <a:solidFill>
                  <a:srgbClr val="9E9E9E"/>
                </a:solidFill>
              </a:rPr>
              <a:t>. HLT ’11.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Stroudsburg, PA, USA: Association for Computational Linguistics, pp. 541–550.</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Limaye, G., Sarawagi, S. &amp; Chakrabarti, S., 2010. Annotating and Searching Web Tables Using Entities, Types and Relationships. </a:t>
            </a:r>
            <a:endParaRPr sz="1200">
              <a:solidFill>
                <a:srgbClr val="9E9E9E"/>
              </a:solidFill>
            </a:endParaRPr>
          </a:p>
          <a:p>
            <a:pPr indent="0" lvl="0" marL="0" rtl="0">
              <a:lnSpc>
                <a:spcPct val="150000"/>
              </a:lnSpc>
              <a:spcBef>
                <a:spcPts val="0"/>
              </a:spcBef>
              <a:spcAft>
                <a:spcPts val="0"/>
              </a:spcAft>
              <a:buNone/>
            </a:pPr>
            <a:r>
              <a:rPr i="1" lang="en" sz="1200">
                <a:solidFill>
                  <a:srgbClr val="9E9E9E"/>
                </a:solidFill>
              </a:rPr>
              <a:t>    Proceedings of the VLDB Endowment International Conference on Very Large Data Bases</a:t>
            </a:r>
            <a:r>
              <a:rPr lang="en" sz="1200">
                <a:solidFill>
                  <a:srgbClr val="9E9E9E"/>
                </a:solidFill>
              </a:rPr>
              <a:t>, 3(1-2), pp.1338–1347.</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Lockard, C. et al., 2018. CERES: Distantly Supervised Relation Extraction from the Semi-Structured Web. </a:t>
            </a:r>
            <a:r>
              <a:rPr i="1" lang="en" sz="1200">
                <a:solidFill>
                  <a:srgbClr val="9E9E9E"/>
                </a:solidFill>
              </a:rPr>
              <a:t>arXiv [cs.AI]</a:t>
            </a:r>
            <a:r>
              <a:rPr lang="en" sz="1200">
                <a:solidFill>
                  <a:srgbClr val="9E9E9E"/>
                </a:solidFill>
              </a:rPr>
              <a:t>. Available at: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http://arxiv.org/abs/1804.04635.</a:t>
            </a:r>
            <a:endParaRPr sz="1200">
              <a:solidFill>
                <a:srgbClr val="9E9E9E"/>
              </a:solidFill>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7" name="Shape 3097"/>
        <p:cNvGrpSpPr/>
        <p:nvPr/>
      </p:nvGrpSpPr>
      <p:grpSpPr>
        <a:xfrm>
          <a:off x="0" y="0"/>
          <a:ext cx="0" cy="0"/>
          <a:chOff x="0" y="0"/>
          <a:chExt cx="0" cy="0"/>
        </a:xfrm>
      </p:grpSpPr>
      <p:sp>
        <p:nvSpPr>
          <p:cNvPr id="3098" name="Google Shape;3098;p2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 Data Extraction</a:t>
            </a:r>
            <a:endParaRPr sz="1800"/>
          </a:p>
        </p:txBody>
      </p:sp>
      <p:sp>
        <p:nvSpPr>
          <p:cNvPr id="3099" name="Google Shape;3099;p265"/>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Mintz, M. et al., 2009. Distant supervision for relation extraction without labeled data. In </a:t>
            </a:r>
            <a:r>
              <a:rPr i="1" lang="en" sz="1200">
                <a:solidFill>
                  <a:srgbClr val="9E9E9E"/>
                </a:solidFill>
              </a:rPr>
              <a:t>ACL</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Mitchell, T. et al., 2018. Never-ending Learning. </a:t>
            </a:r>
            <a:r>
              <a:rPr i="1" lang="en" sz="1200">
                <a:solidFill>
                  <a:srgbClr val="9E9E9E"/>
                </a:solidFill>
              </a:rPr>
              <a:t>Communications of the ACM</a:t>
            </a:r>
            <a:r>
              <a:rPr lang="en" sz="1200">
                <a:solidFill>
                  <a:srgbClr val="9E9E9E"/>
                </a:solidFill>
              </a:rPr>
              <a:t>, 61(5), pp.103–115.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Neelakantan, A., Roth, B. &amp; McCallum, A., 2015. Compositional vector space models for knowledge base completion. In </a:t>
            </a:r>
            <a:r>
              <a:rPr i="1" lang="en" sz="1200">
                <a:solidFill>
                  <a:srgbClr val="9E9E9E"/>
                </a:solidFill>
              </a:rPr>
              <a:t>ACL</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Riedel, S. et al., 2013. Relation Extraction with Matrix Factorization and Universal Schemas. In </a:t>
            </a:r>
            <a:r>
              <a:rPr i="1" lang="en" sz="1200">
                <a:solidFill>
                  <a:srgbClr val="9E9E9E"/>
                </a:solidFill>
              </a:rPr>
              <a:t>HLT-NAACL</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Shin, J. et al., 2015. Incremental Knowledge Base Construction Using DeepDive. </a:t>
            </a:r>
            <a:r>
              <a:rPr i="1" lang="en" sz="1200">
                <a:solidFill>
                  <a:srgbClr val="9E9E9E"/>
                </a:solidFill>
              </a:rPr>
              <a:t>Proceedings of the VLDB Endowment International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Conference on Very Large Data Bases</a:t>
            </a:r>
            <a:r>
              <a:rPr lang="en" sz="1200">
                <a:solidFill>
                  <a:srgbClr val="9E9E9E"/>
                </a:solidFill>
              </a:rPr>
              <a:t>, 8(11), pp.1310–1321.</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Wu, S. et al., 2018. Fonduer: Knowledge Base Construction from Richly Formatted Data. In </a:t>
            </a:r>
            <a:r>
              <a:rPr i="1" lang="en" sz="1200">
                <a:solidFill>
                  <a:srgbClr val="9E9E9E"/>
                </a:solidFill>
              </a:rPr>
              <a:t>Proceedings of the 2018 International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Conference on Management of Data</a:t>
            </a:r>
            <a:r>
              <a:rPr lang="en" sz="1200">
                <a:solidFill>
                  <a:srgbClr val="9E9E9E"/>
                </a:solidFill>
              </a:rPr>
              <a:t>. ACM, pp. 1301–1316.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Zhang, C. et al., 2017. DeepDive: Declarative Knowledge Base Construction. </a:t>
            </a:r>
            <a:r>
              <a:rPr i="1" lang="en" sz="1200">
                <a:solidFill>
                  <a:srgbClr val="9E9E9E"/>
                </a:solidFill>
              </a:rPr>
              <a:t>CACM</a:t>
            </a:r>
            <a:r>
              <a:rPr lang="en" sz="1200">
                <a:solidFill>
                  <a:srgbClr val="9E9E9E"/>
                </a:solidFill>
              </a:rPr>
              <a:t>, 60(5), pp.93–102.</a:t>
            </a:r>
            <a:endParaRPr sz="1200">
              <a:solidFill>
                <a:srgbClr val="9E9E9E"/>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3" name="Shape 3103"/>
        <p:cNvGrpSpPr/>
        <p:nvPr/>
      </p:nvGrpSpPr>
      <p:grpSpPr>
        <a:xfrm>
          <a:off x="0" y="0"/>
          <a:ext cx="0" cy="0"/>
          <a:chOff x="0" y="0"/>
          <a:chExt cx="0" cy="0"/>
        </a:xfrm>
      </p:grpSpPr>
      <p:sp>
        <p:nvSpPr>
          <p:cNvPr id="3104" name="Google Shape;3104;p2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 Data Fusion</a:t>
            </a:r>
            <a:endParaRPr sz="1800"/>
          </a:p>
        </p:txBody>
      </p:sp>
      <p:sp>
        <p:nvSpPr>
          <p:cNvPr id="3105" name="Google Shape;3105;p266"/>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Dawid, A.P. &amp; Skene, A.M., 1979. Maximum Likelihood Estimation of Observer Error-Rates Using the EM Algorithm. </a:t>
            </a:r>
            <a:r>
              <a:rPr i="1" lang="en" sz="1200">
                <a:solidFill>
                  <a:srgbClr val="9E9E9E"/>
                </a:solidFill>
              </a:rPr>
              <a:t>Journal of the Royal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Statistical Society. Series C, Applied statistics</a:t>
            </a:r>
            <a:r>
              <a:rPr lang="en" sz="1200">
                <a:solidFill>
                  <a:srgbClr val="9E9E9E"/>
                </a:solidFill>
              </a:rPr>
              <a:t>, 28(1), pp.20–28.</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Dong, X.L. et al., 2014. From Data Fusion to Knowledge Fusion. </a:t>
            </a:r>
            <a:r>
              <a:rPr i="1" lang="en" sz="1200">
                <a:solidFill>
                  <a:srgbClr val="9E9E9E"/>
                </a:solidFill>
              </a:rPr>
              <a:t>PVLDB</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Dong, X.L. et al., 2015. Knowledge-based Trust: Estimating the Trustworthiness of Web Sources. </a:t>
            </a:r>
            <a:r>
              <a:rPr i="1" lang="en" sz="1200">
                <a:solidFill>
                  <a:srgbClr val="9E9E9E"/>
                </a:solidFill>
              </a:rPr>
              <a:t>Proceedings of the VLDB Endowment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International Conference on Very Large Data Bases</a:t>
            </a:r>
            <a:r>
              <a:rPr lang="en" sz="1200">
                <a:solidFill>
                  <a:srgbClr val="9E9E9E"/>
                </a:solidFill>
              </a:rPr>
              <a:t>, 8(9), pp.938–949.</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Dong, X.L. &amp; Naumann, F., 2009. Data Fusion: Resolving Data Conflicts for Integration. </a:t>
            </a:r>
            <a:r>
              <a:rPr i="1" lang="en" sz="1200">
                <a:solidFill>
                  <a:srgbClr val="9E9E9E"/>
                </a:solidFill>
              </a:rPr>
              <a:t>Proceedings of the VLDB Endowment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International Conference on Very Large Data Bases</a:t>
            </a:r>
            <a:r>
              <a:rPr lang="en" sz="1200">
                <a:solidFill>
                  <a:srgbClr val="9E9E9E"/>
                </a:solidFill>
              </a:rPr>
              <a:t>, 2(2), pp.1654–1655.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Gao, J. et al., 2016. Mining Reliable Information from Passively and Actively Crowdsourced Data. In </a:t>
            </a:r>
            <a:r>
              <a:rPr i="1" lang="en" sz="1200">
                <a:solidFill>
                  <a:srgbClr val="9E9E9E"/>
                </a:solidFill>
              </a:rPr>
              <a:t>KDD</a:t>
            </a:r>
            <a:r>
              <a:rPr lang="en" sz="1200">
                <a:solidFill>
                  <a:srgbClr val="9E9E9E"/>
                </a:solidFill>
              </a:rPr>
              <a:t>. pp. 2121–2122.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Jaffe, A., Nadler, B. &amp; Kluger, Y., 2015. Estimating the accuracies of multiple classifiers without labeled data. In </a:t>
            </a:r>
            <a:r>
              <a:rPr i="1" lang="en" sz="1200">
                <a:solidFill>
                  <a:srgbClr val="9E9E9E"/>
                </a:solidFill>
              </a:rPr>
              <a:t>Artificial Intelligence and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Statistics</a:t>
            </a:r>
            <a:r>
              <a:rPr lang="en" sz="1200">
                <a:solidFill>
                  <a:srgbClr val="9E9E9E"/>
                </a:solidFill>
              </a:rPr>
              <a:t>. Artificial Intelligence and Statistics. pp. 407–415.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Li, H., Yu, B. &amp; Zhou, D., 2013. Error rate analysis of labeling by crowdsourcing. In </a:t>
            </a:r>
            <a:r>
              <a:rPr i="1" lang="en" sz="1200">
                <a:solidFill>
                  <a:srgbClr val="9E9E9E"/>
                </a:solidFill>
              </a:rPr>
              <a:t>ICML Workshop: Machine Learning Meets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Crowdsourcing. Atlanta, Georgia, USA</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Li, Q. et al., 2014. A Confidence-aware Approach for Truth Discovery on Long-tail Data. </a:t>
            </a:r>
            <a:r>
              <a:rPr i="1" lang="en" sz="1200">
                <a:solidFill>
                  <a:srgbClr val="9E9E9E"/>
                </a:solidFill>
              </a:rPr>
              <a:t>Proceedings of the VLDB Endowment International Conference on Very Large Data Bases</a:t>
            </a:r>
            <a:r>
              <a:rPr lang="en" sz="1200">
                <a:solidFill>
                  <a:srgbClr val="9E9E9E"/>
                </a:solidFill>
              </a:rPr>
              <a:t>, 8(4), pp.425–436.</a:t>
            </a:r>
            <a:endParaRPr sz="1200">
              <a:solidFill>
                <a:srgbClr val="9E9E9E"/>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9" name="Shape 3109"/>
        <p:cNvGrpSpPr/>
        <p:nvPr/>
      </p:nvGrpSpPr>
      <p:grpSpPr>
        <a:xfrm>
          <a:off x="0" y="0"/>
          <a:ext cx="0" cy="0"/>
          <a:chOff x="0" y="0"/>
          <a:chExt cx="0" cy="0"/>
        </a:xfrm>
      </p:grpSpPr>
      <p:sp>
        <p:nvSpPr>
          <p:cNvPr id="3110" name="Google Shape;3110;p2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 Data Fusion</a:t>
            </a:r>
            <a:endParaRPr sz="1800"/>
          </a:p>
        </p:txBody>
      </p:sp>
      <p:sp>
        <p:nvSpPr>
          <p:cNvPr id="3111" name="Google Shape;3111;p267"/>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Li, X. et al., 2013. Truth Finding on the Deep Web: Is the Problem Solved? </a:t>
            </a:r>
            <a:r>
              <a:rPr i="1" lang="en" sz="1200">
                <a:solidFill>
                  <a:srgbClr val="9E9E9E"/>
                </a:solidFill>
              </a:rPr>
              <a:t>PVLDB</a:t>
            </a:r>
            <a:r>
              <a:rPr lang="en" sz="1200">
                <a:solidFill>
                  <a:srgbClr val="9E9E9E"/>
                </a:solidFill>
              </a:rPr>
              <a:t>, 6(2).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Li, Y. et al., 2016. A Survey on Truth Discovery. </a:t>
            </a:r>
            <a:r>
              <a:rPr i="1" lang="en" sz="1200">
                <a:solidFill>
                  <a:srgbClr val="9E9E9E"/>
                </a:solidFill>
              </a:rPr>
              <a:t>SIGKDD Explor. Newsl.</a:t>
            </a:r>
            <a:r>
              <a:rPr lang="en" sz="1200">
                <a:solidFill>
                  <a:srgbClr val="9E9E9E"/>
                </a:solidFill>
              </a:rPr>
              <a:t>, 17(2), pp.1–16.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Nickel, M. et al., 2016. A Review of Relational Machine Learning for Knowledge Graphs. </a:t>
            </a:r>
            <a:r>
              <a:rPr i="1" lang="en" sz="1200">
                <a:solidFill>
                  <a:srgbClr val="9E9E9E"/>
                </a:solidFill>
              </a:rPr>
              <a:t>Proceedings of the IEEE</a:t>
            </a:r>
            <a:r>
              <a:rPr lang="en" sz="1200">
                <a:solidFill>
                  <a:srgbClr val="9E9E9E"/>
                </a:solidFill>
              </a:rPr>
              <a:t>, 104(1), pp.11–33.</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Pasternack, J. &amp; Roth, D., 2010. Knowing what to believe (when you already know something). In </a:t>
            </a:r>
            <a:r>
              <a:rPr i="1" lang="en" sz="1200">
                <a:solidFill>
                  <a:srgbClr val="9E9E9E"/>
                </a:solidFill>
              </a:rPr>
              <a:t>COLING</a:t>
            </a:r>
            <a:r>
              <a:rPr lang="en" sz="1200">
                <a:solidFill>
                  <a:srgbClr val="9E9E9E"/>
                </a:solidFill>
              </a:rPr>
              <a:t>. pp. 877–885.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highlight>
                  <a:srgbClr val="FFFFFF"/>
                </a:highlight>
              </a:rPr>
              <a:t>Platanios, E. A., Dubey, A., &amp; Mitchell, T. (2016, June). Estimating accuracy from unlabeled data: A bayesian approach. In </a:t>
            </a:r>
            <a:r>
              <a:rPr i="1" lang="en" sz="1200">
                <a:solidFill>
                  <a:srgbClr val="9E9E9E"/>
                </a:solidFill>
                <a:highlight>
                  <a:srgbClr val="FFFFFF"/>
                </a:highlight>
              </a:rPr>
              <a:t>International Conference on Machine Learning</a:t>
            </a:r>
            <a:r>
              <a:rPr lang="en" sz="1200">
                <a:solidFill>
                  <a:srgbClr val="9E9E9E"/>
                </a:solidFill>
                <a:highlight>
                  <a:srgbClr val="FFFFFF"/>
                </a:highlight>
              </a:rPr>
              <a:t>(pp. 1416-1425).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Rekatsinas, T. et al., 2017. SLiMFast: Guaranteed Results for Data Fusion and Source Reliability. In </a:t>
            </a:r>
            <a:r>
              <a:rPr i="1" lang="en" sz="1200">
                <a:solidFill>
                  <a:srgbClr val="9E9E9E"/>
                </a:solidFill>
              </a:rPr>
              <a:t>Proceedings of the 2017 ACM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International Conference on Management of Data</a:t>
            </a:r>
            <a:r>
              <a:rPr lang="en" sz="1200">
                <a:solidFill>
                  <a:srgbClr val="9E9E9E"/>
                </a:solidFill>
              </a:rPr>
              <a:t>. SIGMOD ’17. New York, NY, USA: ACM, pp. 1399–1414.</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Shaham, U. et al., 2016. A Deep Learning Approach to Unsupervised Ensemble Learning. In </a:t>
            </a:r>
            <a:r>
              <a:rPr i="1" lang="en" sz="1200">
                <a:solidFill>
                  <a:srgbClr val="9E9E9E"/>
                </a:solidFill>
              </a:rPr>
              <a:t>International Conference on Machine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Learning</a:t>
            </a:r>
            <a:r>
              <a:rPr lang="en" sz="1200">
                <a:solidFill>
                  <a:srgbClr val="9E9E9E"/>
                </a:solidFill>
              </a:rPr>
              <a:t>. International Conference on Machine Learning. pp. 30–39.</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Wang, Q. et al., 2017. Knowledge Graph Embedding: A Survey of Approaches and Applications. </a:t>
            </a:r>
            <a:r>
              <a:rPr i="1" lang="en" sz="1200">
                <a:solidFill>
                  <a:srgbClr val="9E9E9E"/>
                </a:solidFill>
              </a:rPr>
              <a:t>IEEE transactions on knowledge and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data engineering</a:t>
            </a:r>
            <a:r>
              <a:rPr lang="en" sz="1200">
                <a:solidFill>
                  <a:srgbClr val="9E9E9E"/>
                </a:solidFill>
              </a:rPr>
              <a:t>, 29(12), pp.2724–2743.</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Yin, X., Han, J. &amp; Yu, P.S., 2007. Truth discovery with multiple conflicting information providers on the web. In </a:t>
            </a:r>
            <a:r>
              <a:rPr i="1" lang="en" sz="1200">
                <a:solidFill>
                  <a:srgbClr val="9E9E9E"/>
                </a:solidFill>
              </a:rPr>
              <a:t>Proceedings of the 13th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ACM SIGKDD international conference on Knowledge discovery and data mining</a:t>
            </a:r>
            <a:r>
              <a:rPr lang="en" sz="1200">
                <a:solidFill>
                  <a:srgbClr val="9E9E9E"/>
                </a:solidFill>
              </a:rPr>
              <a:t>. ACM, pp. 1048–1052.</a:t>
            </a:r>
            <a:endParaRPr sz="1200">
              <a:solidFill>
                <a:srgbClr val="9E9E9E"/>
              </a:solidFill>
            </a:endParaRPr>
          </a:p>
          <a:p>
            <a:pPr indent="0" lvl="0" marL="0" rtl="0">
              <a:lnSpc>
                <a:spcPct val="150000"/>
              </a:lnSpc>
              <a:spcBef>
                <a:spcPts val="0"/>
              </a:spcBef>
              <a:spcAft>
                <a:spcPts val="0"/>
              </a:spcAft>
              <a:buNone/>
            </a:pPr>
            <a:r>
              <a:t/>
            </a:r>
            <a:endParaRPr sz="1200">
              <a:solidFill>
                <a:srgbClr val="9E9E9E"/>
              </a:solidFill>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5" name="Shape 3115"/>
        <p:cNvGrpSpPr/>
        <p:nvPr/>
      </p:nvGrpSpPr>
      <p:grpSpPr>
        <a:xfrm>
          <a:off x="0" y="0"/>
          <a:ext cx="0" cy="0"/>
          <a:chOff x="0" y="0"/>
          <a:chExt cx="0" cy="0"/>
        </a:xfrm>
      </p:grpSpPr>
      <p:sp>
        <p:nvSpPr>
          <p:cNvPr id="3116" name="Google Shape;3116;p2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 Data Fusion</a:t>
            </a:r>
            <a:endParaRPr sz="1800"/>
          </a:p>
        </p:txBody>
      </p:sp>
      <p:sp>
        <p:nvSpPr>
          <p:cNvPr id="3117" name="Google Shape;3117;p268"/>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Zhang, Y. et al., 2014. Spectral Methods meet EM: A Provably Optimal Algorithm for Crowdsourcing. In Z. Ghahramani et al., eds. </a:t>
            </a:r>
            <a:endParaRPr sz="1200">
              <a:solidFill>
                <a:srgbClr val="9E9E9E"/>
              </a:solidFill>
            </a:endParaRPr>
          </a:p>
          <a:p>
            <a:pPr indent="0" lvl="0" marL="0" rtl="0">
              <a:lnSpc>
                <a:spcPct val="150000"/>
              </a:lnSpc>
              <a:spcBef>
                <a:spcPts val="0"/>
              </a:spcBef>
              <a:spcAft>
                <a:spcPts val="0"/>
              </a:spcAft>
              <a:buNone/>
            </a:pPr>
            <a:r>
              <a:rPr i="1" lang="en" sz="1200">
                <a:solidFill>
                  <a:srgbClr val="9E9E9E"/>
                </a:solidFill>
              </a:rPr>
              <a:t>    Advances in Neural Information Processing Systems 27</a:t>
            </a:r>
            <a:r>
              <a:rPr lang="en" sz="1200">
                <a:solidFill>
                  <a:srgbClr val="9E9E9E"/>
                </a:solidFill>
              </a:rPr>
              <a:t>. Curran Associates, Inc., pp. 1260–1268.</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Zhao, B. et al., 2012. A Bayesian Approach to Discovering Truth from Conflicting Sources for Data Integration. </a:t>
            </a:r>
            <a:r>
              <a:rPr i="1" lang="en" sz="1200">
                <a:solidFill>
                  <a:srgbClr val="9E9E9E"/>
                </a:solidFill>
              </a:rPr>
              <a:t>Proceedings of the VLDB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Endowment International Conference on Very Large Data Bases</a:t>
            </a:r>
            <a:r>
              <a:rPr lang="en" sz="1200">
                <a:solidFill>
                  <a:srgbClr val="9E9E9E"/>
                </a:solidFill>
              </a:rPr>
              <a:t>, 5(6), pp.550–561.</a:t>
            </a:r>
            <a:endParaRPr sz="1200">
              <a:solidFill>
                <a:srgbClr val="9E9E9E"/>
              </a:solidFill>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1" name="Shape 3121"/>
        <p:cNvGrpSpPr/>
        <p:nvPr/>
      </p:nvGrpSpPr>
      <p:grpSpPr>
        <a:xfrm>
          <a:off x="0" y="0"/>
          <a:ext cx="0" cy="0"/>
          <a:chOff x="0" y="0"/>
          <a:chExt cx="0" cy="0"/>
        </a:xfrm>
      </p:grpSpPr>
      <p:sp>
        <p:nvSpPr>
          <p:cNvPr id="3122" name="Google Shape;3122;p2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III: Training Data Creation</a:t>
            </a:r>
            <a:endParaRPr sz="1800"/>
          </a:p>
        </p:txBody>
      </p:sp>
      <p:sp>
        <p:nvSpPr>
          <p:cNvPr id="3123" name="Google Shape;3123;p269"/>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Chapelle, O., Scholkopf, B. &amp; Eds., A.Z., 2009. Semi-Supervised Learning (Chapelle, O. et al., Eds.; 2006) [Book reviews]. </a:t>
            </a:r>
            <a:r>
              <a:rPr i="1" lang="en" sz="1200">
                <a:solidFill>
                  <a:srgbClr val="9E9E9E"/>
                </a:solidFill>
              </a:rPr>
              <a:t>IEEE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transactions on neural networks / a publication of the IEEE Neural Networks Council</a:t>
            </a:r>
            <a:r>
              <a:rPr lang="en" sz="1200">
                <a:solidFill>
                  <a:srgbClr val="9E9E9E"/>
                </a:solidFill>
              </a:rPr>
              <a:t>, 20(3), pp.542–542.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Dawid, A.P. &amp; Skene, A.M., 1979. Maximum Likelihood Estimation of Observer Error-Rates Using the EM Algorithm. </a:t>
            </a:r>
            <a:r>
              <a:rPr i="1" lang="en" sz="1200">
                <a:solidFill>
                  <a:srgbClr val="9E9E9E"/>
                </a:solidFill>
              </a:rPr>
              <a:t>Journal of the Royal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Statistical Society. Series C, Applied statistics</a:t>
            </a:r>
            <a:r>
              <a:rPr lang="en" sz="1200">
                <a:solidFill>
                  <a:srgbClr val="9E9E9E"/>
                </a:solidFill>
              </a:rPr>
              <a:t>, 28(1), pp.20–28.</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Mintz, M. et al., 2009. Distant supervision for relation extraction without labeled data. In </a:t>
            </a:r>
            <a:r>
              <a:rPr i="1" lang="en" sz="1200">
                <a:solidFill>
                  <a:srgbClr val="9E9E9E"/>
                </a:solidFill>
              </a:rPr>
              <a:t>ACL</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Mitchell, T., 2017. Learning from Limited Labeled Data (But a Lot of Unlabeled Data). Available at: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https://lld-workshop.github.io/slides/tom_mitchell_lld.pdf.</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Platanios, E.A., Dubey, A. &amp; Mitchell, T., 2016. Estimating Accuracy from Unlabeled Data: A Bayesian Approach. In </a:t>
            </a:r>
            <a:r>
              <a:rPr i="1" lang="en" sz="1200">
                <a:solidFill>
                  <a:srgbClr val="9E9E9E"/>
                </a:solidFill>
              </a:rPr>
              <a:t>International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Conference on Machine Learning</a:t>
            </a:r>
            <a:r>
              <a:rPr lang="en" sz="1200">
                <a:solidFill>
                  <a:srgbClr val="9E9E9E"/>
                </a:solidFill>
              </a:rPr>
              <a:t>. International Conference on Machine Learning. pp. 1416–1425.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Ratner, A. et al., 2017. Snorkel: Rapid Training Data Creation with Weak Supervision. </a:t>
            </a:r>
            <a:r>
              <a:rPr i="1" lang="en" sz="1200">
                <a:solidFill>
                  <a:srgbClr val="9E9E9E"/>
                </a:solidFill>
              </a:rPr>
              <a:t>PVLDB</a:t>
            </a:r>
            <a:r>
              <a:rPr lang="en" sz="1200">
                <a:solidFill>
                  <a:srgbClr val="9E9E9E"/>
                </a:solidFill>
              </a:rPr>
              <a:t>, 11(3), pp.269–282.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Ratner, A.J. et al., 2016. Data programming: Creating large training sets, quickly. In </a:t>
            </a:r>
            <a:r>
              <a:rPr i="1" lang="en" sz="1200">
                <a:solidFill>
                  <a:srgbClr val="9E9E9E"/>
                </a:solidFill>
              </a:rPr>
              <a:t>Advances in Neural Information Processing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Systems</a:t>
            </a:r>
            <a:r>
              <a:rPr lang="en" sz="1200">
                <a:solidFill>
                  <a:srgbClr val="9E9E9E"/>
                </a:solidFill>
              </a:rPr>
              <a:t>. pp. 3567–3575.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Raykar, V.C. et al., 2010. Learning From Crowds. </a:t>
            </a:r>
            <a:r>
              <a:rPr i="1" lang="en" sz="1200">
                <a:solidFill>
                  <a:srgbClr val="9E9E9E"/>
                </a:solidFill>
              </a:rPr>
              <a:t>Journal of machine learning research: JMLR</a:t>
            </a:r>
            <a:r>
              <a:rPr lang="en" sz="1200">
                <a:solidFill>
                  <a:srgbClr val="9E9E9E"/>
                </a:solidFill>
              </a:rPr>
              <a:t>, 11, pp.1297–1322.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Recht, B. et al., 2018. Do CIFAR-10 Classifiers Generalize to CIFAR-10? </a:t>
            </a:r>
            <a:r>
              <a:rPr i="1" lang="en" sz="1200">
                <a:solidFill>
                  <a:srgbClr val="9E9E9E"/>
                </a:solidFill>
              </a:rPr>
              <a:t>arXiv [cs.LG]</a:t>
            </a:r>
            <a:r>
              <a:rPr lang="en" sz="1200">
                <a:solidFill>
                  <a:srgbClr val="9E9E9E"/>
                </a:solidFill>
              </a:rPr>
              <a:t>. Available at: http://arxiv.org/abs/1806.00451.</a:t>
            </a:r>
            <a:endParaRPr sz="1200">
              <a:solidFill>
                <a:srgbClr val="9E9E9E"/>
              </a:solidFill>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7" name="Shape 3127"/>
        <p:cNvGrpSpPr/>
        <p:nvPr/>
      </p:nvGrpSpPr>
      <p:grpSpPr>
        <a:xfrm>
          <a:off x="0" y="0"/>
          <a:ext cx="0" cy="0"/>
          <a:chOff x="0" y="0"/>
          <a:chExt cx="0" cy="0"/>
        </a:xfrm>
      </p:grpSpPr>
      <p:sp>
        <p:nvSpPr>
          <p:cNvPr id="3128" name="Google Shape;3128;p2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III: Training Data Creation</a:t>
            </a:r>
            <a:endParaRPr sz="1800"/>
          </a:p>
        </p:txBody>
      </p:sp>
      <p:sp>
        <p:nvSpPr>
          <p:cNvPr id="3129" name="Google Shape;3129;p270"/>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Roth, B. &amp; Klakow, D., 2013. Combining generative and discriminative model scores for distant supervision. In </a:t>
            </a:r>
            <a:r>
              <a:rPr i="1" lang="en" sz="1200">
                <a:solidFill>
                  <a:srgbClr val="9E9E9E"/>
                </a:solidFill>
              </a:rPr>
              <a:t>Proceedings of the 2013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Conference on Empirical Methods in Natural Language Processing</a:t>
            </a:r>
            <a:r>
              <a:rPr lang="en" sz="1200">
                <a:solidFill>
                  <a:srgbClr val="9E9E9E"/>
                </a:solidFill>
              </a:rPr>
              <a:t>. pp. 24–29.</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Russell, S. &amp; Stefano, E., 2017. Label-free supervision of neural networks with physics and domain knowledge. </a:t>
            </a:r>
            <a:r>
              <a:rPr i="1" lang="en" sz="1200">
                <a:solidFill>
                  <a:srgbClr val="9E9E9E"/>
                </a:solidFill>
              </a:rPr>
              <a:t>Proceedings of AAAI</a:t>
            </a:r>
            <a:r>
              <a:rPr lang="en" sz="1200">
                <a:solidFill>
                  <a:srgbClr val="9E9E9E"/>
                </a:solidFill>
              </a:rPr>
              <a:t>.</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Salimans, T. et al., 2016. Improved techniques for training gans. In </a:t>
            </a:r>
            <a:r>
              <a:rPr i="1" lang="en" sz="1200">
                <a:solidFill>
                  <a:srgbClr val="9E9E9E"/>
                </a:solidFill>
              </a:rPr>
              <a:t>Advances in Neural Information Processing Systems</a:t>
            </a:r>
            <a:r>
              <a:rPr lang="en" sz="1200">
                <a:solidFill>
                  <a:srgbClr val="9E9E9E"/>
                </a:solidFill>
              </a:rPr>
              <a:t>. pp.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2234–2242.</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Schapire, R.E. &amp; Freund, Y., 2012. Boosting: Foundations and Algorithms. Adaptive computation and machine learning.</a:t>
            </a:r>
            <a:endParaRPr sz="1200">
              <a:solidFill>
                <a:srgbClr val="9E9E9E"/>
              </a:solidFill>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3" name="Shape 3133"/>
        <p:cNvGrpSpPr/>
        <p:nvPr/>
      </p:nvGrpSpPr>
      <p:grpSpPr>
        <a:xfrm>
          <a:off x="0" y="0"/>
          <a:ext cx="0" cy="0"/>
          <a:chOff x="0" y="0"/>
          <a:chExt cx="0" cy="0"/>
        </a:xfrm>
      </p:grpSpPr>
      <p:sp>
        <p:nvSpPr>
          <p:cNvPr id="3134" name="Google Shape;3134;p2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III: Data Cleaning</a:t>
            </a:r>
            <a:endParaRPr sz="1800"/>
          </a:p>
        </p:txBody>
      </p:sp>
      <p:sp>
        <p:nvSpPr>
          <p:cNvPr id="3135" name="Google Shape;3135;p271"/>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Bailis, P. et al., 2017. MacroBase: Prioritizing Attention in Fast Data. In </a:t>
            </a:r>
            <a:r>
              <a:rPr i="1" lang="en" sz="1200">
                <a:solidFill>
                  <a:srgbClr val="9E9E9E"/>
                </a:solidFill>
              </a:rPr>
              <a:t>Proceedings of the 2017 ACM International Conference on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Management of Data</a:t>
            </a:r>
            <a:r>
              <a:rPr lang="en" sz="1200">
                <a:solidFill>
                  <a:srgbClr val="9E9E9E"/>
                </a:solidFill>
              </a:rPr>
              <a:t>. SIGMOD ’17. New York, NY, USA: ACM, pp. 541–556.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Chu, X. et al., 2016. Data Cleaning: Overview and Emerging Challenges. In </a:t>
            </a:r>
            <a:r>
              <a:rPr i="1" lang="en" sz="1200">
                <a:solidFill>
                  <a:srgbClr val="9E9E9E"/>
                </a:solidFill>
              </a:rPr>
              <a:t>Proceedings of the 2016 International Conference on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Management of Data</a:t>
            </a:r>
            <a:r>
              <a:rPr lang="en" sz="1200">
                <a:solidFill>
                  <a:srgbClr val="9E9E9E"/>
                </a:solidFill>
              </a:rPr>
              <a:t>. SIGMOD ’16. New York, NY, USA: ACM, pp. 2201–2206.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Chandola, V., Banerjee, A. &amp; Kumar, V., 2009. Anomaly Detection: A Survey. </a:t>
            </a:r>
            <a:r>
              <a:rPr i="1" lang="en" sz="1200">
                <a:solidFill>
                  <a:srgbClr val="9E9E9E"/>
                </a:solidFill>
              </a:rPr>
              <a:t>ACM Comput. Surv.</a:t>
            </a:r>
            <a:r>
              <a:rPr lang="en" sz="1200">
                <a:solidFill>
                  <a:srgbClr val="9E9E9E"/>
                </a:solidFill>
              </a:rPr>
              <a:t>, 41(3), pp.15:1–15:58.</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Galhardas, H. et al., 2001. Declarative data cleaning: Language, model, and algorithms. In </a:t>
            </a:r>
            <a:r>
              <a:rPr i="1" lang="en" sz="1200">
                <a:solidFill>
                  <a:srgbClr val="9E9E9E"/>
                </a:solidFill>
              </a:rPr>
              <a:t>VLDB</a:t>
            </a:r>
            <a:r>
              <a:rPr lang="en" sz="1200">
                <a:solidFill>
                  <a:srgbClr val="9E9E9E"/>
                </a:solidFill>
              </a:rPr>
              <a:t>. pp. 371–380.</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Hellerstein, J.M., 2008. Quantitative data cleaning for large databases. </a:t>
            </a:r>
            <a:r>
              <a:rPr i="1" lang="en" sz="1200">
                <a:solidFill>
                  <a:srgbClr val="9E9E9E"/>
                </a:solidFill>
              </a:rPr>
              <a:t>Statistical journal of the United Nations Economic Commission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for Europe</a:t>
            </a:r>
            <a:r>
              <a:rPr lang="en" sz="1200">
                <a:solidFill>
                  <a:srgbClr val="9E9E9E"/>
                </a:solidFill>
              </a:rPr>
              <a:t>. Available at: http://db.cs.berkeley.edu/jmh/papers/cleaning-unece.pdf.</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Ilyas, I.F., 2016. Effective Data Cleaning with Continuous Evaluation. </a:t>
            </a:r>
            <a:r>
              <a:rPr i="1" lang="en" sz="1200">
                <a:solidFill>
                  <a:srgbClr val="9E9E9E"/>
                </a:solidFill>
              </a:rPr>
              <a:t>IEEE Data Eng. Bull.</a:t>
            </a:r>
            <a:r>
              <a:rPr lang="en" sz="1200">
                <a:solidFill>
                  <a:srgbClr val="9E9E9E"/>
                </a:solidFill>
              </a:rPr>
              <a:t>, 39, pp.38–46.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Krishnan, S. et al., 2016. ActiveClean: Interactive Data Cleaning for Statistical Modeling. </a:t>
            </a:r>
            <a:r>
              <a:rPr i="1" lang="en" sz="1200">
                <a:solidFill>
                  <a:srgbClr val="9E9E9E"/>
                </a:solidFill>
              </a:rPr>
              <a:t>Proceedings of the VLDB Endowment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International Conference on Very Large Data Bases</a:t>
            </a:r>
            <a:r>
              <a:rPr lang="en" sz="1200">
                <a:solidFill>
                  <a:srgbClr val="9E9E9E"/>
                </a:solidFill>
              </a:rPr>
              <a:t>, 9(12), pp.948–959.</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Krishnan, S. et al., 2017. BoostClean: Automated Error Detection and Repair for Machine Learning. </a:t>
            </a:r>
            <a:r>
              <a:rPr i="1" lang="en" sz="1200">
                <a:solidFill>
                  <a:srgbClr val="9E9E9E"/>
                </a:solidFill>
              </a:rPr>
              <a:t>arXiv [cs.DB]</a:t>
            </a:r>
            <a:r>
              <a:rPr lang="en" sz="1200">
                <a:solidFill>
                  <a:srgbClr val="9E9E9E"/>
                </a:solidFill>
              </a:rPr>
              <a:t>. Available at: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http://arxiv.org/abs/1711.01299.</a:t>
            </a:r>
            <a:endParaRPr sz="1200">
              <a:solidFill>
                <a:srgbClr val="9E9E9E"/>
              </a:solidFill>
            </a:endParaRPr>
          </a:p>
          <a:p>
            <a:pPr indent="0" lvl="0" marL="0" rtl="0">
              <a:lnSpc>
                <a:spcPct val="150000"/>
              </a:lnSpc>
              <a:spcBef>
                <a:spcPts val="0"/>
              </a:spcBef>
              <a:spcAft>
                <a:spcPts val="0"/>
              </a:spcAft>
              <a:buNone/>
            </a:pPr>
            <a:r>
              <a:t/>
            </a:r>
            <a:endParaRPr sz="1200">
              <a:solidFill>
                <a:srgbClr val="9E9E9E"/>
              </a:solidFill>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9" name="Shape 3139"/>
        <p:cNvGrpSpPr/>
        <p:nvPr/>
      </p:nvGrpSpPr>
      <p:grpSpPr>
        <a:xfrm>
          <a:off x="0" y="0"/>
          <a:ext cx="0" cy="0"/>
          <a:chOff x="0" y="0"/>
          <a:chExt cx="0" cy="0"/>
        </a:xfrm>
      </p:grpSpPr>
      <p:sp>
        <p:nvSpPr>
          <p:cNvPr id="3140" name="Google Shape;3140;p2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References Part III: Data Cleaning</a:t>
            </a:r>
            <a:endParaRPr sz="1800"/>
          </a:p>
        </p:txBody>
      </p:sp>
      <p:sp>
        <p:nvSpPr>
          <p:cNvPr id="3141" name="Google Shape;3141;p272"/>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en" sz="1200">
                <a:solidFill>
                  <a:srgbClr val="9E9E9E"/>
                </a:solidFill>
              </a:rPr>
              <a:t>Mayfield, C., Neville, J. &amp; Prabhakar, S., 2010. ERACER: A Database Approach for Statistical Inference and Data Cleaning. In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a:t>
            </a:r>
            <a:r>
              <a:rPr i="1" lang="en" sz="1200">
                <a:solidFill>
                  <a:srgbClr val="9E9E9E"/>
                </a:solidFill>
              </a:rPr>
              <a:t>Proceedings of the 2010 ACM SIGMOD International Conference on Management of Data</a:t>
            </a:r>
            <a:r>
              <a:rPr lang="en" sz="1200">
                <a:solidFill>
                  <a:srgbClr val="9E9E9E"/>
                </a:solidFill>
              </a:rPr>
              <a:t>. SIGMOD ’10. New York, NY, USA: ACM,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pp. 75–86.</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Rekatsinas, T. et al., 2017. HoloClean: Holistic Data Repairs with Probabilistic Inference. </a:t>
            </a:r>
            <a:r>
              <a:rPr i="1" lang="en" sz="1200">
                <a:solidFill>
                  <a:srgbClr val="9E9E9E"/>
                </a:solidFill>
              </a:rPr>
              <a:t>PVLDB</a:t>
            </a:r>
            <a:r>
              <a:rPr lang="en" sz="1200">
                <a:solidFill>
                  <a:srgbClr val="9E9E9E"/>
                </a:solidFill>
              </a:rPr>
              <a:t>, 10(11), pp.1190–1201.</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Wang, X., Dong, X.L. &amp; Meliou, A., 2015. Data X-Ray: A Diagnostic Tool for Data Errors. In </a:t>
            </a:r>
            <a:r>
              <a:rPr i="1" lang="en" sz="1200">
                <a:solidFill>
                  <a:srgbClr val="9E9E9E"/>
                </a:solidFill>
              </a:rPr>
              <a:t>Proceedings of the 2015 ACM SIGMOD </a:t>
            </a:r>
            <a:endParaRPr i="1" sz="1200">
              <a:solidFill>
                <a:srgbClr val="9E9E9E"/>
              </a:solidFill>
            </a:endParaRPr>
          </a:p>
          <a:p>
            <a:pPr indent="0" lvl="0" marL="0" rtl="0">
              <a:lnSpc>
                <a:spcPct val="150000"/>
              </a:lnSpc>
              <a:spcBef>
                <a:spcPts val="0"/>
              </a:spcBef>
              <a:spcAft>
                <a:spcPts val="0"/>
              </a:spcAft>
              <a:buNone/>
            </a:pPr>
            <a:r>
              <a:rPr i="1" lang="en" sz="1200">
                <a:solidFill>
                  <a:srgbClr val="9E9E9E"/>
                </a:solidFill>
              </a:rPr>
              <a:t>    International Conference on Management of Data</a:t>
            </a:r>
            <a:r>
              <a:rPr lang="en" sz="1200">
                <a:solidFill>
                  <a:srgbClr val="9E9E9E"/>
                </a:solidFill>
              </a:rPr>
              <a:t>. SIGMOD ’15. New York, NY, USA: ACM, pp. 1231–1245.</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Yakout, M., Berti-Équille, L. &amp; Elmagarmid, A.K., 2013. Don’T Be SCAREd: Use SCalable Automatic REpairing with Maximal Likelihood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and Bounded Changes. In </a:t>
            </a:r>
            <a:r>
              <a:rPr i="1" lang="en" sz="1200">
                <a:solidFill>
                  <a:srgbClr val="9E9E9E"/>
                </a:solidFill>
              </a:rPr>
              <a:t>Proceedings of the 2013 ACM SIGMOD International Conference on Management of Data</a:t>
            </a:r>
            <a:r>
              <a:rPr lang="en" sz="1200">
                <a:solidFill>
                  <a:srgbClr val="9E9E9E"/>
                </a:solidFill>
              </a:rPr>
              <a:t>. SIGMOD ’13. </a:t>
            </a:r>
            <a:endParaRPr sz="1200">
              <a:solidFill>
                <a:srgbClr val="9E9E9E"/>
              </a:solidFill>
            </a:endParaRPr>
          </a:p>
          <a:p>
            <a:pPr indent="0" lvl="0" marL="0" rtl="0">
              <a:lnSpc>
                <a:spcPct val="150000"/>
              </a:lnSpc>
              <a:spcBef>
                <a:spcPts val="0"/>
              </a:spcBef>
              <a:spcAft>
                <a:spcPts val="0"/>
              </a:spcAft>
              <a:buNone/>
            </a:pPr>
            <a:r>
              <a:rPr lang="en" sz="1200">
                <a:solidFill>
                  <a:srgbClr val="9E9E9E"/>
                </a:solidFill>
              </a:rPr>
              <a:t>    New York, NY, USA: ACM, pp. 553–564.</a:t>
            </a:r>
            <a:endParaRPr sz="1200">
              <a:solidFill>
                <a:srgbClr val="9E9E9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id="401" name="Google Shape;401;p49"/>
          <p:cNvPicPr preferRelativeResize="0"/>
          <p:nvPr/>
        </p:nvPicPr>
        <p:blipFill rotWithShape="1">
          <a:blip r:embed="rId3">
            <a:alphaModFix/>
          </a:blip>
          <a:srcRect b="0" l="0" r="0" t="0"/>
          <a:stretch/>
        </p:blipFill>
        <p:spPr>
          <a:xfrm>
            <a:off x="1714500" y="1079499"/>
            <a:ext cx="5105400" cy="28717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407" name="Google Shape;407;p50"/>
          <p:cNvSpPr txBox="1"/>
          <p:nvPr/>
        </p:nvSpPr>
        <p:spPr>
          <a:xfrm>
            <a:off x="628650" y="1715150"/>
            <a:ext cx="3479800" cy="48474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700">
                <a:solidFill>
                  <a:schemeClr val="dk1"/>
                </a:solidFill>
                <a:latin typeface="Calibri"/>
                <a:ea typeface="Calibri"/>
                <a:cs typeface="Calibri"/>
                <a:sym typeface="Calibri"/>
              </a:rPr>
              <a:t>The puppy is cute.</a:t>
            </a:r>
            <a:endParaRPr sz="1100"/>
          </a:p>
        </p:txBody>
      </p:sp>
      <p:sp>
        <p:nvSpPr>
          <p:cNvPr id="408" name="Google Shape;408;p50"/>
          <p:cNvSpPr txBox="1"/>
          <p:nvPr/>
        </p:nvSpPr>
        <p:spPr>
          <a:xfrm>
            <a:off x="628650" y="2647033"/>
            <a:ext cx="3638550" cy="48474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700">
                <a:solidFill>
                  <a:schemeClr val="dk1"/>
                </a:solidFill>
                <a:latin typeface="Calibri"/>
                <a:ea typeface="Calibri"/>
                <a:cs typeface="Calibri"/>
                <a:sym typeface="Calibri"/>
              </a:rPr>
              <a:t>The puppy is really cute.</a:t>
            </a:r>
            <a:endParaRPr sz="1100"/>
          </a:p>
        </p:txBody>
      </p:sp>
      <p:sp>
        <p:nvSpPr>
          <p:cNvPr id="409" name="Google Shape;409;p50"/>
          <p:cNvSpPr txBox="1"/>
          <p:nvPr/>
        </p:nvSpPr>
        <p:spPr>
          <a:xfrm>
            <a:off x="628650" y="3578915"/>
            <a:ext cx="3860800" cy="90024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700">
                <a:solidFill>
                  <a:schemeClr val="dk1"/>
                </a:solidFill>
                <a:latin typeface="Calibri"/>
                <a:ea typeface="Calibri"/>
                <a:cs typeface="Calibri"/>
                <a:sym typeface="Calibri"/>
              </a:rPr>
              <a:t>Seriously, did you see this puppy, look how cute it is!</a:t>
            </a:r>
            <a:endParaRPr sz="1100"/>
          </a:p>
        </p:txBody>
      </p:sp>
      <p:pic>
        <p:nvPicPr>
          <p:cNvPr id="410" name="Google Shape;410;p50"/>
          <p:cNvPicPr preferRelativeResize="0"/>
          <p:nvPr/>
        </p:nvPicPr>
        <p:blipFill rotWithShape="1">
          <a:blip r:embed="rId4">
            <a:alphaModFix/>
          </a:blip>
          <a:srcRect b="0" l="0" r="0" t="0"/>
          <a:stretch/>
        </p:blipFill>
        <p:spPr>
          <a:xfrm>
            <a:off x="5029200" y="1524000"/>
            <a:ext cx="3302000" cy="3389710"/>
          </a:xfrm>
          <a:prstGeom prst="rect">
            <a:avLst/>
          </a:prstGeom>
          <a:noFill/>
          <a:ln>
            <a:noFill/>
          </a:ln>
        </p:spPr>
      </p:pic>
      <p:sp>
        <p:nvSpPr>
          <p:cNvPr id="411" name="Google Shape;411;p50"/>
          <p:cNvSpPr/>
          <p:nvPr/>
        </p:nvSpPr>
        <p:spPr>
          <a:xfrm>
            <a:off x="4616450" y="1780075"/>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rgbClr val="385623"/>
                </a:solidFill>
                <a:latin typeface="Calibri"/>
                <a:ea typeface="Calibri"/>
                <a:cs typeface="Calibri"/>
                <a:sym typeface="Calibri"/>
              </a:rPr>
              <a:t>The</a:t>
            </a:r>
            <a:endParaRPr sz="1100"/>
          </a:p>
        </p:txBody>
      </p:sp>
      <p:sp>
        <p:nvSpPr>
          <p:cNvPr id="412" name="Google Shape;412;p50"/>
          <p:cNvSpPr/>
          <p:nvPr/>
        </p:nvSpPr>
        <p:spPr>
          <a:xfrm>
            <a:off x="5568949" y="1780075"/>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rgbClr val="385623"/>
                </a:solidFill>
                <a:latin typeface="Calibri"/>
                <a:ea typeface="Calibri"/>
                <a:cs typeface="Calibri"/>
                <a:sym typeface="Calibri"/>
              </a:rPr>
              <a:t>puppy</a:t>
            </a:r>
            <a:endParaRPr sz="1100"/>
          </a:p>
        </p:txBody>
      </p:sp>
      <p:sp>
        <p:nvSpPr>
          <p:cNvPr id="413" name="Google Shape;413;p50"/>
          <p:cNvSpPr/>
          <p:nvPr/>
        </p:nvSpPr>
        <p:spPr>
          <a:xfrm>
            <a:off x="6521449" y="1780075"/>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rgbClr val="385623"/>
                </a:solidFill>
                <a:latin typeface="Calibri"/>
                <a:ea typeface="Calibri"/>
                <a:cs typeface="Calibri"/>
                <a:sym typeface="Calibri"/>
              </a:rPr>
              <a:t>is</a:t>
            </a:r>
            <a:endParaRPr sz="1100"/>
          </a:p>
        </p:txBody>
      </p:sp>
      <p:sp>
        <p:nvSpPr>
          <p:cNvPr id="414" name="Google Shape;414;p50"/>
          <p:cNvSpPr/>
          <p:nvPr/>
        </p:nvSpPr>
        <p:spPr>
          <a:xfrm>
            <a:off x="7505699" y="1780075"/>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rgbClr val="385623"/>
                </a:solidFill>
                <a:latin typeface="Calibri"/>
                <a:ea typeface="Calibri"/>
                <a:cs typeface="Calibri"/>
                <a:sym typeface="Calibri"/>
              </a:rPr>
              <a:t>cute</a:t>
            </a:r>
            <a:endParaRPr sz="1100"/>
          </a:p>
        </p:txBody>
      </p:sp>
      <p:sp>
        <p:nvSpPr>
          <p:cNvPr id="415" name="Google Shape;415;p50"/>
          <p:cNvSpPr/>
          <p:nvPr/>
        </p:nvSpPr>
        <p:spPr>
          <a:xfrm>
            <a:off x="4616450" y="2647033"/>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385623"/>
              </a:solidFill>
              <a:latin typeface="Calibri"/>
              <a:ea typeface="Calibri"/>
              <a:cs typeface="Calibri"/>
              <a:sym typeface="Calibri"/>
            </a:endParaRPr>
          </a:p>
        </p:txBody>
      </p:sp>
      <p:sp>
        <p:nvSpPr>
          <p:cNvPr id="416" name="Google Shape;416;p50"/>
          <p:cNvSpPr/>
          <p:nvPr/>
        </p:nvSpPr>
        <p:spPr>
          <a:xfrm>
            <a:off x="5568949" y="2647033"/>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385623"/>
              </a:solidFill>
              <a:latin typeface="Calibri"/>
              <a:ea typeface="Calibri"/>
              <a:cs typeface="Calibri"/>
              <a:sym typeface="Calibri"/>
            </a:endParaRPr>
          </a:p>
        </p:txBody>
      </p:sp>
      <p:sp>
        <p:nvSpPr>
          <p:cNvPr id="417" name="Google Shape;417;p50"/>
          <p:cNvSpPr/>
          <p:nvPr/>
        </p:nvSpPr>
        <p:spPr>
          <a:xfrm>
            <a:off x="6521449" y="2647033"/>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385623"/>
              </a:solidFill>
              <a:latin typeface="Calibri"/>
              <a:ea typeface="Calibri"/>
              <a:cs typeface="Calibri"/>
              <a:sym typeface="Calibri"/>
            </a:endParaRPr>
          </a:p>
        </p:txBody>
      </p:sp>
      <p:sp>
        <p:nvSpPr>
          <p:cNvPr id="418" name="Google Shape;418;p50"/>
          <p:cNvSpPr/>
          <p:nvPr/>
        </p:nvSpPr>
        <p:spPr>
          <a:xfrm>
            <a:off x="7505699" y="2647033"/>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385623"/>
              </a:solidFill>
              <a:latin typeface="Calibri"/>
              <a:ea typeface="Calibri"/>
              <a:cs typeface="Calibri"/>
              <a:sym typeface="Calibri"/>
            </a:endParaRPr>
          </a:p>
        </p:txBody>
      </p:sp>
      <p:sp>
        <p:nvSpPr>
          <p:cNvPr id="419" name="Google Shape;419;p50"/>
          <p:cNvSpPr txBox="1"/>
          <p:nvPr/>
        </p:nvSpPr>
        <p:spPr>
          <a:xfrm>
            <a:off x="4489450" y="2677865"/>
            <a:ext cx="50547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rgbClr val="385623"/>
                </a:solidFill>
                <a:latin typeface="Calibri"/>
                <a:ea typeface="Calibri"/>
                <a:cs typeface="Calibri"/>
                <a:sym typeface="Calibri"/>
              </a:rPr>
              <a:t>The	 	puppy    	is	 really		 cute</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41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5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425" name="Google Shape;425;p5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38100" lvl="0" marL="1778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426" name="Google Shape;426;p51"/>
          <p:cNvPicPr preferRelativeResize="0"/>
          <p:nvPr/>
        </p:nvPicPr>
        <p:blipFill rotWithShape="1">
          <a:blip r:embed="rId3">
            <a:alphaModFix/>
          </a:blip>
          <a:srcRect b="0" l="0" r="0" t="0"/>
          <a:stretch/>
        </p:blipFill>
        <p:spPr>
          <a:xfrm>
            <a:off x="3022626" y="0"/>
            <a:ext cx="3098748"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a:t>
            </a:r>
            <a:endParaRPr b="0" i="0" sz="3300" u="none" cap="none" strike="noStrike">
              <a:solidFill>
                <a:schemeClr val="dk1"/>
              </a:solidFill>
              <a:latin typeface="Calibri"/>
              <a:ea typeface="Calibri"/>
              <a:cs typeface="Calibri"/>
              <a:sym typeface="Calibri"/>
            </a:endParaRPr>
          </a:p>
        </p:txBody>
      </p:sp>
      <p:sp>
        <p:nvSpPr>
          <p:cNvPr id="432" name="Google Shape;432;p5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Sentence classification</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Sentences have variable length!</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Word tagging</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Fixed-width window around word misses full context</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5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438" name="Google Shape;438;p53"/>
          <p:cNvSpPr txBox="1"/>
          <p:nvPr/>
        </p:nvSpPr>
        <p:spPr>
          <a:xfrm>
            <a:off x="2908300" y="1651000"/>
            <a:ext cx="24511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cxnSp>
        <p:nvCxnSpPr>
          <p:cNvPr id="439" name="Google Shape;439;p53"/>
          <p:cNvCxnSpPr/>
          <p:nvPr/>
        </p:nvCxnSpPr>
        <p:spPr>
          <a:xfrm>
            <a:off x="2755900" y="1155700"/>
            <a:ext cx="2298701" cy="1879600"/>
          </a:xfrm>
          <a:prstGeom prst="straightConnector1">
            <a:avLst/>
          </a:prstGeom>
          <a:noFill/>
          <a:ln cap="flat" cmpd="sng" w="76200">
            <a:solidFill>
              <a:srgbClr val="FF0000"/>
            </a:solidFill>
            <a:prstDash val="solid"/>
            <a:miter lim="800000"/>
            <a:headEnd len="sm" w="sm" type="none"/>
            <a:tailEnd len="sm" w="sm" type="none"/>
          </a:ln>
        </p:spPr>
      </p:cxnSp>
      <p:cxnSp>
        <p:nvCxnSpPr>
          <p:cNvPr id="440" name="Google Shape;440;p53"/>
          <p:cNvCxnSpPr/>
          <p:nvPr/>
        </p:nvCxnSpPr>
        <p:spPr>
          <a:xfrm flipH="1" rot="10800000">
            <a:off x="2755900" y="1155701"/>
            <a:ext cx="2070100" cy="1879600"/>
          </a:xfrm>
          <a:prstGeom prst="straightConnector1">
            <a:avLst/>
          </a:prstGeom>
          <a:noFill/>
          <a:ln cap="flat" cmpd="sng" w="76200">
            <a:solidFill>
              <a:srgbClr val="FF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What is Data Integration?</a:t>
            </a:r>
            <a:endParaRPr b="1"/>
          </a:p>
        </p:txBody>
      </p:sp>
      <p:sp>
        <p:nvSpPr>
          <p:cNvPr id="184" name="Google Shape;184;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Data integration</a:t>
            </a:r>
            <a:r>
              <a:rPr lang="en" sz="2000"/>
              <a:t>: to provide </a:t>
            </a:r>
            <a:r>
              <a:rPr lang="en" sz="2000"/>
              <a:t>unified access</a:t>
            </a:r>
            <a:r>
              <a:rPr lang="en" sz="2000"/>
              <a:t> to data residing in multiple, autonomous data sources</a:t>
            </a:r>
            <a:endParaRPr sz="2000"/>
          </a:p>
          <a:p>
            <a:pPr indent="-342900" lvl="1" marL="914400" rtl="0">
              <a:spcBef>
                <a:spcPts val="0"/>
              </a:spcBef>
              <a:spcAft>
                <a:spcPts val="0"/>
              </a:spcAft>
              <a:buSzPts val="1800"/>
              <a:buChar char="○"/>
            </a:pPr>
            <a:r>
              <a:rPr b="1" lang="en" sz="1800"/>
              <a:t>Data warehouse</a:t>
            </a:r>
            <a:r>
              <a:rPr lang="en" sz="1800"/>
              <a:t>: create a single store (materialized view) of data from different sources offline. Multi-billion dollar business.</a:t>
            </a:r>
            <a:endParaRPr sz="1800"/>
          </a:p>
          <a:p>
            <a:pPr indent="-342900" lvl="1" marL="914400" rtl="0">
              <a:spcBef>
                <a:spcPts val="0"/>
              </a:spcBef>
              <a:spcAft>
                <a:spcPts val="0"/>
              </a:spcAft>
              <a:buSzPts val="1800"/>
              <a:buChar char="○"/>
            </a:pPr>
            <a:r>
              <a:rPr b="1" lang="en" sz="1800"/>
              <a:t>Virtual integration</a:t>
            </a:r>
            <a:r>
              <a:rPr lang="en" sz="1800"/>
              <a:t>: support query over a mediated schema by applying online query reformulation. E.g., Kayak.com.</a:t>
            </a:r>
            <a:br>
              <a:rPr lang="en" sz="1800"/>
            </a:br>
            <a:endParaRPr sz="1800"/>
          </a:p>
          <a:p>
            <a:pPr indent="-355600" lvl="0" marL="457200" rtl="0">
              <a:spcBef>
                <a:spcPts val="0"/>
              </a:spcBef>
              <a:spcAft>
                <a:spcPts val="0"/>
              </a:spcAft>
              <a:buSzPts val="2000"/>
              <a:buChar char="●"/>
            </a:pPr>
            <a:r>
              <a:rPr lang="en" sz="2000"/>
              <a:t>In the RDF world: different names for similar concepts</a:t>
            </a:r>
            <a:endParaRPr sz="2000"/>
          </a:p>
          <a:p>
            <a:pPr indent="-342900" lvl="1" marL="914400" rtl="0">
              <a:spcBef>
                <a:spcPts val="0"/>
              </a:spcBef>
              <a:spcAft>
                <a:spcPts val="0"/>
              </a:spcAft>
              <a:buSzPts val="1800"/>
              <a:buChar char="○"/>
            </a:pPr>
            <a:r>
              <a:rPr b="1" lang="en" sz="1800"/>
              <a:t>Knowledge graph</a:t>
            </a:r>
            <a:r>
              <a:rPr lang="en" sz="1800"/>
              <a:t> is equivalent to a data warehouse. Has been widely used in Search and Voice</a:t>
            </a:r>
            <a:endParaRPr sz="1800"/>
          </a:p>
          <a:p>
            <a:pPr indent="-342900" lvl="1" marL="914400">
              <a:spcBef>
                <a:spcPts val="0"/>
              </a:spcBef>
              <a:spcAft>
                <a:spcPts val="0"/>
              </a:spcAft>
              <a:buSzPts val="1800"/>
              <a:buChar char="○"/>
            </a:pPr>
            <a:r>
              <a:rPr b="1" lang="en" sz="1800"/>
              <a:t>Linked data</a:t>
            </a:r>
            <a:r>
              <a:rPr lang="en" sz="1800"/>
              <a:t> is equivalent to virtual integration</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recurrent neural network?</a:t>
            </a:r>
            <a:endParaRPr sz="1100"/>
          </a:p>
        </p:txBody>
      </p:sp>
      <p:sp>
        <p:nvSpPr>
          <p:cNvPr id="446" name="Google Shape;446;p54"/>
          <p:cNvSpPr txBox="1"/>
          <p:nvPr/>
        </p:nvSpPr>
        <p:spPr>
          <a:xfrm>
            <a:off x="2908300" y="1651000"/>
            <a:ext cx="24510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cxnSp>
        <p:nvCxnSpPr>
          <p:cNvPr id="447" name="Google Shape;447;p54"/>
          <p:cNvCxnSpPr/>
          <p:nvPr/>
        </p:nvCxnSpPr>
        <p:spPr>
          <a:xfrm>
            <a:off x="2755900" y="1155700"/>
            <a:ext cx="2298600" cy="1879500"/>
          </a:xfrm>
          <a:prstGeom prst="straightConnector1">
            <a:avLst/>
          </a:prstGeom>
          <a:noFill/>
          <a:ln cap="flat" cmpd="sng" w="76200">
            <a:solidFill>
              <a:srgbClr val="FF0000"/>
            </a:solidFill>
            <a:prstDash val="solid"/>
            <a:miter lim="800000"/>
            <a:headEnd len="sm" w="sm" type="none"/>
            <a:tailEnd len="sm" w="sm" type="none"/>
          </a:ln>
        </p:spPr>
      </p:cxnSp>
      <p:cxnSp>
        <p:nvCxnSpPr>
          <p:cNvPr id="448" name="Google Shape;448;p54"/>
          <p:cNvCxnSpPr/>
          <p:nvPr/>
        </p:nvCxnSpPr>
        <p:spPr>
          <a:xfrm flipH="1" rot="10800000">
            <a:off x="2755900" y="1155800"/>
            <a:ext cx="2070000" cy="1879500"/>
          </a:xfrm>
          <a:prstGeom prst="straightConnector1">
            <a:avLst/>
          </a:prstGeom>
          <a:noFill/>
          <a:ln cap="flat" cmpd="sng" w="76200">
            <a:solidFill>
              <a:srgbClr val="FF0000"/>
            </a:solidFill>
            <a:prstDash val="solid"/>
            <a:miter lim="800000"/>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55"/>
          <p:cNvSpPr txBox="1"/>
          <p:nvPr/>
        </p:nvSpPr>
        <p:spPr>
          <a:xfrm>
            <a:off x="2908300" y="1651000"/>
            <a:ext cx="24510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cxnSp>
        <p:nvCxnSpPr>
          <p:cNvPr id="454" name="Google Shape;454;p55"/>
          <p:cNvCxnSpPr/>
          <p:nvPr/>
        </p:nvCxnSpPr>
        <p:spPr>
          <a:xfrm>
            <a:off x="2755900" y="1155700"/>
            <a:ext cx="2298600" cy="1879500"/>
          </a:xfrm>
          <a:prstGeom prst="straightConnector1">
            <a:avLst/>
          </a:prstGeom>
          <a:noFill/>
          <a:ln cap="flat" cmpd="sng" w="76200">
            <a:solidFill>
              <a:srgbClr val="FF0000"/>
            </a:solidFill>
            <a:prstDash val="solid"/>
            <a:miter lim="800000"/>
            <a:headEnd len="sm" w="sm" type="none"/>
            <a:tailEnd len="sm" w="sm" type="none"/>
          </a:ln>
        </p:spPr>
      </p:cxnSp>
      <p:cxnSp>
        <p:nvCxnSpPr>
          <p:cNvPr id="455" name="Google Shape;455;p55"/>
          <p:cNvCxnSpPr/>
          <p:nvPr/>
        </p:nvCxnSpPr>
        <p:spPr>
          <a:xfrm flipH="1" rot="10800000">
            <a:off x="2755900" y="1155800"/>
            <a:ext cx="2070000" cy="1879500"/>
          </a:xfrm>
          <a:prstGeom prst="straightConnector1">
            <a:avLst/>
          </a:prstGeom>
          <a:noFill/>
          <a:ln cap="flat" cmpd="sng" w="76200">
            <a:solidFill>
              <a:srgbClr val="FF0000"/>
            </a:solidFill>
            <a:prstDash val="solid"/>
            <a:miter lim="800000"/>
            <a:headEnd len="sm" w="sm" type="none"/>
            <a:tailEnd len="sm" w="sm" type="none"/>
          </a:ln>
        </p:spPr>
      </p:cxnSp>
      <p:sp>
        <p:nvSpPr>
          <p:cNvPr id="456" name="Google Shape;456;p55"/>
          <p:cNvSpPr txBox="1"/>
          <p:nvPr/>
        </p:nvSpPr>
        <p:spPr>
          <a:xfrm>
            <a:off x="2908300" y="3628615"/>
            <a:ext cx="39624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a:t>
            </a:r>
            <a:r>
              <a:rPr baseline="-25000" lang="en" sz="3300">
                <a:solidFill>
                  <a:schemeClr val="dk1"/>
                </a:solidFill>
                <a:latin typeface="Calibri"/>
                <a:ea typeface="Calibri"/>
                <a:cs typeface="Calibri"/>
                <a:sym typeface="Calibri"/>
              </a:rPr>
              <a:t>t</a:t>
            </a:r>
            <a:r>
              <a:rPr lang="en" sz="3300">
                <a:solidFill>
                  <a:schemeClr val="dk1"/>
                </a:solidFill>
                <a:latin typeface="Calibri"/>
                <a:ea typeface="Calibri"/>
                <a:cs typeface="Calibri"/>
                <a:sym typeface="Calibri"/>
              </a:rPr>
              <a:t> = σ(Wx</a:t>
            </a:r>
            <a:r>
              <a:rPr baseline="-25000" lang="en" sz="3300">
                <a:solidFill>
                  <a:schemeClr val="dk1"/>
                </a:solidFill>
                <a:latin typeface="Calibri"/>
                <a:ea typeface="Calibri"/>
                <a:cs typeface="Calibri"/>
                <a:sym typeface="Calibri"/>
              </a:rPr>
              <a:t>t </a:t>
            </a:r>
            <a:r>
              <a:rPr lang="en" sz="3300">
                <a:solidFill>
                  <a:schemeClr val="dk1"/>
                </a:solidFill>
                <a:latin typeface="Calibri"/>
                <a:ea typeface="Calibri"/>
                <a:cs typeface="Calibri"/>
                <a:sym typeface="Calibri"/>
              </a:rPr>
              <a:t>+ Uh</a:t>
            </a:r>
            <a:r>
              <a:rPr baseline="-25000" lang="en" sz="3300">
                <a:solidFill>
                  <a:schemeClr val="dk1"/>
                </a:solidFill>
                <a:latin typeface="Calibri"/>
                <a:ea typeface="Calibri"/>
                <a:cs typeface="Calibri"/>
                <a:sym typeface="Calibri"/>
              </a:rPr>
              <a:t>t-1</a:t>
            </a:r>
            <a:r>
              <a:rPr lang="en" sz="3300">
                <a:solidFill>
                  <a:schemeClr val="dk1"/>
                </a:solidFill>
                <a:latin typeface="Calibri"/>
                <a:ea typeface="Calibri"/>
                <a:cs typeface="Calibri"/>
                <a:sym typeface="Calibri"/>
              </a:rPr>
              <a:t>)</a:t>
            </a:r>
            <a:endParaRPr sz="1100"/>
          </a:p>
        </p:txBody>
      </p:sp>
      <p:sp>
        <p:nvSpPr>
          <p:cNvPr id="457" name="Google Shape;457;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recurrent neural network?</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5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463" name="Google Shape;463;p56"/>
          <p:cNvSpPr/>
          <p:nvPr/>
        </p:nvSpPr>
        <p:spPr>
          <a:xfrm>
            <a:off x="301406" y="2321256"/>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64" name="Google Shape;464;p56"/>
          <p:cNvCxnSpPr/>
          <p:nvPr/>
        </p:nvCxnSpPr>
        <p:spPr>
          <a:xfrm flipH="1" rot="10800000">
            <a:off x="782490" y="3412597"/>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65" name="Google Shape;465;p56"/>
          <p:cNvCxnSpPr/>
          <p:nvPr/>
        </p:nvCxnSpPr>
        <p:spPr>
          <a:xfrm>
            <a:off x="1366690" y="2776750"/>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66" name="Google Shape;466;p56"/>
          <p:cNvSpPr/>
          <p:nvPr/>
        </p:nvSpPr>
        <p:spPr>
          <a:xfrm>
            <a:off x="201287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67" name="Google Shape;467;p56"/>
          <p:cNvCxnSpPr/>
          <p:nvPr/>
        </p:nvCxnSpPr>
        <p:spPr>
          <a:xfrm flipH="1" rot="10800000">
            <a:off x="2493959" y="341259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68" name="Google Shape;468;p56"/>
          <p:cNvCxnSpPr/>
          <p:nvPr/>
        </p:nvCxnSpPr>
        <p:spPr>
          <a:xfrm>
            <a:off x="3078160" y="2776749"/>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69" name="Google Shape;469;p56"/>
          <p:cNvSpPr/>
          <p:nvPr/>
        </p:nvSpPr>
        <p:spPr>
          <a:xfrm>
            <a:off x="372434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70" name="Google Shape;470;p56"/>
          <p:cNvCxnSpPr/>
          <p:nvPr/>
        </p:nvCxnSpPr>
        <p:spPr>
          <a:xfrm flipH="1" rot="10800000">
            <a:off x="420542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71" name="Google Shape;471;p56"/>
          <p:cNvCxnSpPr/>
          <p:nvPr/>
        </p:nvCxnSpPr>
        <p:spPr>
          <a:xfrm>
            <a:off x="4789629"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72" name="Google Shape;472;p56"/>
          <p:cNvSpPr/>
          <p:nvPr/>
        </p:nvSpPr>
        <p:spPr>
          <a:xfrm>
            <a:off x="5435814" y="2321254"/>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73" name="Google Shape;473;p56"/>
          <p:cNvCxnSpPr/>
          <p:nvPr/>
        </p:nvCxnSpPr>
        <p:spPr>
          <a:xfrm flipH="1" rot="10800000">
            <a:off x="591689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74" name="Google Shape;474;p56"/>
          <p:cNvCxnSpPr/>
          <p:nvPr/>
        </p:nvCxnSpPr>
        <p:spPr>
          <a:xfrm>
            <a:off x="6501098"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75" name="Google Shape;475;p56"/>
          <p:cNvSpPr txBox="1"/>
          <p:nvPr/>
        </p:nvSpPr>
        <p:spPr>
          <a:xfrm>
            <a:off x="379120"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476" name="Google Shape;476;p56"/>
          <p:cNvSpPr txBox="1"/>
          <p:nvPr/>
        </p:nvSpPr>
        <p:spPr>
          <a:xfrm>
            <a:off x="2090590" y="4392810"/>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477" name="Google Shape;477;p56"/>
          <p:cNvSpPr txBox="1"/>
          <p:nvPr/>
        </p:nvSpPr>
        <p:spPr>
          <a:xfrm>
            <a:off x="39961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478" name="Google Shape;478;p56"/>
          <p:cNvSpPr txBox="1"/>
          <p:nvPr/>
        </p:nvSpPr>
        <p:spPr>
          <a:xfrm>
            <a:off x="56217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479" name="Google Shape;479;p56"/>
          <p:cNvSpPr txBox="1"/>
          <p:nvPr/>
        </p:nvSpPr>
        <p:spPr>
          <a:xfrm>
            <a:off x="1738223" y="4104750"/>
            <a:ext cx="1909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480" name="Google Shape;480;p56"/>
          <p:cNvSpPr txBox="1"/>
          <p:nvPr/>
        </p:nvSpPr>
        <p:spPr>
          <a:xfrm>
            <a:off x="0" y="4104750"/>
            <a:ext cx="1909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
        <p:nvSpPr>
          <p:cNvPr id="481" name="Google Shape;481;p56"/>
          <p:cNvSpPr txBox="1"/>
          <p:nvPr/>
        </p:nvSpPr>
        <p:spPr>
          <a:xfrm>
            <a:off x="3349701" y="4104725"/>
            <a:ext cx="1909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482" name="Google Shape;482;p56"/>
          <p:cNvSpPr txBox="1"/>
          <p:nvPr/>
        </p:nvSpPr>
        <p:spPr>
          <a:xfrm>
            <a:off x="5129501" y="4104750"/>
            <a:ext cx="1909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483" name="Google Shape;483;p56"/>
          <p:cNvSpPr txBox="1"/>
          <p:nvPr/>
        </p:nvSpPr>
        <p:spPr>
          <a:xfrm>
            <a:off x="301406" y="3517676"/>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484" name="Google Shape;484;p56"/>
          <p:cNvSpPr txBox="1"/>
          <p:nvPr/>
        </p:nvSpPr>
        <p:spPr>
          <a:xfrm>
            <a:off x="2012875" y="3485804"/>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485" name="Google Shape;485;p56"/>
          <p:cNvSpPr txBox="1"/>
          <p:nvPr/>
        </p:nvSpPr>
        <p:spPr>
          <a:xfrm>
            <a:off x="3724338" y="3449203"/>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486" name="Google Shape;486;p56"/>
          <p:cNvSpPr txBox="1"/>
          <p:nvPr/>
        </p:nvSpPr>
        <p:spPr>
          <a:xfrm>
            <a:off x="5435814" y="3479661"/>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sp>
        <p:nvSpPr>
          <p:cNvPr id="487" name="Google Shape;487;p56"/>
          <p:cNvSpPr txBox="1"/>
          <p:nvPr/>
        </p:nvSpPr>
        <p:spPr>
          <a:xfrm>
            <a:off x="1532576" y="2133181"/>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488" name="Google Shape;488;p56"/>
          <p:cNvSpPr txBox="1"/>
          <p:nvPr/>
        </p:nvSpPr>
        <p:spPr>
          <a:xfrm>
            <a:off x="3179842" y="213316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489" name="Google Shape;489;p56"/>
          <p:cNvSpPr txBox="1"/>
          <p:nvPr/>
        </p:nvSpPr>
        <p:spPr>
          <a:xfrm>
            <a:off x="4827159" y="213317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490" name="Google Shape;490;p56"/>
          <p:cNvSpPr txBox="1"/>
          <p:nvPr/>
        </p:nvSpPr>
        <p:spPr>
          <a:xfrm>
            <a:off x="6730176" y="2243206"/>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5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496" name="Google Shape;496;p57"/>
          <p:cNvSpPr/>
          <p:nvPr/>
        </p:nvSpPr>
        <p:spPr>
          <a:xfrm>
            <a:off x="301406" y="2321256"/>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97" name="Google Shape;497;p57"/>
          <p:cNvCxnSpPr/>
          <p:nvPr/>
        </p:nvCxnSpPr>
        <p:spPr>
          <a:xfrm flipH="1" rot="10800000">
            <a:off x="782490" y="3412597"/>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98" name="Google Shape;498;p57"/>
          <p:cNvCxnSpPr/>
          <p:nvPr/>
        </p:nvCxnSpPr>
        <p:spPr>
          <a:xfrm>
            <a:off x="1366690" y="2776750"/>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99" name="Google Shape;499;p57"/>
          <p:cNvSpPr/>
          <p:nvPr/>
        </p:nvSpPr>
        <p:spPr>
          <a:xfrm>
            <a:off x="201287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0" name="Google Shape;500;p57"/>
          <p:cNvCxnSpPr/>
          <p:nvPr/>
        </p:nvCxnSpPr>
        <p:spPr>
          <a:xfrm flipH="1" rot="10800000">
            <a:off x="2493959" y="341259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01" name="Google Shape;501;p57"/>
          <p:cNvCxnSpPr/>
          <p:nvPr/>
        </p:nvCxnSpPr>
        <p:spPr>
          <a:xfrm>
            <a:off x="3078160" y="2776749"/>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02" name="Google Shape;502;p57"/>
          <p:cNvSpPr/>
          <p:nvPr/>
        </p:nvSpPr>
        <p:spPr>
          <a:xfrm>
            <a:off x="372434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3" name="Google Shape;503;p57"/>
          <p:cNvCxnSpPr/>
          <p:nvPr/>
        </p:nvCxnSpPr>
        <p:spPr>
          <a:xfrm flipH="1" rot="10800000">
            <a:off x="420542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04" name="Google Shape;504;p57"/>
          <p:cNvCxnSpPr/>
          <p:nvPr/>
        </p:nvCxnSpPr>
        <p:spPr>
          <a:xfrm>
            <a:off x="4789629"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05" name="Google Shape;505;p57"/>
          <p:cNvSpPr/>
          <p:nvPr/>
        </p:nvSpPr>
        <p:spPr>
          <a:xfrm>
            <a:off x="5435814" y="2321254"/>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6" name="Google Shape;506;p57"/>
          <p:cNvCxnSpPr/>
          <p:nvPr/>
        </p:nvCxnSpPr>
        <p:spPr>
          <a:xfrm flipH="1" rot="10800000">
            <a:off x="591689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07" name="Google Shape;507;p57"/>
          <p:cNvCxnSpPr/>
          <p:nvPr/>
        </p:nvCxnSpPr>
        <p:spPr>
          <a:xfrm>
            <a:off x="6501098"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08" name="Google Shape;508;p57"/>
          <p:cNvSpPr txBox="1"/>
          <p:nvPr/>
        </p:nvSpPr>
        <p:spPr>
          <a:xfrm>
            <a:off x="379120"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509" name="Google Shape;509;p57"/>
          <p:cNvSpPr txBox="1"/>
          <p:nvPr/>
        </p:nvSpPr>
        <p:spPr>
          <a:xfrm>
            <a:off x="2090590" y="4392810"/>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510" name="Google Shape;510;p57"/>
          <p:cNvSpPr txBox="1"/>
          <p:nvPr/>
        </p:nvSpPr>
        <p:spPr>
          <a:xfrm>
            <a:off x="39961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511" name="Google Shape;511;p57"/>
          <p:cNvSpPr txBox="1"/>
          <p:nvPr/>
        </p:nvSpPr>
        <p:spPr>
          <a:xfrm>
            <a:off x="56217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512" name="Google Shape;512;p57"/>
          <p:cNvSpPr txBox="1"/>
          <p:nvPr/>
        </p:nvSpPr>
        <p:spPr>
          <a:xfrm>
            <a:off x="1738237"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513" name="Google Shape;513;p57"/>
          <p:cNvSpPr txBox="1"/>
          <p:nvPr/>
        </p:nvSpPr>
        <p:spPr>
          <a:xfrm>
            <a:off x="0"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
        <p:nvSpPr>
          <p:cNvPr id="514" name="Google Shape;514;p57"/>
          <p:cNvSpPr txBox="1"/>
          <p:nvPr/>
        </p:nvSpPr>
        <p:spPr>
          <a:xfrm>
            <a:off x="3349693" y="4104737"/>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515" name="Google Shape;515;p57"/>
          <p:cNvSpPr txBox="1"/>
          <p:nvPr/>
        </p:nvSpPr>
        <p:spPr>
          <a:xfrm>
            <a:off x="5129497"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516" name="Google Shape;516;p57"/>
          <p:cNvSpPr txBox="1"/>
          <p:nvPr/>
        </p:nvSpPr>
        <p:spPr>
          <a:xfrm>
            <a:off x="301406" y="3517676"/>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517" name="Google Shape;517;p57"/>
          <p:cNvSpPr txBox="1"/>
          <p:nvPr/>
        </p:nvSpPr>
        <p:spPr>
          <a:xfrm>
            <a:off x="2012875" y="3485804"/>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518" name="Google Shape;518;p57"/>
          <p:cNvSpPr txBox="1"/>
          <p:nvPr/>
        </p:nvSpPr>
        <p:spPr>
          <a:xfrm>
            <a:off x="3724338" y="3449203"/>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519" name="Google Shape;519;p57"/>
          <p:cNvSpPr txBox="1"/>
          <p:nvPr/>
        </p:nvSpPr>
        <p:spPr>
          <a:xfrm>
            <a:off x="5435814" y="3479661"/>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sp>
        <p:nvSpPr>
          <p:cNvPr id="520" name="Google Shape;520;p57"/>
          <p:cNvSpPr txBox="1"/>
          <p:nvPr/>
        </p:nvSpPr>
        <p:spPr>
          <a:xfrm>
            <a:off x="7276054" y="2488207"/>
            <a:ext cx="2254794"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f(h</a:t>
            </a:r>
            <a:r>
              <a:rPr baseline="-25000" lang="en" sz="3300">
                <a:solidFill>
                  <a:schemeClr val="dk1"/>
                </a:solidFill>
                <a:latin typeface="Calibri"/>
                <a:ea typeface="Calibri"/>
                <a:cs typeface="Calibri"/>
                <a:sym typeface="Calibri"/>
              </a:rPr>
              <a:t>4</a:t>
            </a:r>
            <a:r>
              <a:rPr lang="en" sz="3300">
                <a:solidFill>
                  <a:schemeClr val="dk1"/>
                </a:solidFill>
                <a:latin typeface="Calibri"/>
                <a:ea typeface="Calibri"/>
                <a:cs typeface="Calibri"/>
                <a:sym typeface="Calibri"/>
              </a:rPr>
              <a:t>) = ‘en’</a:t>
            </a:r>
            <a:endParaRPr sz="1100"/>
          </a:p>
        </p:txBody>
      </p:sp>
      <p:sp>
        <p:nvSpPr>
          <p:cNvPr id="521" name="Google Shape;521;p57"/>
          <p:cNvSpPr txBox="1"/>
          <p:nvPr/>
        </p:nvSpPr>
        <p:spPr>
          <a:xfrm>
            <a:off x="1532576" y="2133181"/>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522" name="Google Shape;522;p57"/>
          <p:cNvSpPr txBox="1"/>
          <p:nvPr/>
        </p:nvSpPr>
        <p:spPr>
          <a:xfrm>
            <a:off x="3179842" y="213316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523" name="Google Shape;523;p57"/>
          <p:cNvSpPr txBox="1"/>
          <p:nvPr/>
        </p:nvSpPr>
        <p:spPr>
          <a:xfrm>
            <a:off x="4827159" y="213317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524" name="Google Shape;524;p57"/>
          <p:cNvSpPr txBox="1"/>
          <p:nvPr/>
        </p:nvSpPr>
        <p:spPr>
          <a:xfrm>
            <a:off x="6730176" y="2243206"/>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58"/>
          <p:cNvSpPr txBox="1"/>
          <p:nvPr>
            <p:ph type="title"/>
          </p:nvPr>
        </p:nvSpPr>
        <p:spPr>
          <a:xfrm>
            <a:off x="628650" y="273845"/>
            <a:ext cx="7886700" cy="71407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530" name="Google Shape;530;p58"/>
          <p:cNvSpPr/>
          <p:nvPr/>
        </p:nvSpPr>
        <p:spPr>
          <a:xfrm>
            <a:off x="301406" y="2321256"/>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1" name="Google Shape;531;p58"/>
          <p:cNvCxnSpPr/>
          <p:nvPr/>
        </p:nvCxnSpPr>
        <p:spPr>
          <a:xfrm flipH="1" rot="10800000">
            <a:off x="782490" y="3412597"/>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32" name="Google Shape;532;p58"/>
          <p:cNvCxnSpPr/>
          <p:nvPr/>
        </p:nvCxnSpPr>
        <p:spPr>
          <a:xfrm>
            <a:off x="1366690" y="2776750"/>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33" name="Google Shape;533;p58"/>
          <p:cNvSpPr/>
          <p:nvPr/>
        </p:nvSpPr>
        <p:spPr>
          <a:xfrm>
            <a:off x="201287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4" name="Google Shape;534;p58"/>
          <p:cNvCxnSpPr/>
          <p:nvPr/>
        </p:nvCxnSpPr>
        <p:spPr>
          <a:xfrm flipH="1" rot="10800000">
            <a:off x="2493959" y="341259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35" name="Google Shape;535;p58"/>
          <p:cNvCxnSpPr/>
          <p:nvPr/>
        </p:nvCxnSpPr>
        <p:spPr>
          <a:xfrm>
            <a:off x="3078160" y="2776749"/>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36" name="Google Shape;536;p58"/>
          <p:cNvSpPr/>
          <p:nvPr/>
        </p:nvSpPr>
        <p:spPr>
          <a:xfrm>
            <a:off x="372434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7" name="Google Shape;537;p58"/>
          <p:cNvCxnSpPr/>
          <p:nvPr/>
        </p:nvCxnSpPr>
        <p:spPr>
          <a:xfrm flipH="1" rot="10800000">
            <a:off x="420542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38" name="Google Shape;538;p58"/>
          <p:cNvCxnSpPr/>
          <p:nvPr/>
        </p:nvCxnSpPr>
        <p:spPr>
          <a:xfrm>
            <a:off x="4789629"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39" name="Google Shape;539;p58"/>
          <p:cNvSpPr/>
          <p:nvPr/>
        </p:nvSpPr>
        <p:spPr>
          <a:xfrm>
            <a:off x="5435814" y="2321254"/>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40" name="Google Shape;540;p58"/>
          <p:cNvCxnSpPr/>
          <p:nvPr/>
        </p:nvCxnSpPr>
        <p:spPr>
          <a:xfrm flipH="1" rot="10800000">
            <a:off x="591689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41" name="Google Shape;541;p58"/>
          <p:cNvCxnSpPr/>
          <p:nvPr/>
        </p:nvCxnSpPr>
        <p:spPr>
          <a:xfrm>
            <a:off x="6501098"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42" name="Google Shape;542;p58"/>
          <p:cNvSpPr txBox="1"/>
          <p:nvPr/>
        </p:nvSpPr>
        <p:spPr>
          <a:xfrm>
            <a:off x="379120"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543" name="Google Shape;543;p58"/>
          <p:cNvSpPr txBox="1"/>
          <p:nvPr/>
        </p:nvSpPr>
        <p:spPr>
          <a:xfrm>
            <a:off x="2090590" y="4392810"/>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544" name="Google Shape;544;p58"/>
          <p:cNvSpPr txBox="1"/>
          <p:nvPr/>
        </p:nvSpPr>
        <p:spPr>
          <a:xfrm>
            <a:off x="39961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545" name="Google Shape;545;p58"/>
          <p:cNvSpPr txBox="1"/>
          <p:nvPr/>
        </p:nvSpPr>
        <p:spPr>
          <a:xfrm>
            <a:off x="56217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546" name="Google Shape;546;p58"/>
          <p:cNvSpPr txBox="1"/>
          <p:nvPr/>
        </p:nvSpPr>
        <p:spPr>
          <a:xfrm>
            <a:off x="1738237"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547" name="Google Shape;547;p58"/>
          <p:cNvSpPr txBox="1"/>
          <p:nvPr/>
        </p:nvSpPr>
        <p:spPr>
          <a:xfrm>
            <a:off x="0"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
        <p:nvSpPr>
          <p:cNvPr id="548" name="Google Shape;548;p58"/>
          <p:cNvSpPr txBox="1"/>
          <p:nvPr/>
        </p:nvSpPr>
        <p:spPr>
          <a:xfrm>
            <a:off x="3349693" y="4104737"/>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549" name="Google Shape;549;p58"/>
          <p:cNvSpPr txBox="1"/>
          <p:nvPr/>
        </p:nvSpPr>
        <p:spPr>
          <a:xfrm>
            <a:off x="5129497"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550" name="Google Shape;550;p58"/>
          <p:cNvSpPr txBox="1"/>
          <p:nvPr/>
        </p:nvSpPr>
        <p:spPr>
          <a:xfrm>
            <a:off x="301406" y="3517676"/>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551" name="Google Shape;551;p58"/>
          <p:cNvSpPr txBox="1"/>
          <p:nvPr/>
        </p:nvSpPr>
        <p:spPr>
          <a:xfrm>
            <a:off x="2012875" y="3485804"/>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552" name="Google Shape;552;p58"/>
          <p:cNvSpPr txBox="1"/>
          <p:nvPr/>
        </p:nvSpPr>
        <p:spPr>
          <a:xfrm>
            <a:off x="3724338" y="3449203"/>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553" name="Google Shape;553;p58"/>
          <p:cNvSpPr txBox="1"/>
          <p:nvPr/>
        </p:nvSpPr>
        <p:spPr>
          <a:xfrm>
            <a:off x="5435814" y="3479661"/>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cxnSp>
        <p:nvCxnSpPr>
          <p:cNvPr id="554" name="Google Shape;554;p58"/>
          <p:cNvCxnSpPr/>
          <p:nvPr/>
        </p:nvCxnSpPr>
        <p:spPr>
          <a:xfrm flipH="1" rot="10800000">
            <a:off x="782488" y="176648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55" name="Google Shape;555;p58"/>
          <p:cNvCxnSpPr/>
          <p:nvPr/>
        </p:nvCxnSpPr>
        <p:spPr>
          <a:xfrm flipH="1" rot="10800000">
            <a:off x="2493958" y="176648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56" name="Google Shape;556;p58"/>
          <p:cNvCxnSpPr/>
          <p:nvPr/>
        </p:nvCxnSpPr>
        <p:spPr>
          <a:xfrm flipH="1" rot="10800000">
            <a:off x="4205427" y="1737807"/>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57" name="Google Shape;557;p58"/>
          <p:cNvCxnSpPr/>
          <p:nvPr/>
        </p:nvCxnSpPr>
        <p:spPr>
          <a:xfrm flipH="1" rot="10800000">
            <a:off x="5892213" y="1715110"/>
            <a:ext cx="1" cy="511791"/>
          </a:xfrm>
          <a:prstGeom prst="straightConnector1">
            <a:avLst/>
          </a:prstGeom>
          <a:noFill/>
          <a:ln cap="flat" cmpd="sng" w="63500">
            <a:solidFill>
              <a:schemeClr val="accent1"/>
            </a:solidFill>
            <a:prstDash val="solid"/>
            <a:miter lim="800000"/>
            <a:headEnd len="sm" w="sm" type="none"/>
            <a:tailEnd len="med" w="med" type="triangle"/>
          </a:ln>
        </p:spPr>
      </p:cxnSp>
      <p:sp>
        <p:nvSpPr>
          <p:cNvPr id="558" name="Google Shape;558;p58"/>
          <p:cNvSpPr txBox="1"/>
          <p:nvPr/>
        </p:nvSpPr>
        <p:spPr>
          <a:xfrm>
            <a:off x="314366" y="1796998"/>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559" name="Google Shape;559;p58"/>
          <p:cNvSpPr txBox="1"/>
          <p:nvPr/>
        </p:nvSpPr>
        <p:spPr>
          <a:xfrm>
            <a:off x="2022982" y="1797003"/>
            <a:ext cx="468132"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560" name="Google Shape;560;p58"/>
          <p:cNvSpPr txBox="1"/>
          <p:nvPr/>
        </p:nvSpPr>
        <p:spPr>
          <a:xfrm>
            <a:off x="3762100" y="1811561"/>
            <a:ext cx="468132"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561" name="Google Shape;561;p58"/>
          <p:cNvSpPr txBox="1"/>
          <p:nvPr/>
        </p:nvSpPr>
        <p:spPr>
          <a:xfrm>
            <a:off x="5407597" y="1766486"/>
            <a:ext cx="468132"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sp>
        <p:nvSpPr>
          <p:cNvPr id="562" name="Google Shape;562;p58"/>
          <p:cNvSpPr txBox="1"/>
          <p:nvPr/>
        </p:nvSpPr>
        <p:spPr>
          <a:xfrm>
            <a:off x="39242" y="1163329"/>
            <a:ext cx="1798714"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f(h</a:t>
            </a:r>
            <a:r>
              <a:rPr baseline="-25000" lang="en" sz="1800">
                <a:solidFill>
                  <a:schemeClr val="dk1"/>
                </a:solidFill>
                <a:latin typeface="Calibri"/>
                <a:ea typeface="Calibri"/>
                <a:cs typeface="Calibri"/>
                <a:sym typeface="Calibri"/>
              </a:rPr>
              <a:t>1</a:t>
            </a:r>
            <a:r>
              <a:rPr lang="en" sz="1800">
                <a:solidFill>
                  <a:schemeClr val="dk1"/>
                </a:solidFill>
                <a:latin typeface="Calibri"/>
                <a:ea typeface="Calibri"/>
                <a:cs typeface="Calibri"/>
                <a:sym typeface="Calibri"/>
              </a:rPr>
              <a:t>) -&gt; </a:t>
            </a:r>
            <a:r>
              <a:rPr lang="en" sz="1800">
                <a:solidFill>
                  <a:srgbClr val="548135"/>
                </a:solidFill>
                <a:latin typeface="Calibri"/>
                <a:ea typeface="Calibri"/>
                <a:cs typeface="Calibri"/>
                <a:sym typeface="Calibri"/>
              </a:rPr>
              <a:t>def. art.</a:t>
            </a:r>
            <a:endParaRPr sz="1100"/>
          </a:p>
        </p:txBody>
      </p:sp>
      <p:sp>
        <p:nvSpPr>
          <p:cNvPr id="563" name="Google Shape;563;p58"/>
          <p:cNvSpPr txBox="1"/>
          <p:nvPr/>
        </p:nvSpPr>
        <p:spPr>
          <a:xfrm>
            <a:off x="1783911" y="1177863"/>
            <a:ext cx="1798714"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f(h</a:t>
            </a:r>
            <a:r>
              <a:rPr baseline="-25000" lang="en" sz="1800">
                <a:solidFill>
                  <a:schemeClr val="dk1"/>
                </a:solidFill>
                <a:latin typeface="Calibri"/>
                <a:ea typeface="Calibri"/>
                <a:cs typeface="Calibri"/>
                <a:sym typeface="Calibri"/>
              </a:rPr>
              <a:t>2</a:t>
            </a:r>
            <a:r>
              <a:rPr lang="en" sz="1800">
                <a:solidFill>
                  <a:schemeClr val="dk1"/>
                </a:solidFill>
                <a:latin typeface="Calibri"/>
                <a:ea typeface="Calibri"/>
                <a:cs typeface="Calibri"/>
                <a:sym typeface="Calibri"/>
              </a:rPr>
              <a:t>) -&gt; </a:t>
            </a:r>
            <a:r>
              <a:rPr lang="en" sz="1800">
                <a:solidFill>
                  <a:srgbClr val="548135"/>
                </a:solidFill>
                <a:latin typeface="Calibri"/>
                <a:ea typeface="Calibri"/>
                <a:cs typeface="Calibri"/>
                <a:sym typeface="Calibri"/>
              </a:rPr>
              <a:t>noun</a:t>
            </a:r>
            <a:endParaRPr sz="1100"/>
          </a:p>
        </p:txBody>
      </p:sp>
      <p:sp>
        <p:nvSpPr>
          <p:cNvPr id="564" name="Google Shape;564;p58"/>
          <p:cNvSpPr txBox="1"/>
          <p:nvPr/>
        </p:nvSpPr>
        <p:spPr>
          <a:xfrm>
            <a:off x="3559456" y="1181084"/>
            <a:ext cx="1798714"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f(h</a:t>
            </a:r>
            <a:r>
              <a:rPr baseline="-25000" lang="en" sz="1800">
                <a:solidFill>
                  <a:schemeClr val="dk1"/>
                </a:solidFill>
                <a:latin typeface="Calibri"/>
                <a:ea typeface="Calibri"/>
                <a:cs typeface="Calibri"/>
                <a:sym typeface="Calibri"/>
              </a:rPr>
              <a:t>3</a:t>
            </a:r>
            <a:r>
              <a:rPr lang="en" sz="1800">
                <a:solidFill>
                  <a:schemeClr val="dk1"/>
                </a:solidFill>
                <a:latin typeface="Calibri"/>
                <a:ea typeface="Calibri"/>
                <a:cs typeface="Calibri"/>
                <a:sym typeface="Calibri"/>
              </a:rPr>
              <a:t>) -&gt; </a:t>
            </a:r>
            <a:r>
              <a:rPr lang="en" sz="1800">
                <a:solidFill>
                  <a:srgbClr val="548135"/>
                </a:solidFill>
                <a:latin typeface="Calibri"/>
                <a:ea typeface="Calibri"/>
                <a:cs typeface="Calibri"/>
                <a:sym typeface="Calibri"/>
              </a:rPr>
              <a:t>verb</a:t>
            </a:r>
            <a:endParaRPr sz="1100"/>
          </a:p>
        </p:txBody>
      </p:sp>
      <p:sp>
        <p:nvSpPr>
          <p:cNvPr id="565" name="Google Shape;565;p58"/>
          <p:cNvSpPr txBox="1"/>
          <p:nvPr/>
        </p:nvSpPr>
        <p:spPr>
          <a:xfrm>
            <a:off x="5407597" y="1177863"/>
            <a:ext cx="1798714"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f(h</a:t>
            </a:r>
            <a:r>
              <a:rPr baseline="-25000" lang="en" sz="1800">
                <a:solidFill>
                  <a:schemeClr val="dk1"/>
                </a:solidFill>
                <a:latin typeface="Calibri"/>
                <a:ea typeface="Calibri"/>
                <a:cs typeface="Calibri"/>
                <a:sym typeface="Calibri"/>
              </a:rPr>
              <a:t>4</a:t>
            </a:r>
            <a:r>
              <a:rPr lang="en" sz="1800">
                <a:solidFill>
                  <a:schemeClr val="dk1"/>
                </a:solidFill>
                <a:latin typeface="Calibri"/>
                <a:ea typeface="Calibri"/>
                <a:cs typeface="Calibri"/>
                <a:sym typeface="Calibri"/>
              </a:rPr>
              <a:t>) -&gt; </a:t>
            </a:r>
            <a:r>
              <a:rPr lang="en" sz="1800">
                <a:solidFill>
                  <a:srgbClr val="548135"/>
                </a:solidFill>
                <a:latin typeface="Calibri"/>
                <a:ea typeface="Calibri"/>
                <a:cs typeface="Calibri"/>
                <a:sym typeface="Calibri"/>
              </a:rPr>
              <a:t>adjective</a:t>
            </a:r>
            <a:endParaRPr sz="1100"/>
          </a:p>
        </p:txBody>
      </p:sp>
      <p:sp>
        <p:nvSpPr>
          <p:cNvPr id="566" name="Google Shape;566;p58"/>
          <p:cNvSpPr txBox="1"/>
          <p:nvPr/>
        </p:nvSpPr>
        <p:spPr>
          <a:xfrm>
            <a:off x="1532576" y="2133181"/>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567" name="Google Shape;567;p58"/>
          <p:cNvSpPr txBox="1"/>
          <p:nvPr/>
        </p:nvSpPr>
        <p:spPr>
          <a:xfrm>
            <a:off x="3179842" y="213316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568" name="Google Shape;568;p58"/>
          <p:cNvSpPr txBox="1"/>
          <p:nvPr/>
        </p:nvSpPr>
        <p:spPr>
          <a:xfrm>
            <a:off x="4827159" y="213317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569" name="Google Shape;569;p58"/>
          <p:cNvSpPr txBox="1"/>
          <p:nvPr/>
        </p:nvSpPr>
        <p:spPr>
          <a:xfrm>
            <a:off x="6730176" y="2243206"/>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59"/>
          <p:cNvSpPr txBox="1"/>
          <p:nvPr>
            <p:ph type="title"/>
          </p:nvPr>
        </p:nvSpPr>
        <p:spPr>
          <a:xfrm>
            <a:off x="2825750" y="2039144"/>
            <a:ext cx="3473450" cy="792957"/>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BIDIRECTIONAL</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60"/>
          <p:cNvSpPr/>
          <p:nvPr/>
        </p:nvSpPr>
        <p:spPr>
          <a:xfrm>
            <a:off x="1345733" y="2616671"/>
            <a:ext cx="962100" cy="911100"/>
          </a:xfrm>
          <a:prstGeom prst="rect">
            <a:avLst/>
          </a:prstGeom>
          <a:solidFill>
            <a:schemeClr val="accent2"/>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0" name="Google Shape;580;p60"/>
          <p:cNvCxnSpPr/>
          <p:nvPr/>
        </p:nvCxnSpPr>
        <p:spPr>
          <a:xfrm rot="10800000">
            <a:off x="1826817" y="3708002"/>
            <a:ext cx="0" cy="511800"/>
          </a:xfrm>
          <a:prstGeom prst="straightConnector1">
            <a:avLst/>
          </a:prstGeom>
          <a:noFill/>
          <a:ln cap="flat" cmpd="sng" w="63500">
            <a:solidFill>
              <a:schemeClr val="accent2"/>
            </a:solidFill>
            <a:prstDash val="solid"/>
            <a:miter lim="800000"/>
            <a:headEnd len="sm" w="sm" type="none"/>
            <a:tailEnd len="med" w="med" type="triangle"/>
          </a:ln>
        </p:spPr>
      </p:cxnSp>
      <p:cxnSp>
        <p:nvCxnSpPr>
          <p:cNvPr id="581" name="Google Shape;581;p60"/>
          <p:cNvCxnSpPr/>
          <p:nvPr/>
        </p:nvCxnSpPr>
        <p:spPr>
          <a:xfrm rot="10800000">
            <a:off x="2426959" y="3097702"/>
            <a:ext cx="484800" cy="0"/>
          </a:xfrm>
          <a:prstGeom prst="straightConnector1">
            <a:avLst/>
          </a:prstGeom>
          <a:noFill/>
          <a:ln cap="flat" cmpd="sng" w="63500">
            <a:solidFill>
              <a:schemeClr val="accent2"/>
            </a:solidFill>
            <a:prstDash val="solid"/>
            <a:miter lim="800000"/>
            <a:headEnd len="sm" w="sm" type="none"/>
            <a:tailEnd len="med" w="med" type="triangle"/>
          </a:ln>
        </p:spPr>
      </p:cxnSp>
      <p:sp>
        <p:nvSpPr>
          <p:cNvPr id="582" name="Google Shape;582;p60"/>
          <p:cNvSpPr/>
          <p:nvPr/>
        </p:nvSpPr>
        <p:spPr>
          <a:xfrm>
            <a:off x="3057203" y="2616670"/>
            <a:ext cx="962100" cy="911100"/>
          </a:xfrm>
          <a:prstGeom prst="rect">
            <a:avLst/>
          </a:prstGeom>
          <a:solidFill>
            <a:schemeClr val="accent2"/>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3" name="Google Shape;583;p60"/>
          <p:cNvCxnSpPr/>
          <p:nvPr/>
        </p:nvCxnSpPr>
        <p:spPr>
          <a:xfrm rot="10800000">
            <a:off x="3538287" y="3708001"/>
            <a:ext cx="0" cy="511800"/>
          </a:xfrm>
          <a:prstGeom prst="straightConnector1">
            <a:avLst/>
          </a:prstGeom>
          <a:noFill/>
          <a:ln cap="flat" cmpd="sng" w="63500">
            <a:solidFill>
              <a:schemeClr val="accent2"/>
            </a:solidFill>
            <a:prstDash val="solid"/>
            <a:miter lim="800000"/>
            <a:headEnd len="sm" w="sm" type="none"/>
            <a:tailEnd len="med" w="med" type="triangle"/>
          </a:ln>
        </p:spPr>
      </p:cxnSp>
      <p:sp>
        <p:nvSpPr>
          <p:cNvPr id="584" name="Google Shape;584;p60"/>
          <p:cNvSpPr/>
          <p:nvPr/>
        </p:nvSpPr>
        <p:spPr>
          <a:xfrm>
            <a:off x="4768672" y="2616669"/>
            <a:ext cx="962100" cy="911100"/>
          </a:xfrm>
          <a:prstGeom prst="rect">
            <a:avLst/>
          </a:prstGeom>
          <a:solidFill>
            <a:schemeClr val="accent2"/>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5" name="Google Shape;585;p60"/>
          <p:cNvCxnSpPr/>
          <p:nvPr/>
        </p:nvCxnSpPr>
        <p:spPr>
          <a:xfrm rot="10800000">
            <a:off x="5249755" y="3708001"/>
            <a:ext cx="0" cy="511800"/>
          </a:xfrm>
          <a:prstGeom prst="straightConnector1">
            <a:avLst/>
          </a:prstGeom>
          <a:noFill/>
          <a:ln cap="flat" cmpd="sng" w="63500">
            <a:solidFill>
              <a:schemeClr val="accent2"/>
            </a:solidFill>
            <a:prstDash val="solid"/>
            <a:miter lim="800000"/>
            <a:headEnd len="sm" w="sm" type="none"/>
            <a:tailEnd len="med" w="med" type="triangle"/>
          </a:ln>
        </p:spPr>
      </p:cxnSp>
      <p:sp>
        <p:nvSpPr>
          <p:cNvPr id="586" name="Google Shape;586;p60"/>
          <p:cNvSpPr/>
          <p:nvPr/>
        </p:nvSpPr>
        <p:spPr>
          <a:xfrm>
            <a:off x="6480141" y="2616668"/>
            <a:ext cx="962100" cy="911100"/>
          </a:xfrm>
          <a:prstGeom prst="rect">
            <a:avLst/>
          </a:prstGeom>
          <a:solidFill>
            <a:schemeClr val="accent2"/>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7" name="Google Shape;587;p60"/>
          <p:cNvCxnSpPr/>
          <p:nvPr/>
        </p:nvCxnSpPr>
        <p:spPr>
          <a:xfrm rot="10800000">
            <a:off x="6961225" y="3708000"/>
            <a:ext cx="0" cy="511800"/>
          </a:xfrm>
          <a:prstGeom prst="straightConnector1">
            <a:avLst/>
          </a:prstGeom>
          <a:noFill/>
          <a:ln cap="flat" cmpd="sng" w="63500">
            <a:solidFill>
              <a:schemeClr val="accent2"/>
            </a:solidFill>
            <a:prstDash val="solid"/>
            <a:miter lim="800000"/>
            <a:headEnd len="sm" w="sm" type="none"/>
            <a:tailEnd len="med" w="med" type="triangle"/>
          </a:ln>
        </p:spPr>
      </p:cxnSp>
      <p:sp>
        <p:nvSpPr>
          <p:cNvPr id="588" name="Google Shape;588;p60"/>
          <p:cNvSpPr txBox="1"/>
          <p:nvPr/>
        </p:nvSpPr>
        <p:spPr>
          <a:xfrm>
            <a:off x="1423448" y="468558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589" name="Google Shape;589;p60"/>
          <p:cNvSpPr txBox="1"/>
          <p:nvPr/>
        </p:nvSpPr>
        <p:spPr>
          <a:xfrm>
            <a:off x="3134917" y="468822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590" name="Google Shape;590;p60"/>
          <p:cNvSpPr txBox="1"/>
          <p:nvPr/>
        </p:nvSpPr>
        <p:spPr>
          <a:xfrm>
            <a:off x="5040494" y="468558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591" name="Google Shape;591;p60"/>
          <p:cNvSpPr txBox="1"/>
          <p:nvPr/>
        </p:nvSpPr>
        <p:spPr>
          <a:xfrm>
            <a:off x="6666093" y="468558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592" name="Google Shape;592;p60"/>
          <p:cNvSpPr txBox="1"/>
          <p:nvPr/>
        </p:nvSpPr>
        <p:spPr>
          <a:xfrm>
            <a:off x="2782564" y="4400153"/>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593" name="Google Shape;593;p60"/>
          <p:cNvSpPr txBox="1"/>
          <p:nvPr/>
        </p:nvSpPr>
        <p:spPr>
          <a:xfrm>
            <a:off x="1044327" y="4400153"/>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
        <p:nvSpPr>
          <p:cNvPr id="594" name="Google Shape;594;p60"/>
          <p:cNvSpPr txBox="1"/>
          <p:nvPr/>
        </p:nvSpPr>
        <p:spPr>
          <a:xfrm>
            <a:off x="4394021" y="4400152"/>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595" name="Google Shape;595;p60"/>
          <p:cNvSpPr txBox="1"/>
          <p:nvPr/>
        </p:nvSpPr>
        <p:spPr>
          <a:xfrm>
            <a:off x="6173824" y="4400154"/>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596" name="Google Shape;596;p60"/>
          <p:cNvSpPr txBox="1"/>
          <p:nvPr/>
        </p:nvSpPr>
        <p:spPr>
          <a:xfrm>
            <a:off x="1345733" y="3813091"/>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sp>
        <p:nvSpPr>
          <p:cNvPr id="597" name="Google Shape;597;p60"/>
          <p:cNvSpPr txBox="1"/>
          <p:nvPr/>
        </p:nvSpPr>
        <p:spPr>
          <a:xfrm>
            <a:off x="3057203" y="3781219"/>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598" name="Google Shape;598;p60"/>
          <p:cNvSpPr txBox="1"/>
          <p:nvPr/>
        </p:nvSpPr>
        <p:spPr>
          <a:xfrm>
            <a:off x="4840865" y="3781218"/>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599" name="Google Shape;599;p60"/>
          <p:cNvSpPr txBox="1"/>
          <p:nvPr/>
        </p:nvSpPr>
        <p:spPr>
          <a:xfrm>
            <a:off x="6480141" y="3775075"/>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600" name="Google Shape;600;p60"/>
          <p:cNvSpPr txBox="1"/>
          <p:nvPr/>
        </p:nvSpPr>
        <p:spPr>
          <a:xfrm>
            <a:off x="5886323" y="2529931"/>
            <a:ext cx="636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601" name="Google Shape;601;p60"/>
          <p:cNvSpPr/>
          <p:nvPr/>
        </p:nvSpPr>
        <p:spPr>
          <a:xfrm>
            <a:off x="1345785" y="103075"/>
            <a:ext cx="962100" cy="9111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2" name="Google Shape;602;p60"/>
          <p:cNvCxnSpPr/>
          <p:nvPr/>
        </p:nvCxnSpPr>
        <p:spPr>
          <a:xfrm rot="10800000">
            <a:off x="1826819" y="1121282"/>
            <a:ext cx="0" cy="511800"/>
          </a:xfrm>
          <a:prstGeom prst="straightConnector1">
            <a:avLst/>
          </a:prstGeom>
          <a:noFill/>
          <a:ln cap="flat" cmpd="sng" w="63500">
            <a:solidFill>
              <a:schemeClr val="accent1"/>
            </a:solidFill>
            <a:prstDash val="solid"/>
            <a:miter lim="800000"/>
            <a:headEnd len="sm" w="sm" type="none"/>
            <a:tailEnd len="med" w="med" type="triangle"/>
          </a:ln>
        </p:spPr>
      </p:cxnSp>
      <p:cxnSp>
        <p:nvCxnSpPr>
          <p:cNvPr id="603" name="Google Shape;603;p60"/>
          <p:cNvCxnSpPr/>
          <p:nvPr/>
        </p:nvCxnSpPr>
        <p:spPr>
          <a:xfrm>
            <a:off x="2411044" y="558119"/>
            <a:ext cx="543000" cy="0"/>
          </a:xfrm>
          <a:prstGeom prst="straightConnector1">
            <a:avLst/>
          </a:prstGeom>
          <a:noFill/>
          <a:ln cap="flat" cmpd="sng" w="63500">
            <a:solidFill>
              <a:schemeClr val="accent1"/>
            </a:solidFill>
            <a:prstDash val="solid"/>
            <a:miter lim="800000"/>
            <a:headEnd len="sm" w="sm" type="none"/>
            <a:tailEnd len="med" w="med" type="triangle"/>
          </a:ln>
        </p:spPr>
      </p:cxnSp>
      <p:sp>
        <p:nvSpPr>
          <p:cNvPr id="604" name="Google Shape;604;p60"/>
          <p:cNvSpPr/>
          <p:nvPr/>
        </p:nvSpPr>
        <p:spPr>
          <a:xfrm>
            <a:off x="3057217" y="103074"/>
            <a:ext cx="962100" cy="9111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5" name="Google Shape;605;p60"/>
          <p:cNvCxnSpPr/>
          <p:nvPr/>
        </p:nvCxnSpPr>
        <p:spPr>
          <a:xfrm rot="10800000">
            <a:off x="3538288" y="1121281"/>
            <a:ext cx="0" cy="511800"/>
          </a:xfrm>
          <a:prstGeom prst="straightConnector1">
            <a:avLst/>
          </a:prstGeom>
          <a:noFill/>
          <a:ln cap="flat" cmpd="sng" w="63500">
            <a:solidFill>
              <a:schemeClr val="accent1"/>
            </a:solidFill>
            <a:prstDash val="solid"/>
            <a:miter lim="800000"/>
            <a:headEnd len="sm" w="sm" type="none"/>
            <a:tailEnd len="med" w="med" type="triangle"/>
          </a:ln>
        </p:spPr>
      </p:cxnSp>
      <p:cxnSp>
        <p:nvCxnSpPr>
          <p:cNvPr id="606" name="Google Shape;606;p60"/>
          <p:cNvCxnSpPr/>
          <p:nvPr/>
        </p:nvCxnSpPr>
        <p:spPr>
          <a:xfrm>
            <a:off x="4122513" y="558118"/>
            <a:ext cx="543000" cy="0"/>
          </a:xfrm>
          <a:prstGeom prst="straightConnector1">
            <a:avLst/>
          </a:prstGeom>
          <a:noFill/>
          <a:ln cap="flat" cmpd="sng" w="63500">
            <a:solidFill>
              <a:schemeClr val="accent1"/>
            </a:solidFill>
            <a:prstDash val="solid"/>
            <a:miter lim="800000"/>
            <a:headEnd len="sm" w="sm" type="none"/>
            <a:tailEnd len="med" w="med" type="triangle"/>
          </a:ln>
        </p:spPr>
      </p:cxnSp>
      <p:sp>
        <p:nvSpPr>
          <p:cNvPr id="607" name="Google Shape;607;p60"/>
          <p:cNvSpPr/>
          <p:nvPr/>
        </p:nvSpPr>
        <p:spPr>
          <a:xfrm>
            <a:off x="4768673" y="103074"/>
            <a:ext cx="962100" cy="9111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8" name="Google Shape;608;p60"/>
          <p:cNvCxnSpPr/>
          <p:nvPr/>
        </p:nvCxnSpPr>
        <p:spPr>
          <a:xfrm rot="10800000">
            <a:off x="5249757" y="1121281"/>
            <a:ext cx="0" cy="511800"/>
          </a:xfrm>
          <a:prstGeom prst="straightConnector1">
            <a:avLst/>
          </a:prstGeom>
          <a:noFill/>
          <a:ln cap="flat" cmpd="sng" w="63500">
            <a:solidFill>
              <a:schemeClr val="accent1"/>
            </a:solidFill>
            <a:prstDash val="solid"/>
            <a:miter lim="800000"/>
            <a:headEnd len="sm" w="sm" type="none"/>
            <a:tailEnd len="med" w="med" type="triangle"/>
          </a:ln>
        </p:spPr>
      </p:cxnSp>
      <p:cxnSp>
        <p:nvCxnSpPr>
          <p:cNvPr id="609" name="Google Shape;609;p60"/>
          <p:cNvCxnSpPr/>
          <p:nvPr/>
        </p:nvCxnSpPr>
        <p:spPr>
          <a:xfrm>
            <a:off x="5833983" y="558117"/>
            <a:ext cx="543000" cy="0"/>
          </a:xfrm>
          <a:prstGeom prst="straightConnector1">
            <a:avLst/>
          </a:prstGeom>
          <a:noFill/>
          <a:ln cap="flat" cmpd="sng" w="63500">
            <a:solidFill>
              <a:schemeClr val="accent1"/>
            </a:solidFill>
            <a:prstDash val="solid"/>
            <a:miter lim="800000"/>
            <a:headEnd len="sm" w="sm" type="none"/>
            <a:tailEnd len="med" w="med" type="triangle"/>
          </a:ln>
        </p:spPr>
      </p:cxnSp>
      <p:sp>
        <p:nvSpPr>
          <p:cNvPr id="610" name="Google Shape;610;p60"/>
          <p:cNvSpPr/>
          <p:nvPr/>
        </p:nvSpPr>
        <p:spPr>
          <a:xfrm>
            <a:off x="6480130" y="90773"/>
            <a:ext cx="962100" cy="9111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11" name="Google Shape;611;p60"/>
          <p:cNvCxnSpPr/>
          <p:nvPr/>
        </p:nvCxnSpPr>
        <p:spPr>
          <a:xfrm rot="10800000">
            <a:off x="6961226" y="1121280"/>
            <a:ext cx="0" cy="511800"/>
          </a:xfrm>
          <a:prstGeom prst="straightConnector1">
            <a:avLst/>
          </a:prstGeom>
          <a:noFill/>
          <a:ln cap="flat" cmpd="sng" w="63500">
            <a:solidFill>
              <a:schemeClr val="accent1"/>
            </a:solidFill>
            <a:prstDash val="solid"/>
            <a:miter lim="800000"/>
            <a:headEnd len="sm" w="sm" type="none"/>
            <a:tailEnd len="med" w="med" type="triangle"/>
          </a:ln>
        </p:spPr>
      </p:cxnSp>
      <p:cxnSp>
        <p:nvCxnSpPr>
          <p:cNvPr id="612" name="Google Shape;612;p60"/>
          <p:cNvCxnSpPr/>
          <p:nvPr/>
        </p:nvCxnSpPr>
        <p:spPr>
          <a:xfrm>
            <a:off x="7545452" y="558117"/>
            <a:ext cx="543000" cy="0"/>
          </a:xfrm>
          <a:prstGeom prst="straightConnector1">
            <a:avLst/>
          </a:prstGeom>
          <a:noFill/>
          <a:ln cap="flat" cmpd="sng" w="63500">
            <a:solidFill>
              <a:schemeClr val="accent1"/>
            </a:solidFill>
            <a:prstDash val="solid"/>
            <a:miter lim="800000"/>
            <a:headEnd len="sm" w="sm" type="none"/>
            <a:tailEnd len="med" w="med" type="triangle"/>
          </a:ln>
        </p:spPr>
      </p:cxnSp>
      <p:sp>
        <p:nvSpPr>
          <p:cNvPr id="613" name="Google Shape;613;p60"/>
          <p:cNvSpPr txBox="1"/>
          <p:nvPr/>
        </p:nvSpPr>
        <p:spPr>
          <a:xfrm>
            <a:off x="1423449" y="209886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614" name="Google Shape;614;p60"/>
          <p:cNvSpPr txBox="1"/>
          <p:nvPr/>
        </p:nvSpPr>
        <p:spPr>
          <a:xfrm>
            <a:off x="3134918" y="2101504"/>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615" name="Google Shape;615;p60"/>
          <p:cNvSpPr txBox="1"/>
          <p:nvPr/>
        </p:nvSpPr>
        <p:spPr>
          <a:xfrm>
            <a:off x="5040495" y="209886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616" name="Google Shape;616;p60"/>
          <p:cNvSpPr txBox="1"/>
          <p:nvPr/>
        </p:nvSpPr>
        <p:spPr>
          <a:xfrm>
            <a:off x="6666094" y="209886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617" name="Google Shape;617;p60"/>
          <p:cNvSpPr txBox="1"/>
          <p:nvPr/>
        </p:nvSpPr>
        <p:spPr>
          <a:xfrm>
            <a:off x="2782565" y="1813433"/>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618" name="Google Shape;618;p60"/>
          <p:cNvSpPr txBox="1"/>
          <p:nvPr/>
        </p:nvSpPr>
        <p:spPr>
          <a:xfrm>
            <a:off x="4394022" y="1813431"/>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619" name="Google Shape;619;p60"/>
          <p:cNvSpPr txBox="1"/>
          <p:nvPr/>
        </p:nvSpPr>
        <p:spPr>
          <a:xfrm>
            <a:off x="6173825" y="1813434"/>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620" name="Google Shape;620;p60"/>
          <p:cNvSpPr txBox="1"/>
          <p:nvPr/>
        </p:nvSpPr>
        <p:spPr>
          <a:xfrm>
            <a:off x="1345735" y="1226371"/>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621" name="Google Shape;621;p60"/>
          <p:cNvSpPr txBox="1"/>
          <p:nvPr/>
        </p:nvSpPr>
        <p:spPr>
          <a:xfrm>
            <a:off x="3057204" y="1194499"/>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622" name="Google Shape;622;p60"/>
          <p:cNvSpPr txBox="1"/>
          <p:nvPr/>
        </p:nvSpPr>
        <p:spPr>
          <a:xfrm>
            <a:off x="4840866" y="1194498"/>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623" name="Google Shape;623;p60"/>
          <p:cNvSpPr txBox="1"/>
          <p:nvPr/>
        </p:nvSpPr>
        <p:spPr>
          <a:xfrm>
            <a:off x="6480142" y="1188355"/>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sp>
        <p:nvSpPr>
          <p:cNvPr id="624" name="Google Shape;624;p60"/>
          <p:cNvSpPr txBox="1"/>
          <p:nvPr/>
        </p:nvSpPr>
        <p:spPr>
          <a:xfrm>
            <a:off x="2485955" y="-12"/>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625" name="Google Shape;625;p60"/>
          <p:cNvSpPr txBox="1"/>
          <p:nvPr/>
        </p:nvSpPr>
        <p:spPr>
          <a:xfrm>
            <a:off x="4181333" y="-12"/>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626" name="Google Shape;626;p60"/>
          <p:cNvSpPr txBox="1"/>
          <p:nvPr/>
        </p:nvSpPr>
        <p:spPr>
          <a:xfrm>
            <a:off x="5886275" y="29948"/>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627" name="Google Shape;627;p60"/>
          <p:cNvSpPr txBox="1"/>
          <p:nvPr/>
        </p:nvSpPr>
        <p:spPr>
          <a:xfrm>
            <a:off x="7647279" y="24600"/>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cxnSp>
        <p:nvCxnSpPr>
          <p:cNvPr id="628" name="Google Shape;628;p60"/>
          <p:cNvCxnSpPr/>
          <p:nvPr/>
        </p:nvCxnSpPr>
        <p:spPr>
          <a:xfrm rot="10800000">
            <a:off x="4151546" y="3122282"/>
            <a:ext cx="484800" cy="0"/>
          </a:xfrm>
          <a:prstGeom prst="straightConnector1">
            <a:avLst/>
          </a:prstGeom>
          <a:noFill/>
          <a:ln cap="flat" cmpd="sng" w="63500">
            <a:solidFill>
              <a:schemeClr val="accent2"/>
            </a:solidFill>
            <a:prstDash val="solid"/>
            <a:miter lim="800000"/>
            <a:headEnd len="sm" w="sm" type="none"/>
            <a:tailEnd len="med" w="med" type="triangle"/>
          </a:ln>
        </p:spPr>
      </p:cxnSp>
      <p:cxnSp>
        <p:nvCxnSpPr>
          <p:cNvPr id="629" name="Google Shape;629;p60"/>
          <p:cNvCxnSpPr/>
          <p:nvPr/>
        </p:nvCxnSpPr>
        <p:spPr>
          <a:xfrm rot="10800000">
            <a:off x="5886124" y="3122282"/>
            <a:ext cx="484800" cy="0"/>
          </a:xfrm>
          <a:prstGeom prst="straightConnector1">
            <a:avLst/>
          </a:prstGeom>
          <a:noFill/>
          <a:ln cap="flat" cmpd="sng" w="63500">
            <a:solidFill>
              <a:schemeClr val="accent2"/>
            </a:solidFill>
            <a:prstDash val="solid"/>
            <a:miter lim="800000"/>
            <a:headEnd len="sm" w="sm" type="none"/>
            <a:tailEnd len="med" w="med" type="triangle"/>
          </a:ln>
        </p:spPr>
      </p:cxnSp>
      <p:cxnSp>
        <p:nvCxnSpPr>
          <p:cNvPr id="630" name="Google Shape;630;p60"/>
          <p:cNvCxnSpPr/>
          <p:nvPr/>
        </p:nvCxnSpPr>
        <p:spPr>
          <a:xfrm rot="10800000">
            <a:off x="556058" y="3122282"/>
            <a:ext cx="484800" cy="0"/>
          </a:xfrm>
          <a:prstGeom prst="straightConnector1">
            <a:avLst/>
          </a:prstGeom>
          <a:noFill/>
          <a:ln cap="flat" cmpd="sng" w="63500">
            <a:solidFill>
              <a:schemeClr val="accent2"/>
            </a:solidFill>
            <a:prstDash val="solid"/>
            <a:miter lim="800000"/>
            <a:headEnd len="sm" w="sm" type="none"/>
            <a:tailEnd len="med" w="med" type="triangle"/>
          </a:ln>
        </p:spPr>
      </p:cxnSp>
      <p:sp>
        <p:nvSpPr>
          <p:cNvPr id="631" name="Google Shape;631;p60"/>
          <p:cNvSpPr txBox="1"/>
          <p:nvPr/>
        </p:nvSpPr>
        <p:spPr>
          <a:xfrm>
            <a:off x="4194803" y="2529936"/>
            <a:ext cx="636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632" name="Google Shape;632;p60"/>
          <p:cNvSpPr txBox="1"/>
          <p:nvPr/>
        </p:nvSpPr>
        <p:spPr>
          <a:xfrm>
            <a:off x="2503304" y="2468184"/>
            <a:ext cx="636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633" name="Google Shape;633;p60"/>
          <p:cNvSpPr txBox="1"/>
          <p:nvPr/>
        </p:nvSpPr>
        <p:spPr>
          <a:xfrm>
            <a:off x="663774" y="2575947"/>
            <a:ext cx="636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cxnSp>
        <p:nvCxnSpPr>
          <p:cNvPr id="634" name="Google Shape;634;p60"/>
          <p:cNvCxnSpPr/>
          <p:nvPr/>
        </p:nvCxnSpPr>
        <p:spPr>
          <a:xfrm rot="10800000">
            <a:off x="0" y="2468171"/>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635" name="Google Shape;635;p60"/>
          <p:cNvSpPr txBox="1"/>
          <p:nvPr/>
        </p:nvSpPr>
        <p:spPr>
          <a:xfrm>
            <a:off x="1126154" y="1813431"/>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6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Bidirectional RNN</a:t>
            </a:r>
            <a:endParaRPr sz="1100"/>
          </a:p>
        </p:txBody>
      </p:sp>
      <p:sp>
        <p:nvSpPr>
          <p:cNvPr id="641" name="Google Shape;641;p61"/>
          <p:cNvSpPr txBox="1"/>
          <p:nvPr/>
        </p:nvSpPr>
        <p:spPr>
          <a:xfrm>
            <a:off x="2882900" y="2374900"/>
            <a:ext cx="4203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f([h</a:t>
            </a:r>
            <a:r>
              <a:rPr baseline="-25000" lang="en" sz="3300">
                <a:solidFill>
                  <a:schemeClr val="dk1"/>
                </a:solidFill>
                <a:latin typeface="Calibri"/>
                <a:ea typeface="Calibri"/>
                <a:cs typeface="Calibri"/>
                <a:sym typeface="Calibri"/>
              </a:rPr>
              <a:t>4</a:t>
            </a:r>
            <a:r>
              <a:rPr lang="en" sz="3300">
                <a:solidFill>
                  <a:schemeClr val="dk1"/>
                </a:solidFill>
                <a:latin typeface="Calibri"/>
                <a:ea typeface="Calibri"/>
                <a:cs typeface="Calibri"/>
                <a:sym typeface="Calibri"/>
              </a:rPr>
              <a:t>, h’</a:t>
            </a:r>
            <a:r>
              <a:rPr baseline="-25000" lang="en" sz="3300">
                <a:solidFill>
                  <a:schemeClr val="dk1"/>
                </a:solidFill>
                <a:latin typeface="Calibri"/>
                <a:ea typeface="Calibri"/>
                <a:cs typeface="Calibri"/>
                <a:sym typeface="Calibri"/>
              </a:rPr>
              <a:t>4</a:t>
            </a:r>
            <a:r>
              <a:rPr lang="en" sz="3300">
                <a:solidFill>
                  <a:schemeClr val="dk1"/>
                </a:solidFill>
                <a:latin typeface="Calibri"/>
                <a:ea typeface="Calibri"/>
                <a:cs typeface="Calibri"/>
                <a:sym typeface="Calibri"/>
              </a:rPr>
              <a:t>])</a:t>
            </a:r>
            <a:endParaRPr sz="1100"/>
          </a:p>
        </p:txBody>
      </p:sp>
      <p:sp>
        <p:nvSpPr>
          <p:cNvPr id="642" name="Google Shape;642;p61"/>
          <p:cNvSpPr txBox="1"/>
          <p:nvPr/>
        </p:nvSpPr>
        <p:spPr>
          <a:xfrm>
            <a:off x="1130300" y="1463668"/>
            <a:ext cx="6883400" cy="71558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chemeClr val="dk1"/>
                </a:solidFill>
                <a:latin typeface="Calibri"/>
                <a:ea typeface="Calibri"/>
                <a:cs typeface="Calibri"/>
                <a:sym typeface="Calibri"/>
              </a:rPr>
              <a:t>Concatenate the two hidden representations to produce the bidirectional representation</a:t>
            </a:r>
            <a:endParaRPr sz="1100"/>
          </a:p>
        </p:txBody>
      </p:sp>
      <p:sp>
        <p:nvSpPr>
          <p:cNvPr id="643" name="Google Shape;643;p61"/>
          <p:cNvSpPr txBox="1"/>
          <p:nvPr/>
        </p:nvSpPr>
        <p:spPr>
          <a:xfrm>
            <a:off x="508000" y="2513399"/>
            <a:ext cx="25527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Full sentence:</a:t>
            </a:r>
            <a:endParaRPr sz="1100"/>
          </a:p>
        </p:txBody>
      </p:sp>
      <p:sp>
        <p:nvSpPr>
          <p:cNvPr id="644" name="Google Shape;644;p61"/>
          <p:cNvSpPr txBox="1"/>
          <p:nvPr/>
        </p:nvSpPr>
        <p:spPr>
          <a:xfrm>
            <a:off x="508000" y="3788563"/>
            <a:ext cx="25527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Individual word:</a:t>
            </a:r>
            <a:endParaRPr sz="1100"/>
          </a:p>
        </p:txBody>
      </p:sp>
      <p:sp>
        <p:nvSpPr>
          <p:cNvPr id="645" name="Google Shape;645;p61"/>
          <p:cNvSpPr txBox="1"/>
          <p:nvPr/>
        </p:nvSpPr>
        <p:spPr>
          <a:xfrm>
            <a:off x="2882900" y="3719312"/>
            <a:ext cx="4203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f([h</a:t>
            </a:r>
            <a:r>
              <a:rPr baseline="-25000" lang="en" sz="3300">
                <a:solidFill>
                  <a:schemeClr val="dk1"/>
                </a:solidFill>
                <a:latin typeface="Calibri"/>
                <a:ea typeface="Calibri"/>
                <a:cs typeface="Calibri"/>
                <a:sym typeface="Calibri"/>
              </a:rPr>
              <a:t>i</a:t>
            </a:r>
            <a:r>
              <a:rPr lang="en" sz="3300">
                <a:solidFill>
                  <a:schemeClr val="dk1"/>
                </a:solidFill>
                <a:latin typeface="Calibri"/>
                <a:ea typeface="Calibri"/>
                <a:cs typeface="Calibri"/>
                <a:sym typeface="Calibri"/>
              </a:rPr>
              <a:t>, h’</a:t>
            </a:r>
            <a:r>
              <a:rPr baseline="-25000" lang="en" sz="3300">
                <a:solidFill>
                  <a:schemeClr val="dk1"/>
                </a:solidFill>
                <a:latin typeface="Calibri"/>
                <a:ea typeface="Calibri"/>
                <a:cs typeface="Calibri"/>
                <a:sym typeface="Calibri"/>
              </a:rPr>
              <a:t>n-i</a:t>
            </a:r>
            <a:r>
              <a:rPr lang="en" sz="3300">
                <a:solidFill>
                  <a:schemeClr val="dk1"/>
                </a:solidFill>
                <a:latin typeface="Calibri"/>
                <a:ea typeface="Calibri"/>
                <a:cs typeface="Calibri"/>
                <a:sym typeface="Calibri"/>
              </a:rPr>
              <a:t>])</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6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Okay, so RNNs are great!</a:t>
            </a:r>
            <a:endParaRPr sz="1100"/>
          </a:p>
        </p:txBody>
      </p:sp>
      <p:sp>
        <p:nvSpPr>
          <p:cNvPr id="651" name="Google Shape;651;p6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Except they don’t work</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(at least for long-term dependencies)</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Vanishing / exploding gradient</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63"/>
          <p:cNvSpPr txBox="1"/>
          <p:nvPr/>
        </p:nvSpPr>
        <p:spPr>
          <a:xfrm>
            <a:off x="876300" y="914400"/>
            <a:ext cx="50546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LSTM (Long Short Term Memory)</a:t>
            </a:r>
            <a:endParaRPr sz="1100"/>
          </a:p>
        </p:txBody>
      </p:sp>
      <p:sp>
        <p:nvSpPr>
          <p:cNvPr id="657" name="Google Shape;657;p63"/>
          <p:cNvSpPr txBox="1"/>
          <p:nvPr/>
        </p:nvSpPr>
        <p:spPr>
          <a:xfrm>
            <a:off x="2755900" y="2247899"/>
            <a:ext cx="50546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GRU (Gated Recurrent Unit)</a:t>
            </a:r>
            <a:endParaRPr sz="1100"/>
          </a:p>
        </p:txBody>
      </p:sp>
      <p:sp>
        <p:nvSpPr>
          <p:cNvPr id="658" name="Google Shape;658;p63"/>
          <p:cNvSpPr txBox="1"/>
          <p:nvPr/>
        </p:nvSpPr>
        <p:spPr>
          <a:xfrm>
            <a:off x="1308100" y="3555999"/>
            <a:ext cx="50546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75 other variations</a:t>
            </a:r>
            <a:endParaRPr sz="1100"/>
          </a:p>
        </p:txBody>
      </p:sp>
      <p:pic>
        <p:nvPicPr>
          <p:cNvPr id="659" name="Google Shape;659;p63"/>
          <p:cNvPicPr preferRelativeResize="0"/>
          <p:nvPr/>
        </p:nvPicPr>
        <p:blipFill rotWithShape="1">
          <a:blip r:embed="rId3">
            <a:alphaModFix/>
          </a:blip>
          <a:srcRect b="0" l="0" r="0" t="0"/>
          <a:stretch/>
        </p:blipFill>
        <p:spPr>
          <a:xfrm>
            <a:off x="5283200" y="147196"/>
            <a:ext cx="3360738" cy="1326005"/>
          </a:xfrm>
          <a:prstGeom prst="rect">
            <a:avLst/>
          </a:prstGeom>
          <a:noFill/>
          <a:ln>
            <a:noFill/>
          </a:ln>
        </p:spPr>
      </p:pic>
      <p:pic>
        <p:nvPicPr>
          <p:cNvPr id="660" name="Google Shape;660;p63"/>
          <p:cNvPicPr preferRelativeResize="0"/>
          <p:nvPr/>
        </p:nvPicPr>
        <p:blipFill rotWithShape="1">
          <a:blip r:embed="rId4">
            <a:alphaModFix/>
          </a:blip>
          <a:srcRect b="0" l="0" r="0" t="0"/>
          <a:stretch/>
        </p:blipFill>
        <p:spPr>
          <a:xfrm>
            <a:off x="618982" y="1679503"/>
            <a:ext cx="2022577" cy="1444697"/>
          </a:xfrm>
          <a:prstGeom prst="rect">
            <a:avLst/>
          </a:prstGeom>
          <a:noFill/>
          <a:ln>
            <a:noFill/>
          </a:ln>
        </p:spPr>
      </p:pic>
      <p:pic>
        <p:nvPicPr>
          <p:cNvPr id="661" name="Google Shape;661;p63"/>
          <p:cNvPicPr preferRelativeResize="0"/>
          <p:nvPr/>
        </p:nvPicPr>
        <p:blipFill rotWithShape="1">
          <a:blip r:embed="rId5">
            <a:alphaModFix/>
          </a:blip>
          <a:srcRect b="0" l="0" r="0" t="0"/>
          <a:stretch/>
        </p:blipFill>
        <p:spPr>
          <a:xfrm>
            <a:off x="6519875" y="1944536"/>
            <a:ext cx="2124075" cy="1704975"/>
          </a:xfrm>
          <a:prstGeom prst="rect">
            <a:avLst/>
          </a:prstGeom>
          <a:noFill/>
          <a:ln>
            <a:noFill/>
          </a:ln>
        </p:spPr>
      </p:pic>
      <p:pic>
        <p:nvPicPr>
          <p:cNvPr id="662" name="Google Shape;662;p63"/>
          <p:cNvPicPr preferRelativeResize="0"/>
          <p:nvPr/>
        </p:nvPicPr>
        <p:blipFill rotWithShape="1">
          <a:blip r:embed="rId6">
            <a:alphaModFix/>
          </a:blip>
          <a:srcRect b="0" l="0" r="0" t="0"/>
          <a:stretch/>
        </p:blipFill>
        <p:spPr>
          <a:xfrm>
            <a:off x="4130675" y="3124200"/>
            <a:ext cx="2305050" cy="1543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Why is</a:t>
            </a:r>
            <a:r>
              <a:rPr b="1" lang="en"/>
              <a:t> Data Integration Hard?</a:t>
            </a:r>
            <a:endParaRPr b="1"/>
          </a:p>
        </p:txBody>
      </p:sp>
      <p:sp>
        <p:nvSpPr>
          <p:cNvPr id="190" name="Google Shape;190;p28"/>
          <p:cNvSpPr txBox="1"/>
          <p:nvPr>
            <p:ph idx="1" type="body"/>
          </p:nvPr>
        </p:nvSpPr>
        <p:spPr>
          <a:xfrm>
            <a:off x="363525" y="1094800"/>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Heterogeneity everywhere</a:t>
            </a:r>
            <a:endParaRPr sz="2000"/>
          </a:p>
          <a:p>
            <a:pPr indent="-342900" lvl="1" marL="914400" rtl="0">
              <a:spcBef>
                <a:spcPts val="0"/>
              </a:spcBef>
              <a:spcAft>
                <a:spcPts val="0"/>
              </a:spcAft>
              <a:buSzPts val="1800"/>
              <a:buChar char="○"/>
            </a:pPr>
            <a:r>
              <a:rPr lang="en" sz="1800"/>
              <a:t>Different data formats</a:t>
            </a:r>
            <a:endParaRPr sz="1800"/>
          </a:p>
        </p:txBody>
      </p:sp>
      <p:grpSp>
        <p:nvGrpSpPr>
          <p:cNvPr id="191" name="Google Shape;191;p28"/>
          <p:cNvGrpSpPr/>
          <p:nvPr/>
        </p:nvGrpSpPr>
        <p:grpSpPr>
          <a:xfrm>
            <a:off x="6423600" y="1199375"/>
            <a:ext cx="2408700" cy="3451725"/>
            <a:chOff x="6423600" y="1199375"/>
            <a:chExt cx="2408700" cy="3451725"/>
          </a:xfrm>
        </p:grpSpPr>
        <p:sp>
          <p:nvSpPr>
            <p:cNvPr id="192" name="Google Shape;192;p28"/>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b="1" lang="en" sz="1800"/>
                <a:t>Data Extraction</a:t>
              </a:r>
              <a:endParaRPr b="1" sz="1800"/>
            </a:p>
          </p:txBody>
        </p:sp>
        <p:sp>
          <p:nvSpPr>
            <p:cNvPr id="193" name="Google Shape;193;p28"/>
            <p:cNvSpPr/>
            <p:nvPr/>
          </p:nvSpPr>
          <p:spPr>
            <a:xfrm>
              <a:off x="6423600" y="21590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Schema Alignment</a:t>
              </a:r>
              <a:endParaRPr sz="1800"/>
            </a:p>
          </p:txBody>
        </p:sp>
        <p:sp>
          <p:nvSpPr>
            <p:cNvPr id="194" name="Google Shape;194;p28"/>
            <p:cNvSpPr/>
            <p:nvPr/>
          </p:nvSpPr>
          <p:spPr>
            <a:xfrm>
              <a:off x="6423600" y="31187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195" name="Google Shape;195;p28"/>
            <p:cNvSpPr/>
            <p:nvPr/>
          </p:nvSpPr>
          <p:spPr>
            <a:xfrm>
              <a:off x="6423600" y="40784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196" name="Google Shape;196;p28"/>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7" name="Google Shape;197;p28"/>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8" name="Google Shape;198;p28"/>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pic>
        <p:nvPicPr>
          <p:cNvPr id="199" name="Google Shape;199;p28"/>
          <p:cNvPicPr preferRelativeResize="0"/>
          <p:nvPr/>
        </p:nvPicPr>
        <p:blipFill>
          <a:blip r:embed="rId3">
            <a:alphaModFix/>
          </a:blip>
          <a:stretch>
            <a:fillRect/>
          </a:stretch>
        </p:blipFill>
        <p:spPr>
          <a:xfrm>
            <a:off x="311700" y="1950800"/>
            <a:ext cx="3561499" cy="2127350"/>
          </a:xfrm>
          <a:prstGeom prst="rect">
            <a:avLst/>
          </a:prstGeom>
          <a:noFill/>
          <a:ln>
            <a:noFill/>
          </a:ln>
        </p:spPr>
      </p:pic>
      <p:pic>
        <p:nvPicPr>
          <p:cNvPr id="200" name="Google Shape;200;p28"/>
          <p:cNvPicPr preferRelativeResize="0"/>
          <p:nvPr/>
        </p:nvPicPr>
        <p:blipFill>
          <a:blip r:embed="rId4">
            <a:alphaModFix/>
          </a:blip>
          <a:stretch>
            <a:fillRect/>
          </a:stretch>
        </p:blipFill>
        <p:spPr>
          <a:xfrm>
            <a:off x="1154650" y="2334575"/>
            <a:ext cx="3303351" cy="2496025"/>
          </a:xfrm>
          <a:prstGeom prst="rect">
            <a:avLst/>
          </a:prstGeom>
          <a:noFill/>
          <a:ln>
            <a:noFill/>
          </a:ln>
        </p:spPr>
      </p:pic>
      <p:pic>
        <p:nvPicPr>
          <p:cNvPr id="201" name="Google Shape;201;p28"/>
          <p:cNvPicPr preferRelativeResize="0"/>
          <p:nvPr/>
        </p:nvPicPr>
        <p:blipFill>
          <a:blip r:embed="rId5">
            <a:alphaModFix/>
          </a:blip>
          <a:stretch>
            <a:fillRect/>
          </a:stretch>
        </p:blipFill>
        <p:spPr>
          <a:xfrm>
            <a:off x="2088550" y="2620292"/>
            <a:ext cx="3182650" cy="2198100"/>
          </a:xfrm>
          <a:prstGeom prst="rect">
            <a:avLst/>
          </a:prstGeom>
          <a:noFill/>
          <a:ln>
            <a:noFill/>
          </a:ln>
        </p:spPr>
      </p:pic>
      <p:grpSp>
        <p:nvGrpSpPr>
          <p:cNvPr id="202" name="Google Shape;202;p28"/>
          <p:cNvGrpSpPr/>
          <p:nvPr/>
        </p:nvGrpSpPr>
        <p:grpSpPr>
          <a:xfrm>
            <a:off x="2972150" y="3015483"/>
            <a:ext cx="3303350" cy="2128017"/>
            <a:chOff x="2972150" y="3015483"/>
            <a:chExt cx="3303350" cy="2128017"/>
          </a:xfrm>
        </p:grpSpPr>
        <p:sp>
          <p:nvSpPr>
            <p:cNvPr id="203" name="Google Shape;203;p28"/>
            <p:cNvSpPr/>
            <p:nvPr/>
          </p:nvSpPr>
          <p:spPr>
            <a:xfrm>
              <a:off x="2972150" y="3015483"/>
              <a:ext cx="3303300" cy="2103600"/>
            </a:xfrm>
            <a:prstGeom prst="rect">
              <a:avLst/>
            </a:prstGeom>
            <a:solidFill>
              <a:srgbClr val="9FC5E8"/>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Diagram</a:t>
              </a:r>
              <a:endParaRPr sz="18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algn="ctr">
                <a:spcBef>
                  <a:spcPts val="0"/>
                </a:spcBef>
                <a:spcAft>
                  <a:spcPts val="0"/>
                </a:spcAft>
                <a:buNone/>
              </a:pPr>
              <a:r>
                <a:t/>
              </a:r>
              <a:endParaRPr sz="2000">
                <a:solidFill>
                  <a:srgbClr val="FFFFFF"/>
                </a:solidFill>
              </a:endParaRPr>
            </a:p>
          </p:txBody>
        </p:sp>
        <p:pic>
          <p:nvPicPr>
            <p:cNvPr id="204" name="Google Shape;204;p28"/>
            <p:cNvPicPr preferRelativeResize="0"/>
            <p:nvPr/>
          </p:nvPicPr>
          <p:blipFill>
            <a:blip r:embed="rId6">
              <a:alphaModFix/>
            </a:blip>
            <a:stretch>
              <a:fillRect/>
            </a:stretch>
          </p:blipFill>
          <p:spPr>
            <a:xfrm>
              <a:off x="2972150" y="3365710"/>
              <a:ext cx="3303350" cy="177779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Google Shape;667;p64"/>
          <p:cNvSpPr txBox="1"/>
          <p:nvPr/>
        </p:nvSpPr>
        <p:spPr>
          <a:xfrm>
            <a:off x="876300" y="914400"/>
            <a:ext cx="5054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LSTM (Long Short Term Memory)</a:t>
            </a:r>
            <a:endParaRPr sz="1100"/>
          </a:p>
        </p:txBody>
      </p:sp>
      <p:sp>
        <p:nvSpPr>
          <p:cNvPr id="668" name="Google Shape;668;p64"/>
          <p:cNvSpPr txBox="1"/>
          <p:nvPr/>
        </p:nvSpPr>
        <p:spPr>
          <a:xfrm>
            <a:off x="2755900" y="2247899"/>
            <a:ext cx="5054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GRU (Gated Recurrent Unit)</a:t>
            </a:r>
            <a:endParaRPr sz="1100"/>
          </a:p>
        </p:txBody>
      </p:sp>
      <p:sp>
        <p:nvSpPr>
          <p:cNvPr id="669" name="Google Shape;669;p64"/>
          <p:cNvSpPr txBox="1"/>
          <p:nvPr/>
        </p:nvSpPr>
        <p:spPr>
          <a:xfrm>
            <a:off x="1308100" y="3555999"/>
            <a:ext cx="5054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75 other variations</a:t>
            </a:r>
            <a:endParaRPr sz="1100"/>
          </a:p>
        </p:txBody>
      </p:sp>
      <p:pic>
        <p:nvPicPr>
          <p:cNvPr id="670" name="Google Shape;670;p64"/>
          <p:cNvPicPr preferRelativeResize="0"/>
          <p:nvPr/>
        </p:nvPicPr>
        <p:blipFill rotWithShape="1">
          <a:blip r:embed="rId3">
            <a:alphaModFix/>
          </a:blip>
          <a:srcRect b="0" l="0" r="0" t="0"/>
          <a:stretch/>
        </p:blipFill>
        <p:spPr>
          <a:xfrm>
            <a:off x="5283200" y="147196"/>
            <a:ext cx="3360738" cy="1326005"/>
          </a:xfrm>
          <a:prstGeom prst="rect">
            <a:avLst/>
          </a:prstGeom>
          <a:noFill/>
          <a:ln>
            <a:noFill/>
          </a:ln>
        </p:spPr>
      </p:pic>
      <p:pic>
        <p:nvPicPr>
          <p:cNvPr id="671" name="Google Shape;671;p64"/>
          <p:cNvPicPr preferRelativeResize="0"/>
          <p:nvPr/>
        </p:nvPicPr>
        <p:blipFill rotWithShape="1">
          <a:blip r:embed="rId4">
            <a:alphaModFix/>
          </a:blip>
          <a:srcRect b="0" l="0" r="0" t="0"/>
          <a:stretch/>
        </p:blipFill>
        <p:spPr>
          <a:xfrm>
            <a:off x="618982" y="1679503"/>
            <a:ext cx="2022577" cy="1444697"/>
          </a:xfrm>
          <a:prstGeom prst="rect">
            <a:avLst/>
          </a:prstGeom>
          <a:noFill/>
          <a:ln>
            <a:noFill/>
          </a:ln>
        </p:spPr>
      </p:pic>
      <p:pic>
        <p:nvPicPr>
          <p:cNvPr id="672" name="Google Shape;672;p64"/>
          <p:cNvPicPr preferRelativeResize="0"/>
          <p:nvPr/>
        </p:nvPicPr>
        <p:blipFill rotWithShape="1">
          <a:blip r:embed="rId5">
            <a:alphaModFix/>
          </a:blip>
          <a:srcRect b="0" l="0" r="0" t="0"/>
          <a:stretch/>
        </p:blipFill>
        <p:spPr>
          <a:xfrm>
            <a:off x="6519875" y="1944536"/>
            <a:ext cx="2124075" cy="1704975"/>
          </a:xfrm>
          <a:prstGeom prst="rect">
            <a:avLst/>
          </a:prstGeom>
          <a:noFill/>
          <a:ln>
            <a:noFill/>
          </a:ln>
        </p:spPr>
      </p:pic>
      <p:pic>
        <p:nvPicPr>
          <p:cNvPr id="673" name="Google Shape;673;p64"/>
          <p:cNvPicPr preferRelativeResize="0"/>
          <p:nvPr/>
        </p:nvPicPr>
        <p:blipFill rotWithShape="1">
          <a:blip r:embed="rId6">
            <a:alphaModFix/>
          </a:blip>
          <a:srcRect b="0" l="0" r="0" t="0"/>
          <a:stretch/>
        </p:blipFill>
        <p:spPr>
          <a:xfrm>
            <a:off x="4130675" y="3124200"/>
            <a:ext cx="2305050" cy="1543050"/>
          </a:xfrm>
          <a:prstGeom prst="rect">
            <a:avLst/>
          </a:prstGeom>
          <a:noFill/>
          <a:ln>
            <a:noFill/>
          </a:ln>
        </p:spPr>
      </p:pic>
      <p:sp>
        <p:nvSpPr>
          <p:cNvPr id="674" name="Google Shape;674;p64"/>
          <p:cNvSpPr/>
          <p:nvPr/>
        </p:nvSpPr>
        <p:spPr>
          <a:xfrm>
            <a:off x="1447794" y="1494001"/>
            <a:ext cx="6248400" cy="2155500"/>
          </a:xfrm>
          <a:prstGeom prst="rect">
            <a:avLst/>
          </a:prstGeom>
          <a:solidFill>
            <a:schemeClr val="accent2">
              <a:alpha val="91760"/>
            </a:schemeClr>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5000">
                <a:solidFill>
                  <a:schemeClr val="lt1"/>
                </a:solidFill>
                <a:latin typeface="Calibri"/>
                <a:ea typeface="Calibri"/>
                <a:cs typeface="Calibri"/>
                <a:sym typeface="Calibri"/>
              </a:rPr>
              <a:t>Same basic idea</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sp>
        <p:nvSpPr>
          <p:cNvPr id="679" name="Google Shape;679;p6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Add more neural networks!</a:t>
            </a:r>
            <a:endParaRPr sz="1100"/>
          </a:p>
        </p:txBody>
      </p:sp>
      <p:sp>
        <p:nvSpPr>
          <p:cNvPr id="680" name="Google Shape;680;p65"/>
          <p:cNvSpPr txBox="1"/>
          <p:nvPr>
            <p:ph idx="1" type="body"/>
          </p:nvPr>
        </p:nvSpPr>
        <p:spPr>
          <a:xfrm>
            <a:off x="628650" y="1369219"/>
            <a:ext cx="7886700" cy="3609182"/>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Add “gates” that decide how to balance impact of new input vs hidden state</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“Remember” gates</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“Forget” gates</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“Reset” gates</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Take input and previous state</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Hit ‘em with some weights</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Run it through a sigmoid</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Multiply against h</a:t>
            </a:r>
            <a:r>
              <a:rPr b="0" baseline="-25000" i="0" lang="en" sz="2100" u="none" cap="none" strike="noStrike">
                <a:solidFill>
                  <a:schemeClr val="dk1"/>
                </a:solidFill>
                <a:latin typeface="Calibri"/>
                <a:ea typeface="Calibri"/>
                <a:cs typeface="Calibri"/>
                <a:sym typeface="Calibri"/>
              </a:rPr>
              <a:t>i</a:t>
            </a:r>
            <a:r>
              <a:rPr b="0" i="0" lang="en" sz="2100" u="none" cap="none" strike="noStrike">
                <a:solidFill>
                  <a:schemeClr val="dk1"/>
                </a:solidFill>
                <a:latin typeface="Calibri"/>
                <a:ea typeface="Calibri"/>
                <a:cs typeface="Calibri"/>
                <a:sym typeface="Calibri"/>
              </a:rPr>
              <a:t> or x</a:t>
            </a:r>
            <a:r>
              <a:rPr b="0" baseline="-25000" i="0" lang="en" sz="2100" u="none" cap="none" strike="noStrike">
                <a:solidFill>
                  <a:schemeClr val="dk1"/>
                </a:solidFill>
                <a:latin typeface="Calibri"/>
                <a:ea typeface="Calibri"/>
                <a:cs typeface="Calibri"/>
                <a:sym typeface="Calibri"/>
              </a:rPr>
              <a:t>i</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Sigmoid values from 0 – 1 to signify how much to keep/forget</a:t>
            </a:r>
            <a:endParaRPr sz="1100"/>
          </a:p>
          <a:p>
            <a:pPr indent="-63500" lvl="1" marL="520700" marR="0" rtl="0" algn="l">
              <a:lnSpc>
                <a:spcPct val="90000"/>
              </a:lnSpc>
              <a:spcBef>
                <a:spcPts val="400"/>
              </a:spcBef>
              <a:spcAft>
                <a:spcPts val="0"/>
              </a:spcAft>
              <a:buClr>
                <a:schemeClr val="dk1"/>
              </a:buClr>
              <a:buSzPts val="1800"/>
              <a:buFont typeface="Arial"/>
              <a:buNone/>
            </a:pPr>
            <a:r>
              <a:t/>
            </a:r>
            <a:endParaRPr b="0" baseline="-25000" i="0" sz="1800" u="none" cap="none" strike="noStrike">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6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a:spcBef>
                <a:spcPts val="0"/>
              </a:spcBef>
              <a:spcAft>
                <a:spcPts val="0"/>
              </a:spcAft>
              <a:buNone/>
            </a:pPr>
            <a:r>
              <a:rPr lang="en"/>
              <a:t>For the details, see:</a:t>
            </a:r>
            <a:endParaRPr/>
          </a:p>
        </p:txBody>
      </p:sp>
      <p:sp>
        <p:nvSpPr>
          <p:cNvPr id="686" name="Google Shape;686;p66"/>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a:spcBef>
                <a:spcPts val="800"/>
              </a:spcBef>
              <a:spcAft>
                <a:spcPts val="0"/>
              </a:spcAft>
              <a:buNone/>
            </a:pPr>
            <a:r>
              <a:t/>
            </a:r>
            <a:endParaRPr/>
          </a:p>
        </p:txBody>
      </p:sp>
      <p:pic>
        <p:nvPicPr>
          <p:cNvPr id="687" name="Google Shape;687;p66"/>
          <p:cNvPicPr preferRelativeResize="0"/>
          <p:nvPr/>
        </p:nvPicPr>
        <p:blipFill rotWithShape="1">
          <a:blip r:embed="rId3">
            <a:alphaModFix/>
          </a:blip>
          <a:srcRect b="0" l="0" r="0" t="0"/>
          <a:stretch/>
        </p:blipFill>
        <p:spPr>
          <a:xfrm>
            <a:off x="5294500" y="1369225"/>
            <a:ext cx="2067299" cy="3431426"/>
          </a:xfrm>
          <a:prstGeom prst="rect">
            <a:avLst/>
          </a:prstGeom>
          <a:noFill/>
          <a:ln>
            <a:noFill/>
          </a:ln>
        </p:spPr>
      </p:pic>
      <p:pic>
        <p:nvPicPr>
          <p:cNvPr id="688" name="Google Shape;688;p66"/>
          <p:cNvPicPr preferRelativeResize="0"/>
          <p:nvPr/>
        </p:nvPicPr>
        <p:blipFill>
          <a:blip r:embed="rId4">
            <a:alphaModFix/>
          </a:blip>
          <a:stretch>
            <a:fillRect/>
          </a:stretch>
        </p:blipFill>
        <p:spPr>
          <a:xfrm>
            <a:off x="1109800" y="1328350"/>
            <a:ext cx="2640148" cy="3513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Key Lessons for ML </a:t>
            </a:r>
            <a:r>
              <a:rPr b="1" lang="en" sz="1800"/>
              <a:t>[</a:t>
            </a:r>
            <a:r>
              <a:rPr lang="en" sz="1800"/>
              <a:t>Domingos, 2012]</a:t>
            </a:r>
            <a:endParaRPr sz="1800"/>
          </a:p>
        </p:txBody>
      </p:sp>
      <p:sp>
        <p:nvSpPr>
          <p:cNvPr id="694" name="Google Shape;694;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Learning = Representation + Evaluation + Optimization</a:t>
            </a:r>
            <a:endParaRPr sz="2000"/>
          </a:p>
          <a:p>
            <a:pPr indent="-355600" lvl="0" marL="457200" rtl="0">
              <a:spcBef>
                <a:spcPts val="0"/>
              </a:spcBef>
              <a:spcAft>
                <a:spcPts val="0"/>
              </a:spcAft>
              <a:buClr>
                <a:srgbClr val="0E9453"/>
              </a:buClr>
              <a:buSzPts val="2000"/>
              <a:buChar char="●"/>
            </a:pPr>
            <a:r>
              <a:rPr b="1" lang="en" sz="2000">
                <a:solidFill>
                  <a:srgbClr val="0E9453"/>
                </a:solidFill>
              </a:rPr>
              <a:t>It’s generalization that counts: generalize beyond training examples</a:t>
            </a:r>
            <a:endParaRPr b="1" sz="2000">
              <a:solidFill>
                <a:srgbClr val="0E9453"/>
              </a:solidFill>
            </a:endParaRPr>
          </a:p>
          <a:p>
            <a:pPr indent="-355600" lvl="0" marL="457200" rtl="0">
              <a:spcBef>
                <a:spcPts val="0"/>
              </a:spcBef>
              <a:spcAft>
                <a:spcPts val="0"/>
              </a:spcAft>
              <a:buSzPts val="2000"/>
              <a:buChar char="●"/>
            </a:pPr>
            <a:r>
              <a:rPr lang="en" sz="2000"/>
              <a:t>Data alone is not enough: “no free lunch” theorem--No learner can beat random guessing over all possible functions to be learned</a:t>
            </a:r>
            <a:endParaRPr sz="2000"/>
          </a:p>
          <a:p>
            <a:pPr indent="-355600" lvl="0" marL="457200" rtl="0">
              <a:spcBef>
                <a:spcPts val="0"/>
              </a:spcBef>
              <a:spcAft>
                <a:spcPts val="0"/>
              </a:spcAft>
              <a:buSzPts val="2000"/>
              <a:buChar char="●"/>
            </a:pPr>
            <a:r>
              <a:rPr lang="en" sz="2000"/>
              <a:t>Intuition fails in high dimensions: “curse of </a:t>
            </a:r>
            <a:r>
              <a:rPr lang="en" sz="2000"/>
              <a:t>dimensionality</a:t>
            </a:r>
            <a:r>
              <a:rPr lang="en" sz="2000"/>
              <a:t>”</a:t>
            </a:r>
            <a:endParaRPr sz="2000"/>
          </a:p>
          <a:p>
            <a:pPr indent="-355600" lvl="0" marL="457200" rtl="0">
              <a:spcBef>
                <a:spcPts val="0"/>
              </a:spcBef>
              <a:spcAft>
                <a:spcPts val="0"/>
              </a:spcAft>
              <a:buSzPts val="2000"/>
              <a:buChar char="●"/>
            </a:pPr>
            <a:r>
              <a:rPr b="1" lang="en" sz="2000">
                <a:solidFill>
                  <a:srgbClr val="0E9453"/>
                </a:solidFill>
              </a:rPr>
              <a:t>More data beats a cleverer algorithm</a:t>
            </a:r>
            <a:r>
              <a:rPr lang="en" sz="2000">
                <a:solidFill>
                  <a:srgbClr val="0E9453"/>
                </a:solidFill>
              </a:rPr>
              <a:t>:</a:t>
            </a:r>
            <a:r>
              <a:rPr lang="en" sz="2000">
                <a:solidFill>
                  <a:srgbClr val="FF0000"/>
                </a:solidFill>
              </a:rPr>
              <a:t> </a:t>
            </a:r>
            <a:r>
              <a:rPr lang="en" sz="2000"/>
              <a:t>Google showed that after providing 300M images for DL image recognition, no flattening of the learning curve was observed.</a:t>
            </a:r>
            <a:endParaRPr sz="2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 &amp; ML as Synergy</a:t>
            </a:r>
            <a:endParaRPr sz="1800"/>
          </a:p>
        </p:txBody>
      </p:sp>
      <p:sp>
        <p:nvSpPr>
          <p:cNvPr id="700" name="Google Shape;700;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ML for effective DI: AUTOMATION, AUTOMATION, AUTOMATION</a:t>
            </a:r>
            <a:endParaRPr b="1" sz="2000"/>
          </a:p>
          <a:p>
            <a:pPr indent="-355600" lvl="1" marL="914400" rtl="0">
              <a:spcBef>
                <a:spcPts val="0"/>
              </a:spcBef>
              <a:spcAft>
                <a:spcPts val="0"/>
              </a:spcAft>
              <a:buSzPts val="2000"/>
              <a:buChar char="○"/>
            </a:pPr>
            <a:r>
              <a:rPr lang="en" sz="2000"/>
              <a:t>Automating DI tasks with training data</a:t>
            </a:r>
            <a:endParaRPr sz="2000"/>
          </a:p>
          <a:p>
            <a:pPr indent="-355600" lvl="1" marL="914400" rtl="0">
              <a:spcBef>
                <a:spcPts val="0"/>
              </a:spcBef>
              <a:spcAft>
                <a:spcPts val="0"/>
              </a:spcAft>
              <a:buSzPts val="2000"/>
              <a:buChar char="○"/>
            </a:pPr>
            <a:r>
              <a:rPr lang="en" sz="2000"/>
              <a:t>Better understanding of semantics by neural network</a:t>
            </a:r>
            <a:br>
              <a:rPr lang="en" sz="2000"/>
            </a:br>
            <a:endParaRPr sz="2000"/>
          </a:p>
          <a:p>
            <a:pPr indent="-355600" lvl="0" marL="457200" rtl="0">
              <a:spcBef>
                <a:spcPts val="0"/>
              </a:spcBef>
              <a:spcAft>
                <a:spcPts val="0"/>
              </a:spcAft>
              <a:buSzPts val="2000"/>
              <a:buChar char="●"/>
            </a:pPr>
            <a:r>
              <a:rPr b="1" lang="en" sz="2000"/>
              <a:t>DI for effective ML: DATA, DATA, DATA</a:t>
            </a:r>
            <a:endParaRPr b="1" sz="2000"/>
          </a:p>
          <a:p>
            <a:pPr indent="-355600" lvl="1" marL="914400" rtl="0">
              <a:spcBef>
                <a:spcPts val="0"/>
              </a:spcBef>
              <a:spcAft>
                <a:spcPts val="0"/>
              </a:spcAft>
              <a:buSzPts val="2000"/>
              <a:buChar char="○"/>
            </a:pPr>
            <a:r>
              <a:rPr lang="en" sz="2000"/>
              <a:t>Create large-scale training datasets from different sources</a:t>
            </a:r>
            <a:endParaRPr sz="2000"/>
          </a:p>
          <a:p>
            <a:pPr indent="-355600" lvl="1" marL="914400" rtl="0">
              <a:spcBef>
                <a:spcPts val="0"/>
              </a:spcBef>
              <a:spcAft>
                <a:spcPts val="0"/>
              </a:spcAft>
              <a:buSzPts val="2000"/>
              <a:buChar char="○"/>
            </a:pPr>
            <a:r>
              <a:rPr lang="en" sz="2000"/>
              <a:t>Cleaning of data used for training </a:t>
            </a:r>
            <a:endParaRPr sz="2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Give me a Fulscrum, I will Move the Earth</a:t>
            </a:r>
            <a:endParaRPr b="1"/>
          </a:p>
          <a:p>
            <a:pPr indent="0" lvl="0" marL="0" rtl="0">
              <a:spcBef>
                <a:spcPts val="0"/>
              </a:spcBef>
              <a:spcAft>
                <a:spcPts val="0"/>
              </a:spcAft>
              <a:buNone/>
            </a:pPr>
            <a:r>
              <a:rPr lang="en" sz="2900">
                <a:solidFill>
                  <a:srgbClr val="002E36"/>
                </a:solidFill>
                <a:latin typeface="Arial"/>
                <a:ea typeface="Arial"/>
                <a:cs typeface="Arial"/>
                <a:sym typeface="Arial"/>
              </a:rPr>
              <a:t>                                                           -- Archimedes </a:t>
            </a:r>
            <a:endParaRPr b="1"/>
          </a:p>
        </p:txBody>
      </p:sp>
      <p:pic>
        <p:nvPicPr>
          <p:cNvPr id="706" name="Google Shape;706;p69"/>
          <p:cNvPicPr preferRelativeResize="0"/>
          <p:nvPr/>
        </p:nvPicPr>
        <p:blipFill>
          <a:blip r:embed="rId3">
            <a:alphaModFix/>
          </a:blip>
          <a:stretch>
            <a:fillRect/>
          </a:stretch>
        </p:blipFill>
        <p:spPr>
          <a:xfrm>
            <a:off x="1687901" y="1668550"/>
            <a:ext cx="6088399" cy="3056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Google Shape;711;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Give me a DI funnel, I will Move ML</a:t>
            </a:r>
            <a:endParaRPr b="1"/>
          </a:p>
          <a:p>
            <a:pPr indent="0" lvl="0" marL="0" rtl="0">
              <a:spcBef>
                <a:spcPts val="0"/>
              </a:spcBef>
              <a:spcAft>
                <a:spcPts val="0"/>
              </a:spcAft>
              <a:buNone/>
            </a:pPr>
            <a:r>
              <a:rPr lang="en" sz="2900">
                <a:solidFill>
                  <a:srgbClr val="002E36"/>
                </a:solidFill>
                <a:latin typeface="Arial"/>
                <a:ea typeface="Arial"/>
                <a:cs typeface="Arial"/>
                <a:sym typeface="Arial"/>
              </a:rPr>
              <a:t>                                                           </a:t>
            </a:r>
            <a:endParaRPr b="1"/>
          </a:p>
        </p:txBody>
      </p:sp>
      <p:pic>
        <p:nvPicPr>
          <p:cNvPr id="712" name="Google Shape;712;p70"/>
          <p:cNvPicPr preferRelativeResize="0"/>
          <p:nvPr/>
        </p:nvPicPr>
        <p:blipFill>
          <a:blip r:embed="rId3">
            <a:alphaModFix/>
          </a:blip>
          <a:stretch>
            <a:fillRect/>
          </a:stretch>
        </p:blipFill>
        <p:spPr>
          <a:xfrm>
            <a:off x="1652512" y="1395528"/>
            <a:ext cx="6192476" cy="3316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6" name="Shape 716"/>
        <p:cNvGrpSpPr/>
        <p:nvPr/>
      </p:nvGrpSpPr>
      <p:grpSpPr>
        <a:xfrm>
          <a:off x="0" y="0"/>
          <a:ext cx="0" cy="0"/>
          <a:chOff x="0" y="0"/>
          <a:chExt cx="0" cy="0"/>
        </a:xfrm>
      </p:grpSpPr>
      <p:pic>
        <p:nvPicPr>
          <p:cNvPr id="717" name="Google Shape;717;p71"/>
          <p:cNvPicPr preferRelativeResize="0"/>
          <p:nvPr/>
        </p:nvPicPr>
        <p:blipFill>
          <a:blip r:embed="rId3">
            <a:alphaModFix/>
          </a:blip>
          <a:stretch>
            <a:fillRect/>
          </a:stretch>
        </p:blipFill>
        <p:spPr>
          <a:xfrm>
            <a:off x="2618950" y="1931825"/>
            <a:ext cx="1381950" cy="1790508"/>
          </a:xfrm>
          <a:prstGeom prst="rect">
            <a:avLst/>
          </a:prstGeom>
          <a:noFill/>
          <a:ln>
            <a:noFill/>
          </a:ln>
        </p:spPr>
      </p:pic>
      <p:sp>
        <p:nvSpPr>
          <p:cNvPr id="718" name="Google Shape;718;p71"/>
          <p:cNvSpPr txBox="1"/>
          <p:nvPr>
            <p:ph type="title"/>
          </p:nvPr>
        </p:nvSpPr>
        <p:spPr>
          <a:xfrm>
            <a:off x="311700" y="445025"/>
            <a:ext cx="85608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Many Systems Where DI &amp; ML Leverage Each Other</a:t>
            </a:r>
            <a:endParaRPr b="1"/>
          </a:p>
          <a:p>
            <a:pPr indent="0" lvl="0" marL="0" rtl="0">
              <a:spcBef>
                <a:spcPts val="0"/>
              </a:spcBef>
              <a:spcAft>
                <a:spcPts val="0"/>
              </a:spcAft>
              <a:buNone/>
            </a:pPr>
            <a:r>
              <a:rPr lang="en" sz="2900">
                <a:solidFill>
                  <a:srgbClr val="002E36"/>
                </a:solidFill>
                <a:latin typeface="Arial"/>
                <a:ea typeface="Arial"/>
                <a:cs typeface="Arial"/>
                <a:sym typeface="Arial"/>
              </a:rPr>
              <a:t>                                                           </a:t>
            </a:r>
            <a:endParaRPr b="1"/>
          </a:p>
        </p:txBody>
      </p:sp>
      <p:sp>
        <p:nvSpPr>
          <p:cNvPr id="719" name="Google Shape;719;p71"/>
          <p:cNvSpPr txBox="1"/>
          <p:nvPr/>
        </p:nvSpPr>
        <p:spPr>
          <a:xfrm>
            <a:off x="1249950" y="4128050"/>
            <a:ext cx="6644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Increasing number of systems both in industry and academia.</a:t>
            </a:r>
            <a:endParaRPr sz="2400">
              <a:solidFill>
                <a:srgbClr val="0E9453"/>
              </a:solidFill>
              <a:latin typeface="Proxima Nova"/>
              <a:ea typeface="Proxima Nova"/>
              <a:cs typeface="Proxima Nova"/>
              <a:sym typeface="Proxima Nova"/>
            </a:endParaRPr>
          </a:p>
        </p:txBody>
      </p:sp>
      <p:grpSp>
        <p:nvGrpSpPr>
          <p:cNvPr id="720" name="Google Shape;720;p71"/>
          <p:cNvGrpSpPr/>
          <p:nvPr/>
        </p:nvGrpSpPr>
        <p:grpSpPr>
          <a:xfrm>
            <a:off x="3520875" y="948160"/>
            <a:ext cx="3348600" cy="1966558"/>
            <a:chOff x="1419600" y="2718015"/>
            <a:chExt cx="3000000" cy="1552260"/>
          </a:xfrm>
        </p:grpSpPr>
        <p:pic>
          <p:nvPicPr>
            <p:cNvPr id="721" name="Google Shape;721;p71"/>
            <p:cNvPicPr preferRelativeResize="0"/>
            <p:nvPr/>
          </p:nvPicPr>
          <p:blipFill>
            <a:blip r:embed="rId4">
              <a:alphaModFix/>
            </a:blip>
            <a:stretch>
              <a:fillRect/>
            </a:stretch>
          </p:blipFill>
          <p:spPr>
            <a:xfrm>
              <a:off x="1632838" y="2718015"/>
              <a:ext cx="1078500" cy="960359"/>
            </a:xfrm>
            <a:prstGeom prst="rect">
              <a:avLst/>
            </a:prstGeom>
            <a:noFill/>
            <a:ln>
              <a:noFill/>
            </a:ln>
          </p:spPr>
        </p:pic>
        <p:sp>
          <p:nvSpPr>
            <p:cNvPr id="722" name="Google Shape;722;p71"/>
            <p:cNvSpPr txBox="1"/>
            <p:nvPr/>
          </p:nvSpPr>
          <p:spPr>
            <a:xfrm>
              <a:off x="1419600" y="3309975"/>
              <a:ext cx="3000000" cy="9603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en" sz="2400">
                  <a:latin typeface="Proxima Nova"/>
                  <a:ea typeface="Proxima Nova"/>
                  <a:cs typeface="Proxima Nova"/>
                  <a:sym typeface="Proxima Nova"/>
                </a:rPr>
                <a:t>Magellan </a:t>
              </a:r>
              <a:endParaRPr b="1" sz="2400">
                <a:latin typeface="Proxima Nova"/>
                <a:ea typeface="Proxima Nova"/>
                <a:cs typeface="Proxima Nova"/>
                <a:sym typeface="Proxima Nova"/>
              </a:endParaRPr>
            </a:p>
          </p:txBody>
        </p:sp>
      </p:grpSp>
      <p:grpSp>
        <p:nvGrpSpPr>
          <p:cNvPr id="723" name="Google Shape;723;p71"/>
          <p:cNvGrpSpPr/>
          <p:nvPr/>
        </p:nvGrpSpPr>
        <p:grpSpPr>
          <a:xfrm>
            <a:off x="-221632" y="1176710"/>
            <a:ext cx="1555105" cy="960407"/>
            <a:chOff x="377988" y="3502400"/>
            <a:chExt cx="2552700" cy="1511975"/>
          </a:xfrm>
        </p:grpSpPr>
        <p:pic>
          <p:nvPicPr>
            <p:cNvPr id="724" name="Google Shape;724;p71"/>
            <p:cNvPicPr preferRelativeResize="0"/>
            <p:nvPr/>
          </p:nvPicPr>
          <p:blipFill>
            <a:blip r:embed="rId5">
              <a:alphaModFix/>
            </a:blip>
            <a:stretch>
              <a:fillRect/>
            </a:stretch>
          </p:blipFill>
          <p:spPr>
            <a:xfrm>
              <a:off x="1044750" y="3502400"/>
              <a:ext cx="1219200" cy="1143000"/>
            </a:xfrm>
            <a:prstGeom prst="rect">
              <a:avLst/>
            </a:prstGeom>
            <a:noFill/>
            <a:ln>
              <a:noFill/>
            </a:ln>
          </p:spPr>
        </p:pic>
        <p:sp>
          <p:nvSpPr>
            <p:cNvPr id="725" name="Google Shape;725;p71"/>
            <p:cNvSpPr txBox="1"/>
            <p:nvPr/>
          </p:nvSpPr>
          <p:spPr>
            <a:xfrm>
              <a:off x="377988" y="45688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NELL</a:t>
              </a:r>
              <a:endParaRPr b="1">
                <a:solidFill>
                  <a:schemeClr val="dk1"/>
                </a:solidFill>
                <a:latin typeface="Proxima Nova"/>
                <a:ea typeface="Proxima Nova"/>
                <a:cs typeface="Proxima Nova"/>
                <a:sym typeface="Proxima Nova"/>
              </a:endParaRPr>
            </a:p>
          </p:txBody>
        </p:sp>
      </p:grpSp>
      <p:pic>
        <p:nvPicPr>
          <p:cNvPr id="726" name="Google Shape;726;p71"/>
          <p:cNvPicPr preferRelativeResize="0"/>
          <p:nvPr/>
        </p:nvPicPr>
        <p:blipFill>
          <a:blip r:embed="rId6">
            <a:alphaModFix/>
          </a:blip>
          <a:stretch>
            <a:fillRect/>
          </a:stretch>
        </p:blipFill>
        <p:spPr>
          <a:xfrm>
            <a:off x="7950830" y="1120400"/>
            <a:ext cx="1049995" cy="1947300"/>
          </a:xfrm>
          <a:prstGeom prst="rect">
            <a:avLst/>
          </a:prstGeom>
          <a:noFill/>
          <a:ln>
            <a:noFill/>
          </a:ln>
        </p:spPr>
      </p:pic>
      <p:pic>
        <p:nvPicPr>
          <p:cNvPr id="727" name="Google Shape;727;p71"/>
          <p:cNvPicPr preferRelativeResize="0"/>
          <p:nvPr/>
        </p:nvPicPr>
        <p:blipFill>
          <a:blip r:embed="rId7">
            <a:alphaModFix/>
          </a:blip>
          <a:stretch>
            <a:fillRect/>
          </a:stretch>
        </p:blipFill>
        <p:spPr>
          <a:xfrm>
            <a:off x="5286374" y="1323525"/>
            <a:ext cx="2545600" cy="740433"/>
          </a:xfrm>
          <a:prstGeom prst="rect">
            <a:avLst/>
          </a:prstGeom>
          <a:noFill/>
          <a:ln>
            <a:noFill/>
          </a:ln>
        </p:spPr>
      </p:pic>
      <p:pic>
        <p:nvPicPr>
          <p:cNvPr id="728" name="Google Shape;728;p71"/>
          <p:cNvPicPr preferRelativeResize="0"/>
          <p:nvPr/>
        </p:nvPicPr>
        <p:blipFill>
          <a:blip r:embed="rId8">
            <a:alphaModFix/>
          </a:blip>
          <a:stretch>
            <a:fillRect/>
          </a:stretch>
        </p:blipFill>
        <p:spPr>
          <a:xfrm>
            <a:off x="523550" y="2266312"/>
            <a:ext cx="2095395" cy="801375"/>
          </a:xfrm>
          <a:prstGeom prst="rect">
            <a:avLst/>
          </a:prstGeom>
          <a:noFill/>
          <a:ln>
            <a:noFill/>
          </a:ln>
        </p:spPr>
      </p:pic>
      <p:pic>
        <p:nvPicPr>
          <p:cNvPr descr="Image result for tamr" id="729" name="Google Shape;729;p71"/>
          <p:cNvPicPr preferRelativeResize="0"/>
          <p:nvPr/>
        </p:nvPicPr>
        <p:blipFill>
          <a:blip r:embed="rId9">
            <a:alphaModFix/>
          </a:blip>
          <a:stretch>
            <a:fillRect/>
          </a:stretch>
        </p:blipFill>
        <p:spPr>
          <a:xfrm>
            <a:off x="5755775" y="2918513"/>
            <a:ext cx="1904559" cy="731361"/>
          </a:xfrm>
          <a:prstGeom prst="rect">
            <a:avLst/>
          </a:prstGeom>
          <a:noFill/>
          <a:ln>
            <a:noFill/>
          </a:ln>
        </p:spPr>
      </p:pic>
      <p:pic>
        <p:nvPicPr>
          <p:cNvPr id="730" name="Google Shape;730;p71"/>
          <p:cNvPicPr preferRelativeResize="0"/>
          <p:nvPr/>
        </p:nvPicPr>
        <p:blipFill>
          <a:blip r:embed="rId10">
            <a:alphaModFix/>
          </a:blip>
          <a:stretch>
            <a:fillRect/>
          </a:stretch>
        </p:blipFill>
        <p:spPr>
          <a:xfrm>
            <a:off x="1063424" y="1017725"/>
            <a:ext cx="2457450" cy="666750"/>
          </a:xfrm>
          <a:prstGeom prst="rect">
            <a:avLst/>
          </a:prstGeom>
          <a:noFill/>
          <a:ln>
            <a:noFill/>
          </a:ln>
        </p:spPr>
      </p:pic>
      <p:pic>
        <p:nvPicPr>
          <p:cNvPr id="731" name="Google Shape;731;p71"/>
          <p:cNvPicPr preferRelativeResize="0"/>
          <p:nvPr/>
        </p:nvPicPr>
        <p:blipFill>
          <a:blip r:embed="rId11">
            <a:alphaModFix/>
          </a:blip>
          <a:stretch>
            <a:fillRect/>
          </a:stretch>
        </p:blipFill>
        <p:spPr>
          <a:xfrm>
            <a:off x="464175" y="3266901"/>
            <a:ext cx="2545591" cy="731350"/>
          </a:xfrm>
          <a:prstGeom prst="rect">
            <a:avLst/>
          </a:prstGeom>
          <a:noFill/>
          <a:ln>
            <a:noFill/>
          </a:ln>
        </p:spPr>
      </p:pic>
      <p:pic>
        <p:nvPicPr>
          <p:cNvPr descr="Image result for trifacta" id="732" name="Google Shape;732;p71"/>
          <p:cNvPicPr preferRelativeResize="0"/>
          <p:nvPr/>
        </p:nvPicPr>
        <p:blipFill>
          <a:blip r:embed="rId12">
            <a:alphaModFix/>
          </a:blip>
          <a:stretch>
            <a:fillRect/>
          </a:stretch>
        </p:blipFill>
        <p:spPr>
          <a:xfrm>
            <a:off x="6428950" y="3736450"/>
            <a:ext cx="2386973" cy="445500"/>
          </a:xfrm>
          <a:prstGeom prst="rect">
            <a:avLst/>
          </a:prstGeom>
          <a:noFill/>
          <a:ln>
            <a:noFill/>
          </a:ln>
        </p:spPr>
      </p:pic>
      <p:pic>
        <p:nvPicPr>
          <p:cNvPr id="733" name="Google Shape;733;p71"/>
          <p:cNvPicPr preferRelativeResize="0"/>
          <p:nvPr/>
        </p:nvPicPr>
        <p:blipFill>
          <a:blip r:embed="rId13">
            <a:alphaModFix/>
          </a:blip>
          <a:stretch>
            <a:fillRect/>
          </a:stretch>
        </p:blipFill>
        <p:spPr>
          <a:xfrm>
            <a:off x="4972375" y="2273931"/>
            <a:ext cx="2545600" cy="557995"/>
          </a:xfrm>
          <a:prstGeom prst="rect">
            <a:avLst/>
          </a:prstGeom>
          <a:noFill/>
          <a:ln>
            <a:noFill/>
          </a:ln>
        </p:spPr>
      </p:pic>
      <p:pic>
        <p:nvPicPr>
          <p:cNvPr id="734" name="Google Shape;734;p71"/>
          <p:cNvPicPr preferRelativeResize="0"/>
          <p:nvPr/>
        </p:nvPicPr>
        <p:blipFill>
          <a:blip r:embed="rId14">
            <a:alphaModFix/>
          </a:blip>
          <a:stretch>
            <a:fillRect/>
          </a:stretch>
        </p:blipFill>
        <p:spPr>
          <a:xfrm>
            <a:off x="3865075" y="3133413"/>
            <a:ext cx="1828800" cy="971550"/>
          </a:xfrm>
          <a:prstGeom prst="rect">
            <a:avLst/>
          </a:prstGeom>
          <a:noFill/>
          <a:ln>
            <a:noFill/>
          </a:ln>
        </p:spPr>
      </p:pic>
      <p:pic>
        <p:nvPicPr>
          <p:cNvPr id="735" name="Google Shape;735;p71"/>
          <p:cNvPicPr preferRelativeResize="0"/>
          <p:nvPr/>
        </p:nvPicPr>
        <p:blipFill>
          <a:blip r:embed="rId15">
            <a:alphaModFix/>
          </a:blip>
          <a:stretch>
            <a:fillRect/>
          </a:stretch>
        </p:blipFill>
        <p:spPr>
          <a:xfrm>
            <a:off x="1512775" y="1543712"/>
            <a:ext cx="1828800" cy="7754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Google Shape;740;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Example System: Product Graph </a:t>
            </a:r>
            <a:r>
              <a:rPr lang="en" sz="1800"/>
              <a:t>[Dong, KDD’18]</a:t>
            </a:r>
            <a:endParaRPr sz="1800"/>
          </a:p>
        </p:txBody>
      </p:sp>
      <p:pic>
        <p:nvPicPr>
          <p:cNvPr id="741" name="Google Shape;741;p72"/>
          <p:cNvPicPr preferRelativeResize="0"/>
          <p:nvPr/>
        </p:nvPicPr>
        <p:blipFill>
          <a:blip r:embed="rId3">
            <a:alphaModFix/>
          </a:blip>
          <a:stretch>
            <a:fillRect/>
          </a:stretch>
        </p:blipFill>
        <p:spPr>
          <a:xfrm>
            <a:off x="152400" y="1170125"/>
            <a:ext cx="8839203" cy="3721770"/>
          </a:xfrm>
          <a:prstGeom prst="rect">
            <a:avLst/>
          </a:prstGeom>
          <a:noFill/>
          <a:ln>
            <a:noFill/>
          </a:ln>
        </p:spPr>
      </p:pic>
      <p:pic>
        <p:nvPicPr>
          <p:cNvPr id="742" name="Google Shape;742;p72"/>
          <p:cNvPicPr preferRelativeResize="0"/>
          <p:nvPr/>
        </p:nvPicPr>
        <p:blipFill>
          <a:blip r:embed="rId4">
            <a:alphaModFix/>
          </a:blip>
          <a:stretch>
            <a:fillRect/>
          </a:stretch>
        </p:blipFill>
        <p:spPr>
          <a:xfrm>
            <a:off x="7251625" y="198575"/>
            <a:ext cx="1828800" cy="9715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6" name="Shape 746"/>
        <p:cNvGrpSpPr/>
        <p:nvPr/>
      </p:nvGrpSpPr>
      <p:grpSpPr>
        <a:xfrm>
          <a:off x="0" y="0"/>
          <a:ext cx="0" cy="0"/>
          <a:chOff x="0" y="0"/>
          <a:chExt cx="0" cy="0"/>
        </a:xfrm>
      </p:grpSpPr>
      <p:sp>
        <p:nvSpPr>
          <p:cNvPr id="747" name="Google Shape;747;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Goal of This Tutorial</a:t>
            </a:r>
            <a:endParaRPr b="1"/>
          </a:p>
          <a:p>
            <a:pPr indent="0" lvl="0" marL="0" rtl="0">
              <a:spcBef>
                <a:spcPts val="0"/>
              </a:spcBef>
              <a:spcAft>
                <a:spcPts val="0"/>
              </a:spcAft>
              <a:buNone/>
            </a:pPr>
            <a:r>
              <a:rPr lang="en" sz="2900">
                <a:solidFill>
                  <a:srgbClr val="002E36"/>
                </a:solidFill>
                <a:latin typeface="Arial"/>
                <a:ea typeface="Arial"/>
                <a:cs typeface="Arial"/>
                <a:sym typeface="Arial"/>
              </a:rPr>
              <a:t>                                                           </a:t>
            </a:r>
            <a:endParaRPr b="1"/>
          </a:p>
        </p:txBody>
      </p:sp>
      <p:sp>
        <p:nvSpPr>
          <p:cNvPr id="748" name="Google Shape;748;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NO-GOALS</a:t>
            </a:r>
            <a:endParaRPr b="1" sz="2000"/>
          </a:p>
          <a:p>
            <a:pPr indent="-355600" lvl="1" marL="914400" rtl="0">
              <a:spcBef>
                <a:spcPts val="0"/>
              </a:spcBef>
              <a:spcAft>
                <a:spcPts val="0"/>
              </a:spcAft>
              <a:buSzPts val="2000"/>
              <a:buChar char="○"/>
            </a:pPr>
            <a:r>
              <a:rPr lang="en" sz="2000"/>
              <a:t>Present a comprehensive literature review for all topics we are covering </a:t>
            </a:r>
            <a:br>
              <a:rPr lang="en" sz="2000"/>
            </a:br>
            <a:endParaRPr sz="2000"/>
          </a:p>
          <a:p>
            <a:pPr indent="-355600" lvl="0" marL="457200" rtl="0">
              <a:spcBef>
                <a:spcPts val="0"/>
              </a:spcBef>
              <a:spcAft>
                <a:spcPts val="0"/>
              </a:spcAft>
              <a:buSzPts val="2000"/>
              <a:buChar char="●"/>
            </a:pPr>
            <a:r>
              <a:rPr b="1" lang="en" sz="2000"/>
              <a:t>GOALS</a:t>
            </a:r>
            <a:endParaRPr b="1" sz="2000"/>
          </a:p>
          <a:p>
            <a:pPr indent="-355600" lvl="1" marL="914400" rtl="0">
              <a:spcBef>
                <a:spcPts val="0"/>
              </a:spcBef>
              <a:spcAft>
                <a:spcPts val="0"/>
              </a:spcAft>
              <a:buSzPts val="2000"/>
              <a:buChar char="○"/>
            </a:pPr>
            <a:r>
              <a:rPr lang="en" sz="2000"/>
              <a:t>Present state-of-the-art for DI &amp; ML synergy</a:t>
            </a:r>
            <a:endParaRPr sz="2000"/>
          </a:p>
          <a:p>
            <a:pPr indent="-355600" lvl="1" marL="914400" rtl="0">
              <a:spcBef>
                <a:spcPts val="0"/>
              </a:spcBef>
              <a:spcAft>
                <a:spcPts val="0"/>
              </a:spcAft>
              <a:buSzPts val="2000"/>
              <a:buChar char="○"/>
            </a:pPr>
            <a:r>
              <a:rPr lang="en" sz="2000"/>
              <a:t>Show how ML has been transforming DI and vice versa</a:t>
            </a:r>
            <a:endParaRPr sz="2000"/>
          </a:p>
          <a:p>
            <a:pPr indent="-355600" lvl="1" marL="914400" rtl="0">
              <a:spcBef>
                <a:spcPts val="0"/>
              </a:spcBef>
              <a:spcAft>
                <a:spcPts val="0"/>
              </a:spcAft>
              <a:buSzPts val="2000"/>
              <a:buChar char="○"/>
            </a:pPr>
            <a:r>
              <a:rPr lang="en" sz="2000"/>
              <a:t>Give some taste on which tool is working best for which tasks</a:t>
            </a:r>
            <a:endParaRPr sz="2000"/>
          </a:p>
          <a:p>
            <a:pPr indent="-355600" lvl="1" marL="914400" rtl="0">
              <a:spcBef>
                <a:spcPts val="0"/>
              </a:spcBef>
              <a:spcAft>
                <a:spcPts val="0"/>
              </a:spcAft>
              <a:buSzPts val="2000"/>
              <a:buChar char="○"/>
            </a:pPr>
            <a:r>
              <a:rPr lang="en" sz="2000"/>
              <a:t>Discuss what remains challenging</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29"/>
          <p:cNvPicPr preferRelativeResize="0"/>
          <p:nvPr/>
        </p:nvPicPr>
        <p:blipFill>
          <a:blip r:embed="rId3">
            <a:alphaModFix/>
          </a:blip>
          <a:stretch>
            <a:fillRect/>
          </a:stretch>
        </p:blipFill>
        <p:spPr>
          <a:xfrm>
            <a:off x="4794300" y="2119175"/>
            <a:ext cx="4245754" cy="2809400"/>
          </a:xfrm>
          <a:prstGeom prst="rect">
            <a:avLst/>
          </a:prstGeom>
          <a:noFill/>
          <a:ln>
            <a:noFill/>
          </a:ln>
        </p:spPr>
      </p:pic>
      <p:sp>
        <p:nvSpPr>
          <p:cNvPr id="210" name="Google Shape;21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Why is Data Integration Hard?</a:t>
            </a:r>
            <a:endParaRPr b="1"/>
          </a:p>
        </p:txBody>
      </p:sp>
      <p:sp>
        <p:nvSpPr>
          <p:cNvPr id="211" name="Google Shape;211;p29"/>
          <p:cNvSpPr txBox="1"/>
          <p:nvPr>
            <p:ph idx="1" type="body"/>
          </p:nvPr>
        </p:nvSpPr>
        <p:spPr>
          <a:xfrm>
            <a:off x="363525" y="1094800"/>
            <a:ext cx="59313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Heterogeneity everywhere</a:t>
            </a:r>
            <a:endParaRPr sz="2000"/>
          </a:p>
          <a:p>
            <a:pPr indent="-342900" lvl="1" marL="914400" rtl="0">
              <a:spcBef>
                <a:spcPts val="0"/>
              </a:spcBef>
              <a:spcAft>
                <a:spcPts val="0"/>
              </a:spcAft>
              <a:buSzPts val="1800"/>
              <a:buChar char="○"/>
            </a:pPr>
            <a:r>
              <a:rPr lang="en" sz="1800"/>
              <a:t>Different ways to express the same classes and attributes </a:t>
            </a:r>
            <a:endParaRPr sz="1800"/>
          </a:p>
        </p:txBody>
      </p:sp>
      <p:grpSp>
        <p:nvGrpSpPr>
          <p:cNvPr id="212" name="Google Shape;212;p29"/>
          <p:cNvGrpSpPr/>
          <p:nvPr/>
        </p:nvGrpSpPr>
        <p:grpSpPr>
          <a:xfrm>
            <a:off x="6423600" y="1199375"/>
            <a:ext cx="2408700" cy="3451725"/>
            <a:chOff x="6423600" y="1199375"/>
            <a:chExt cx="2408700" cy="3451725"/>
          </a:xfrm>
        </p:grpSpPr>
        <p:sp>
          <p:nvSpPr>
            <p:cNvPr id="213" name="Google Shape;213;p29"/>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14" name="Google Shape;214;p29"/>
            <p:cNvSpPr/>
            <p:nvPr/>
          </p:nvSpPr>
          <p:spPr>
            <a:xfrm>
              <a:off x="6423600" y="21590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Alignment</a:t>
              </a:r>
              <a:endParaRPr b="1" sz="1800"/>
            </a:p>
          </p:txBody>
        </p:sp>
        <p:sp>
          <p:nvSpPr>
            <p:cNvPr id="215" name="Google Shape;215;p29"/>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216" name="Google Shape;216;p29"/>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17" name="Google Shape;217;p29"/>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8" name="Google Shape;218;p29"/>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9" name="Google Shape;219;p29"/>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pic>
        <p:nvPicPr>
          <p:cNvPr id="220" name="Google Shape;220;p29"/>
          <p:cNvPicPr preferRelativeResize="0"/>
          <p:nvPr/>
        </p:nvPicPr>
        <p:blipFill>
          <a:blip r:embed="rId4">
            <a:alphaModFix/>
          </a:blip>
          <a:stretch>
            <a:fillRect/>
          </a:stretch>
        </p:blipFill>
        <p:spPr>
          <a:xfrm>
            <a:off x="311700" y="2119175"/>
            <a:ext cx="4482601" cy="2531925"/>
          </a:xfrm>
          <a:prstGeom prst="rect">
            <a:avLst/>
          </a:prstGeom>
          <a:noFill/>
          <a:ln>
            <a:noFill/>
          </a:ln>
        </p:spPr>
      </p:pic>
      <p:sp>
        <p:nvSpPr>
          <p:cNvPr id="221" name="Google Shape;221;p29"/>
          <p:cNvSpPr/>
          <p:nvPr/>
        </p:nvSpPr>
        <p:spPr>
          <a:xfrm>
            <a:off x="1899425" y="3884075"/>
            <a:ext cx="304500" cy="2070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2" name="Google Shape;222;p29"/>
          <p:cNvSpPr/>
          <p:nvPr/>
        </p:nvSpPr>
        <p:spPr>
          <a:xfrm>
            <a:off x="4864425" y="4091075"/>
            <a:ext cx="432000" cy="2070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sp>
        <p:nvSpPr>
          <p:cNvPr id="753" name="Google Shape;753;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754" name="Google Shape;754;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lang="en" sz="2400"/>
              <a:t>Part I. Introduction</a:t>
            </a:r>
            <a:endParaRPr sz="2400"/>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81000" lvl="0" marL="457200" marR="0" rtl="0" algn="l">
              <a:lnSpc>
                <a:spcPct val="115000"/>
              </a:lnSpc>
              <a:spcBef>
                <a:spcPts val="0"/>
              </a:spcBef>
              <a:spcAft>
                <a:spcPts val="0"/>
              </a:spcAft>
              <a:buClr>
                <a:schemeClr val="accent3"/>
              </a:buClr>
              <a:buSzPts val="2400"/>
              <a:buFont typeface="Proxima Nova"/>
              <a:buChar char="●"/>
            </a:pPr>
            <a:r>
              <a:rPr lang="en" sz="2400"/>
              <a:t>Part III. DI for ML</a:t>
            </a:r>
            <a:endParaRPr sz="2400"/>
          </a:p>
          <a:p>
            <a:pPr indent="-381000" lvl="0" marL="457200" marR="0" rtl="0" algn="l">
              <a:lnSpc>
                <a:spcPct val="115000"/>
              </a:lnSpc>
              <a:spcBef>
                <a:spcPts val="0"/>
              </a:spcBef>
              <a:spcAft>
                <a:spcPts val="0"/>
              </a:spcAft>
              <a:buClr>
                <a:schemeClr val="accent3"/>
              </a:buClr>
              <a:buSzPts val="2400"/>
              <a:buFont typeface="Proxima Nova"/>
              <a:buChar char="●"/>
            </a:pPr>
            <a:r>
              <a:rPr lang="en" sz="2400"/>
              <a:t>Part IV. Conclusions and research directions</a:t>
            </a:r>
            <a:r>
              <a:rPr lang="en" sz="2400"/>
              <a:t> </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Data Integration Overview</a:t>
            </a:r>
            <a:endParaRPr b="1"/>
          </a:p>
        </p:txBody>
      </p:sp>
      <p:sp>
        <p:nvSpPr>
          <p:cNvPr id="760" name="Google Shape;760;p75"/>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Entity linkage: linking records to entities;  indispensable when different sources exist</a:t>
            </a:r>
            <a:endParaRPr sz="2000"/>
          </a:p>
          <a:p>
            <a:pPr indent="-355600" lvl="0" marL="457200" rtl="0">
              <a:spcBef>
                <a:spcPts val="0"/>
              </a:spcBef>
              <a:spcAft>
                <a:spcPts val="0"/>
              </a:spcAft>
              <a:buSzPts val="2000"/>
              <a:buChar char="●"/>
            </a:pPr>
            <a:r>
              <a:rPr lang="en" sz="2000"/>
              <a:t>Data extraction: extracting structured data; important when non-relational data exist</a:t>
            </a:r>
            <a:endParaRPr sz="2000"/>
          </a:p>
          <a:p>
            <a:pPr indent="-355600" lvl="0" marL="457200" rtl="0">
              <a:spcBef>
                <a:spcPts val="0"/>
              </a:spcBef>
              <a:spcAft>
                <a:spcPts val="0"/>
              </a:spcAft>
              <a:buSzPts val="2000"/>
              <a:buChar char="●"/>
            </a:pPr>
            <a:r>
              <a:rPr lang="en" sz="2000"/>
              <a:t>Data fusion: resolving conflicts; necessary in presence of erroneous data</a:t>
            </a:r>
            <a:endParaRPr sz="2000"/>
          </a:p>
          <a:p>
            <a:pPr indent="-355600" lvl="0" marL="457200" rtl="0">
              <a:spcBef>
                <a:spcPts val="0"/>
              </a:spcBef>
              <a:spcAft>
                <a:spcPts val="0"/>
              </a:spcAft>
              <a:buSzPts val="2000"/>
              <a:buChar char="●"/>
            </a:pPr>
            <a:r>
              <a:rPr lang="en" sz="2000"/>
              <a:t>Schema alignment: aligning types and attributes; helpful when different relational schemas exist</a:t>
            </a:r>
            <a:endParaRPr sz="2000"/>
          </a:p>
        </p:txBody>
      </p:sp>
      <p:sp>
        <p:nvSpPr>
          <p:cNvPr id="761" name="Google Shape;761;p75"/>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762" name="Google Shape;762;p75"/>
          <p:cNvSpPr/>
          <p:nvPr/>
        </p:nvSpPr>
        <p:spPr>
          <a:xfrm>
            <a:off x="6423600" y="2159050"/>
            <a:ext cx="2408700" cy="5727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Schema Alignment</a:t>
            </a:r>
            <a:endParaRPr b="1" sz="1800"/>
          </a:p>
        </p:txBody>
      </p:sp>
      <p:sp>
        <p:nvSpPr>
          <p:cNvPr id="763" name="Google Shape;763;p75"/>
          <p:cNvSpPr/>
          <p:nvPr/>
        </p:nvSpPr>
        <p:spPr>
          <a:xfrm>
            <a:off x="6423600" y="3118725"/>
            <a:ext cx="24087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Entity Linkage</a:t>
            </a:r>
            <a:endParaRPr b="1" sz="1800"/>
          </a:p>
        </p:txBody>
      </p:sp>
      <p:sp>
        <p:nvSpPr>
          <p:cNvPr id="764" name="Google Shape;764;p75"/>
          <p:cNvSpPr/>
          <p:nvPr/>
        </p:nvSpPr>
        <p:spPr>
          <a:xfrm>
            <a:off x="6423600" y="4078400"/>
            <a:ext cx="2408700" cy="5727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Fusion</a:t>
            </a:r>
            <a:endParaRPr b="1" sz="1800"/>
          </a:p>
        </p:txBody>
      </p:sp>
      <p:sp>
        <p:nvSpPr>
          <p:cNvPr id="765" name="Google Shape;765;p75"/>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6" name="Google Shape;766;p75"/>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7" name="Google Shape;767;p75"/>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a:t>
            </a:r>
            <a:endParaRPr b="1">
              <a:solidFill>
                <a:srgbClr val="1155CC"/>
              </a:solidFill>
            </a:endParaRPr>
          </a:p>
        </p:txBody>
      </p:sp>
      <p:sp>
        <p:nvSpPr>
          <p:cNvPr id="773" name="Google Shape;773;p76"/>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a:t>
            </a:r>
            <a:endParaRPr sz="2400">
              <a:solidFill>
                <a:srgbClr val="1155CC"/>
              </a:solidFill>
            </a:endParaRPr>
          </a:p>
          <a:p>
            <a:pPr indent="-381000" lvl="0" marL="457200" rtl="0">
              <a:spcBef>
                <a:spcPts val="0"/>
              </a:spcBef>
              <a:spcAft>
                <a:spcPts val="0"/>
              </a:spcAft>
              <a:buClr>
                <a:srgbClr val="1155CC"/>
              </a:buClr>
              <a:buSzPts val="2400"/>
              <a:buChar char="●"/>
            </a:pPr>
            <a:r>
              <a:rPr lang="en" sz="2400">
                <a:solidFill>
                  <a:srgbClr val="1155CC"/>
                </a:solidFill>
              </a:rPr>
              <a:t>Brief history</a:t>
            </a:r>
            <a:endParaRPr sz="2400">
              <a:solidFill>
                <a:srgbClr val="1155CC"/>
              </a:solidFill>
            </a:endParaRPr>
          </a:p>
          <a:p>
            <a:pPr indent="-381000" lvl="0" marL="457200" rtl="0">
              <a:spcBef>
                <a:spcPts val="0"/>
              </a:spcBef>
              <a:spcAft>
                <a:spcPts val="0"/>
              </a:spcAft>
              <a:buClr>
                <a:srgbClr val="1155CC"/>
              </a:buClr>
              <a:buSzPts val="2400"/>
              <a:buChar char="●"/>
            </a:pPr>
            <a:r>
              <a:rPr lang="en" sz="2400">
                <a:solidFill>
                  <a:srgbClr val="1155CC"/>
                </a:solidFill>
              </a:rPr>
              <a:t>State-of-the-art ML solutions</a:t>
            </a:r>
            <a:endParaRPr sz="2400">
              <a:solidFill>
                <a:srgbClr val="1155CC"/>
              </a:solidFill>
            </a:endParaRPr>
          </a:p>
          <a:p>
            <a:pPr indent="-381000" lvl="0" marL="457200" rtl="0">
              <a:spcBef>
                <a:spcPts val="0"/>
              </a:spcBef>
              <a:spcAft>
                <a:spcPts val="0"/>
              </a:spcAft>
              <a:buClr>
                <a:srgbClr val="1155CC"/>
              </a:buClr>
              <a:buSzPts val="2400"/>
              <a:buChar char="●"/>
            </a:pPr>
            <a:r>
              <a:rPr lang="en" sz="2400">
                <a:solidFill>
                  <a:srgbClr val="1155CC"/>
                </a:solidFill>
              </a:rPr>
              <a:t>Summary w. </a:t>
            </a:r>
            <a:r>
              <a:rPr lang="en" sz="2400">
                <a:solidFill>
                  <a:srgbClr val="1155CC"/>
                </a:solidFill>
              </a:rPr>
              <a:t>a</a:t>
            </a:r>
            <a:r>
              <a:rPr lang="en" sz="2400">
                <a:solidFill>
                  <a:srgbClr val="1155CC"/>
                </a:solidFill>
              </a:rPr>
              <a:t> short answer</a:t>
            </a:r>
            <a:endParaRPr sz="2400">
              <a:solidFill>
                <a:srgbClr val="1155CC"/>
              </a:solidFill>
            </a:endParaRPr>
          </a:p>
        </p:txBody>
      </p:sp>
      <p:sp>
        <p:nvSpPr>
          <p:cNvPr id="774" name="Google Shape;774;p76"/>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775" name="Google Shape;775;p76"/>
          <p:cNvSpPr/>
          <p:nvPr/>
        </p:nvSpPr>
        <p:spPr>
          <a:xfrm>
            <a:off x="6423600" y="2159050"/>
            <a:ext cx="2408700" cy="5727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Schema Alignment</a:t>
            </a:r>
            <a:endParaRPr b="1" sz="1800"/>
          </a:p>
        </p:txBody>
      </p:sp>
      <p:sp>
        <p:nvSpPr>
          <p:cNvPr id="776" name="Google Shape;776;p76"/>
          <p:cNvSpPr/>
          <p:nvPr/>
        </p:nvSpPr>
        <p:spPr>
          <a:xfrm>
            <a:off x="6423600" y="3118725"/>
            <a:ext cx="24087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Entity Linkage</a:t>
            </a:r>
            <a:endParaRPr b="1" sz="1800"/>
          </a:p>
        </p:txBody>
      </p:sp>
      <p:sp>
        <p:nvSpPr>
          <p:cNvPr id="777" name="Google Shape;777;p76"/>
          <p:cNvSpPr/>
          <p:nvPr/>
        </p:nvSpPr>
        <p:spPr>
          <a:xfrm>
            <a:off x="6423600" y="4078400"/>
            <a:ext cx="2408700" cy="5727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Fusion</a:t>
            </a:r>
            <a:endParaRPr b="1" sz="1800"/>
          </a:p>
        </p:txBody>
      </p:sp>
      <p:sp>
        <p:nvSpPr>
          <p:cNvPr id="778" name="Google Shape;778;p76"/>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9" name="Google Shape;779;p76"/>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80" name="Google Shape;780;p76"/>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sp>
        <p:nvSpPr>
          <p:cNvPr id="785" name="Google Shape;785;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Theme I. Which ML Model Works Best?</a:t>
            </a:r>
            <a:endParaRPr sz="1800"/>
          </a:p>
        </p:txBody>
      </p:sp>
      <p:pic>
        <p:nvPicPr>
          <p:cNvPr id="786" name="Google Shape;786;p77"/>
          <p:cNvPicPr preferRelativeResize="0"/>
          <p:nvPr/>
        </p:nvPicPr>
        <p:blipFill>
          <a:blip r:embed="rId3">
            <a:alphaModFix/>
          </a:blip>
          <a:stretch>
            <a:fillRect/>
          </a:stretch>
        </p:blipFill>
        <p:spPr>
          <a:xfrm>
            <a:off x="2744725" y="1089400"/>
            <a:ext cx="3831799" cy="38209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0" name="Shape 790"/>
        <p:cNvGrpSpPr/>
        <p:nvPr/>
      </p:nvGrpSpPr>
      <p:grpSpPr>
        <a:xfrm>
          <a:off x="0" y="0"/>
          <a:ext cx="0" cy="0"/>
          <a:chOff x="0" y="0"/>
          <a:chExt cx="0" cy="0"/>
        </a:xfrm>
      </p:grpSpPr>
      <p:sp>
        <p:nvSpPr>
          <p:cNvPr id="791" name="Google Shape;791;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Which ML Model Works Best?</a:t>
            </a:r>
            <a:endParaRPr sz="1800"/>
          </a:p>
        </p:txBody>
      </p:sp>
      <p:pic>
        <p:nvPicPr>
          <p:cNvPr id="792" name="Google Shape;792;p78"/>
          <p:cNvPicPr preferRelativeResize="0"/>
          <p:nvPr/>
        </p:nvPicPr>
        <p:blipFill>
          <a:blip r:embed="rId3">
            <a:alphaModFix/>
          </a:blip>
          <a:stretch>
            <a:fillRect/>
          </a:stretch>
        </p:blipFill>
        <p:spPr>
          <a:xfrm>
            <a:off x="6131749" y="2571750"/>
            <a:ext cx="2838951" cy="2407825"/>
          </a:xfrm>
          <a:prstGeom prst="rect">
            <a:avLst/>
          </a:prstGeom>
          <a:noFill/>
          <a:ln>
            <a:noFill/>
          </a:ln>
        </p:spPr>
      </p:pic>
      <p:grpSp>
        <p:nvGrpSpPr>
          <p:cNvPr id="793" name="Google Shape;793;p78"/>
          <p:cNvGrpSpPr/>
          <p:nvPr/>
        </p:nvGrpSpPr>
        <p:grpSpPr>
          <a:xfrm>
            <a:off x="3075347" y="1761749"/>
            <a:ext cx="3012611" cy="2670167"/>
            <a:chOff x="3257941" y="2029640"/>
            <a:chExt cx="2628118" cy="2430960"/>
          </a:xfrm>
        </p:grpSpPr>
        <p:pic>
          <p:nvPicPr>
            <p:cNvPr id="794" name="Google Shape;794;p78"/>
            <p:cNvPicPr preferRelativeResize="0"/>
            <p:nvPr/>
          </p:nvPicPr>
          <p:blipFill>
            <a:blip r:embed="rId4">
              <a:alphaModFix/>
            </a:blip>
            <a:stretch>
              <a:fillRect/>
            </a:stretch>
          </p:blipFill>
          <p:spPr>
            <a:xfrm>
              <a:off x="3257941" y="2308499"/>
              <a:ext cx="1533454" cy="983099"/>
            </a:xfrm>
            <a:prstGeom prst="rect">
              <a:avLst/>
            </a:prstGeom>
            <a:noFill/>
            <a:ln>
              <a:noFill/>
            </a:ln>
          </p:spPr>
        </p:pic>
        <p:pic>
          <p:nvPicPr>
            <p:cNvPr id="795" name="Google Shape;795;p78"/>
            <p:cNvPicPr preferRelativeResize="0"/>
            <p:nvPr/>
          </p:nvPicPr>
          <p:blipFill>
            <a:blip r:embed="rId5">
              <a:alphaModFix/>
            </a:blip>
            <a:stretch>
              <a:fillRect/>
            </a:stretch>
          </p:blipFill>
          <p:spPr>
            <a:xfrm>
              <a:off x="3948139" y="2763291"/>
              <a:ext cx="1212216" cy="983100"/>
            </a:xfrm>
            <a:prstGeom prst="rect">
              <a:avLst/>
            </a:prstGeom>
            <a:noFill/>
            <a:ln>
              <a:noFill/>
            </a:ln>
          </p:spPr>
        </p:pic>
        <p:pic>
          <p:nvPicPr>
            <p:cNvPr id="796" name="Google Shape;796;p78"/>
            <p:cNvPicPr preferRelativeResize="0"/>
            <p:nvPr/>
          </p:nvPicPr>
          <p:blipFill>
            <a:blip r:embed="rId6">
              <a:alphaModFix/>
            </a:blip>
            <a:stretch>
              <a:fillRect/>
            </a:stretch>
          </p:blipFill>
          <p:spPr>
            <a:xfrm>
              <a:off x="4559843" y="2029640"/>
              <a:ext cx="1326216" cy="983099"/>
            </a:xfrm>
            <a:prstGeom prst="rect">
              <a:avLst/>
            </a:prstGeom>
            <a:noFill/>
            <a:ln>
              <a:noFill/>
            </a:ln>
          </p:spPr>
        </p:pic>
        <p:pic>
          <p:nvPicPr>
            <p:cNvPr id="797" name="Google Shape;797;p78"/>
            <p:cNvPicPr preferRelativeResize="0"/>
            <p:nvPr/>
          </p:nvPicPr>
          <p:blipFill>
            <a:blip r:embed="rId7">
              <a:alphaModFix/>
            </a:blip>
            <a:stretch>
              <a:fillRect/>
            </a:stretch>
          </p:blipFill>
          <p:spPr>
            <a:xfrm>
              <a:off x="4246425" y="3691375"/>
              <a:ext cx="799993" cy="769225"/>
            </a:xfrm>
            <a:prstGeom prst="rect">
              <a:avLst/>
            </a:prstGeom>
            <a:noFill/>
            <a:ln>
              <a:noFill/>
            </a:ln>
          </p:spPr>
        </p:pic>
      </p:grpSp>
      <p:pic>
        <p:nvPicPr>
          <p:cNvPr id="798" name="Google Shape;798;p78"/>
          <p:cNvPicPr preferRelativeResize="0"/>
          <p:nvPr/>
        </p:nvPicPr>
        <p:blipFill>
          <a:blip r:embed="rId8">
            <a:alphaModFix/>
          </a:blip>
          <a:stretch>
            <a:fillRect/>
          </a:stretch>
        </p:blipFill>
        <p:spPr>
          <a:xfrm>
            <a:off x="243525" y="1118050"/>
            <a:ext cx="2723550" cy="1586525"/>
          </a:xfrm>
          <a:prstGeom prst="rect">
            <a:avLst/>
          </a:prstGeom>
          <a:noFill/>
          <a:ln>
            <a:noFill/>
          </a:ln>
        </p:spPr>
      </p:pic>
      <p:sp>
        <p:nvSpPr>
          <p:cNvPr id="799" name="Google Shape;799;p78"/>
          <p:cNvSpPr txBox="1"/>
          <p:nvPr/>
        </p:nvSpPr>
        <p:spPr>
          <a:xfrm>
            <a:off x="474850" y="2704575"/>
            <a:ext cx="2374200" cy="57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t>Tree-based models</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Theme II. Does Supervised Learning Apply to DI?</a:t>
            </a:r>
            <a:endParaRPr sz="1800"/>
          </a:p>
        </p:txBody>
      </p:sp>
      <p:sp>
        <p:nvSpPr>
          <p:cNvPr id="805" name="Google Shape;805;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S</a:t>
            </a:r>
            <a:r>
              <a:rPr b="1" lang="en" sz="2000"/>
              <a:t>upervised learning has made a big splash recently in many fields</a:t>
            </a:r>
            <a:br>
              <a:rPr lang="en" sz="2000"/>
            </a:br>
            <a:endParaRPr sz="2000"/>
          </a:p>
          <a:p>
            <a:pPr indent="-355600" lvl="0" marL="457200" rtl="0">
              <a:spcBef>
                <a:spcPts val="0"/>
              </a:spcBef>
              <a:spcAft>
                <a:spcPts val="0"/>
              </a:spcAft>
              <a:buSzPts val="2000"/>
              <a:buChar char="●"/>
            </a:pPr>
            <a:r>
              <a:rPr b="1" lang="en" sz="2000"/>
              <a:t>However, it is hard to bluntly apply supervised learning to DI tasks</a:t>
            </a:r>
            <a:endParaRPr b="1" sz="2000"/>
          </a:p>
          <a:p>
            <a:pPr indent="-355600" lvl="1" marL="914400" rtl="0">
              <a:spcBef>
                <a:spcPts val="0"/>
              </a:spcBef>
              <a:spcAft>
                <a:spcPts val="0"/>
              </a:spcAft>
              <a:buSzPts val="2000"/>
              <a:buChar char="○"/>
            </a:pPr>
            <a:r>
              <a:rPr lang="en" sz="2000"/>
              <a:t>Our goal is to integrate data from many different data sources in different domains </a:t>
            </a:r>
            <a:endParaRPr sz="2000"/>
          </a:p>
          <a:p>
            <a:pPr indent="-355600" lvl="1" marL="914400" rtl="0">
              <a:spcBef>
                <a:spcPts val="0"/>
              </a:spcBef>
              <a:spcAft>
                <a:spcPts val="0"/>
              </a:spcAft>
              <a:buSzPts val="2000"/>
              <a:buChar char="○"/>
            </a:pPr>
            <a:r>
              <a:rPr lang="en" sz="2000"/>
              <a:t>The different sources present different data features and distributions</a:t>
            </a:r>
            <a:endParaRPr sz="2000"/>
          </a:p>
          <a:p>
            <a:pPr indent="-355600" lvl="1" marL="914400" rtl="0">
              <a:spcBef>
                <a:spcPts val="0"/>
              </a:spcBef>
              <a:spcAft>
                <a:spcPts val="0"/>
              </a:spcAft>
              <a:buSzPts val="2000"/>
              <a:buChar char="○"/>
            </a:pPr>
            <a:r>
              <a:rPr lang="en" sz="2000"/>
              <a:t>Collecting training labels for each source is a huge cost</a:t>
            </a:r>
            <a:endParaRPr sz="20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9" name="Shape 809"/>
        <p:cNvGrpSpPr/>
        <p:nvPr/>
      </p:nvGrpSpPr>
      <p:grpSpPr>
        <a:xfrm>
          <a:off x="0" y="0"/>
          <a:ext cx="0" cy="0"/>
          <a:chOff x="0" y="0"/>
          <a:chExt cx="0" cy="0"/>
        </a:xfrm>
      </p:grpSpPr>
      <p:sp>
        <p:nvSpPr>
          <p:cNvPr id="810" name="Google Shape;810;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811" name="Google Shape;811;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000000"/>
                </a:solidFill>
              </a:rPr>
              <a:t>ML for entity linkage</a:t>
            </a:r>
            <a:endParaRPr sz="2000">
              <a:solidFill>
                <a:srgbClr val="000000"/>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extraction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fusion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schema alignment</a:t>
            </a:r>
            <a:endParaRPr sz="20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 </a:t>
            </a:r>
            <a:endParaRPr sz="2400">
              <a:solidFill>
                <a:srgbClr val="B7B7B7"/>
              </a:solidFill>
            </a:endParaRPr>
          </a:p>
        </p:txBody>
      </p:sp>
      <p:grpSp>
        <p:nvGrpSpPr>
          <p:cNvPr id="812" name="Google Shape;812;p80"/>
          <p:cNvGrpSpPr/>
          <p:nvPr/>
        </p:nvGrpSpPr>
        <p:grpSpPr>
          <a:xfrm>
            <a:off x="6423600" y="1199375"/>
            <a:ext cx="2408700" cy="3451725"/>
            <a:chOff x="6423600" y="1199375"/>
            <a:chExt cx="2408700" cy="3451725"/>
          </a:xfrm>
        </p:grpSpPr>
        <p:sp>
          <p:nvSpPr>
            <p:cNvPr id="813" name="Google Shape;813;p8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814" name="Google Shape;814;p80"/>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815" name="Google Shape;815;p80"/>
            <p:cNvSpPr/>
            <p:nvPr/>
          </p:nvSpPr>
          <p:spPr>
            <a:xfrm>
              <a:off x="6423600" y="31187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Linkage</a:t>
              </a:r>
              <a:endParaRPr b="1" sz="1800"/>
            </a:p>
          </p:txBody>
        </p:sp>
        <p:sp>
          <p:nvSpPr>
            <p:cNvPr id="816" name="Google Shape;816;p8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817" name="Google Shape;817;p8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18" name="Google Shape;818;p8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19" name="Google Shape;819;p8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3" name="Shape 823"/>
        <p:cNvGrpSpPr/>
        <p:nvPr/>
      </p:nvGrpSpPr>
      <p:grpSpPr>
        <a:xfrm>
          <a:off x="0" y="0"/>
          <a:ext cx="0" cy="0"/>
          <a:chOff x="0" y="0"/>
          <a:chExt cx="0" cy="0"/>
        </a:xfrm>
      </p:grpSpPr>
      <p:sp>
        <p:nvSpPr>
          <p:cNvPr id="824" name="Google Shape;824;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What is Entity Linkage?</a:t>
            </a:r>
            <a:endParaRPr sz="1800"/>
          </a:p>
        </p:txBody>
      </p:sp>
      <p:sp>
        <p:nvSpPr>
          <p:cNvPr id="825" name="Google Shape;825;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lang="en" sz="2400"/>
              <a:t>Definition: Partition a given set </a:t>
            </a:r>
            <a:r>
              <a:rPr lang="en" sz="2400">
                <a:latin typeface="Pacifico"/>
                <a:ea typeface="Pacifico"/>
                <a:cs typeface="Pacifico"/>
                <a:sym typeface="Pacifico"/>
              </a:rPr>
              <a:t>R</a:t>
            </a:r>
            <a:r>
              <a:rPr lang="en" sz="2400"/>
              <a:t> of records, such that each partition corresponds to a distinct real-world entity.</a:t>
            </a:r>
            <a:endParaRPr sz="2400"/>
          </a:p>
        </p:txBody>
      </p:sp>
      <p:pic>
        <p:nvPicPr>
          <p:cNvPr id="826" name="Google Shape;826;p81"/>
          <p:cNvPicPr preferRelativeResize="0"/>
          <p:nvPr/>
        </p:nvPicPr>
        <p:blipFill>
          <a:blip r:embed="rId3">
            <a:alphaModFix/>
          </a:blip>
          <a:stretch>
            <a:fillRect/>
          </a:stretch>
        </p:blipFill>
        <p:spPr>
          <a:xfrm>
            <a:off x="4794300" y="2195375"/>
            <a:ext cx="4245754" cy="2809400"/>
          </a:xfrm>
          <a:prstGeom prst="rect">
            <a:avLst/>
          </a:prstGeom>
          <a:noFill/>
          <a:ln>
            <a:noFill/>
          </a:ln>
        </p:spPr>
      </p:pic>
      <p:pic>
        <p:nvPicPr>
          <p:cNvPr id="827" name="Google Shape;827;p81"/>
          <p:cNvPicPr preferRelativeResize="0"/>
          <p:nvPr/>
        </p:nvPicPr>
        <p:blipFill>
          <a:blip r:embed="rId4">
            <a:alphaModFix/>
          </a:blip>
          <a:stretch>
            <a:fillRect/>
          </a:stretch>
        </p:blipFill>
        <p:spPr>
          <a:xfrm>
            <a:off x="311700" y="2500175"/>
            <a:ext cx="4482601" cy="2531925"/>
          </a:xfrm>
          <a:prstGeom prst="rect">
            <a:avLst/>
          </a:prstGeom>
          <a:noFill/>
          <a:ln>
            <a:noFill/>
          </a:ln>
        </p:spPr>
      </p:pic>
      <p:sp>
        <p:nvSpPr>
          <p:cNvPr id="828" name="Google Shape;828;p81"/>
          <p:cNvSpPr txBox="1"/>
          <p:nvPr/>
        </p:nvSpPr>
        <p:spPr>
          <a:xfrm>
            <a:off x="345562" y="2053000"/>
            <a:ext cx="7336500" cy="855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solidFill>
                  <a:schemeClr val="lt2"/>
                </a:solidFill>
              </a:rPr>
              <a:t>Are they the same entity?</a:t>
            </a:r>
            <a:endParaRPr sz="2400">
              <a:solidFill>
                <a:schemeClr val="lt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Quick Tour for </a:t>
            </a:r>
            <a:r>
              <a:rPr b="1" lang="en"/>
              <a:t>Entity Linkage</a:t>
            </a:r>
            <a:endParaRPr sz="1800"/>
          </a:p>
        </p:txBody>
      </p:sp>
      <p:sp>
        <p:nvSpPr>
          <p:cNvPr id="834" name="Google Shape;834;p82"/>
          <p:cNvSpPr txBox="1"/>
          <p:nvPr>
            <p:ph idx="1" type="body"/>
          </p:nvPr>
        </p:nvSpPr>
        <p:spPr>
          <a:xfrm>
            <a:off x="311700" y="1152475"/>
            <a:ext cx="59880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b="1" lang="en" sz="2400"/>
              <a:t>Blocking</a:t>
            </a:r>
            <a:r>
              <a:rPr lang="en" sz="2400"/>
              <a:t>:</a:t>
            </a:r>
            <a:r>
              <a:rPr lang="en" sz="2400"/>
              <a:t> efficiently create small blocks of similar records</a:t>
            </a:r>
            <a:endParaRPr sz="2400"/>
          </a:p>
        </p:txBody>
      </p:sp>
      <p:sp>
        <p:nvSpPr>
          <p:cNvPr id="835" name="Google Shape;835;p82"/>
          <p:cNvSpPr/>
          <p:nvPr/>
        </p:nvSpPr>
        <p:spPr>
          <a:xfrm>
            <a:off x="6423600" y="17018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Blocking</a:t>
            </a:r>
            <a:endParaRPr b="1" sz="1800"/>
          </a:p>
        </p:txBody>
      </p:sp>
      <p:sp>
        <p:nvSpPr>
          <p:cNvPr id="836" name="Google Shape;836;p82"/>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Pairwise Matching</a:t>
            </a:r>
            <a:endParaRPr sz="1800"/>
          </a:p>
        </p:txBody>
      </p:sp>
      <p:sp>
        <p:nvSpPr>
          <p:cNvPr id="837" name="Google Shape;837;p82"/>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Clustering</a:t>
            </a:r>
            <a:endParaRPr sz="1800"/>
          </a:p>
        </p:txBody>
      </p:sp>
      <p:sp>
        <p:nvSpPr>
          <p:cNvPr id="838" name="Google Shape;838;p82"/>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39" name="Google Shape;839;p82"/>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40" name="Google Shape;840;p82"/>
          <p:cNvSpPr/>
          <p:nvPr/>
        </p:nvSpPr>
        <p:spPr>
          <a:xfrm>
            <a:off x="1467325" y="2274547"/>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A1</a:t>
            </a:r>
            <a:endParaRPr b="1" sz="2400"/>
          </a:p>
        </p:txBody>
      </p:sp>
      <p:sp>
        <p:nvSpPr>
          <p:cNvPr id="841" name="Google Shape;841;p82"/>
          <p:cNvSpPr/>
          <p:nvPr/>
        </p:nvSpPr>
        <p:spPr>
          <a:xfrm>
            <a:off x="2491575" y="21631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A2</a:t>
            </a:r>
            <a:endParaRPr b="1" sz="2400"/>
          </a:p>
        </p:txBody>
      </p:sp>
      <p:sp>
        <p:nvSpPr>
          <p:cNvPr id="842" name="Google Shape;842;p82"/>
          <p:cNvSpPr/>
          <p:nvPr/>
        </p:nvSpPr>
        <p:spPr>
          <a:xfrm>
            <a:off x="2166125"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B1</a:t>
            </a:r>
            <a:endParaRPr b="1" sz="2400"/>
          </a:p>
        </p:txBody>
      </p:sp>
      <p:sp>
        <p:nvSpPr>
          <p:cNvPr id="843" name="Google Shape;843;p82"/>
          <p:cNvSpPr/>
          <p:nvPr/>
        </p:nvSpPr>
        <p:spPr>
          <a:xfrm>
            <a:off x="1161625" y="394320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B2</a:t>
            </a:r>
            <a:endParaRPr b="1" sz="2400"/>
          </a:p>
        </p:txBody>
      </p:sp>
      <p:sp>
        <p:nvSpPr>
          <p:cNvPr id="844" name="Google Shape;844;p82"/>
          <p:cNvSpPr/>
          <p:nvPr/>
        </p:nvSpPr>
        <p:spPr>
          <a:xfrm>
            <a:off x="3058600" y="41257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B3</a:t>
            </a:r>
            <a:endParaRPr b="1" sz="2400"/>
          </a:p>
        </p:txBody>
      </p:sp>
      <p:sp>
        <p:nvSpPr>
          <p:cNvPr id="845" name="Google Shape;845;p82"/>
          <p:cNvSpPr/>
          <p:nvPr/>
        </p:nvSpPr>
        <p:spPr>
          <a:xfrm>
            <a:off x="4011000" y="26595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C1</a:t>
            </a:r>
            <a:endParaRPr b="1" sz="2400"/>
          </a:p>
        </p:txBody>
      </p:sp>
      <p:sp>
        <p:nvSpPr>
          <p:cNvPr id="846" name="Google Shape;846;p82"/>
          <p:cNvSpPr/>
          <p:nvPr/>
        </p:nvSpPr>
        <p:spPr>
          <a:xfrm>
            <a:off x="5067175" y="241703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C2</a:t>
            </a:r>
            <a:endParaRPr b="1" sz="2400"/>
          </a:p>
        </p:txBody>
      </p:sp>
      <p:sp>
        <p:nvSpPr>
          <p:cNvPr id="847" name="Google Shape;847;p82"/>
          <p:cNvSpPr/>
          <p:nvPr/>
        </p:nvSpPr>
        <p:spPr>
          <a:xfrm>
            <a:off x="4741100"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D</a:t>
            </a:r>
            <a:endParaRPr b="1" sz="2400"/>
          </a:p>
        </p:txBody>
      </p:sp>
      <p:sp>
        <p:nvSpPr>
          <p:cNvPr id="848" name="Google Shape;848;p82"/>
          <p:cNvSpPr/>
          <p:nvPr/>
        </p:nvSpPr>
        <p:spPr>
          <a:xfrm>
            <a:off x="1143000" y="2046775"/>
            <a:ext cx="2538600" cy="11895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49" name="Google Shape;849;p82"/>
          <p:cNvSpPr/>
          <p:nvPr/>
        </p:nvSpPr>
        <p:spPr>
          <a:xfrm>
            <a:off x="914400" y="3455575"/>
            <a:ext cx="3429000" cy="16311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50" name="Google Shape;850;p82"/>
          <p:cNvSpPr/>
          <p:nvPr/>
        </p:nvSpPr>
        <p:spPr>
          <a:xfrm>
            <a:off x="3805325" y="2132325"/>
            <a:ext cx="2477700" cy="24366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10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10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1000"/>
                                        <p:tgtEl>
                                          <p:spTgt spid="8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sp>
        <p:nvSpPr>
          <p:cNvPr id="855" name="Google Shape;855;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Quick Tour for </a:t>
            </a:r>
            <a:r>
              <a:rPr b="1" lang="en"/>
              <a:t>Entity Linkage</a:t>
            </a:r>
            <a:endParaRPr sz="1800"/>
          </a:p>
        </p:txBody>
      </p:sp>
      <p:sp>
        <p:nvSpPr>
          <p:cNvPr id="856" name="Google Shape;856;p83"/>
          <p:cNvSpPr txBox="1"/>
          <p:nvPr>
            <p:ph idx="1" type="body"/>
          </p:nvPr>
        </p:nvSpPr>
        <p:spPr>
          <a:xfrm>
            <a:off x="311700" y="1152475"/>
            <a:ext cx="59880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b="1" lang="en" sz="2400"/>
              <a:t>Pairwise matching</a:t>
            </a:r>
            <a:r>
              <a:rPr lang="en" sz="2400"/>
              <a:t>: compare all record pairs in a block</a:t>
            </a:r>
            <a:endParaRPr sz="2400"/>
          </a:p>
        </p:txBody>
      </p:sp>
      <p:sp>
        <p:nvSpPr>
          <p:cNvPr id="857" name="Google Shape;857;p83"/>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Blocking</a:t>
            </a:r>
            <a:endParaRPr sz="1800"/>
          </a:p>
        </p:txBody>
      </p:sp>
      <p:sp>
        <p:nvSpPr>
          <p:cNvPr id="858" name="Google Shape;858;p83"/>
          <p:cNvSpPr/>
          <p:nvPr/>
        </p:nvSpPr>
        <p:spPr>
          <a:xfrm>
            <a:off x="6423600" y="26615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Pairwise Matching</a:t>
            </a:r>
            <a:endParaRPr b="1" sz="1800"/>
          </a:p>
        </p:txBody>
      </p:sp>
      <p:sp>
        <p:nvSpPr>
          <p:cNvPr id="859" name="Google Shape;859;p83"/>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Clustering</a:t>
            </a:r>
            <a:endParaRPr sz="1800"/>
          </a:p>
        </p:txBody>
      </p:sp>
      <p:sp>
        <p:nvSpPr>
          <p:cNvPr id="860" name="Google Shape;860;p83"/>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61" name="Google Shape;861;p83"/>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62" name="Google Shape;862;p83"/>
          <p:cNvSpPr/>
          <p:nvPr/>
        </p:nvSpPr>
        <p:spPr>
          <a:xfrm>
            <a:off x="1467325" y="2274547"/>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A1</a:t>
            </a:r>
            <a:endParaRPr b="1" sz="2400"/>
          </a:p>
        </p:txBody>
      </p:sp>
      <p:sp>
        <p:nvSpPr>
          <p:cNvPr id="863" name="Google Shape;863;p83"/>
          <p:cNvSpPr/>
          <p:nvPr/>
        </p:nvSpPr>
        <p:spPr>
          <a:xfrm>
            <a:off x="2491575" y="21631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A2</a:t>
            </a:r>
            <a:endParaRPr b="1" sz="2400"/>
          </a:p>
        </p:txBody>
      </p:sp>
      <p:sp>
        <p:nvSpPr>
          <p:cNvPr id="864" name="Google Shape;864;p83"/>
          <p:cNvSpPr/>
          <p:nvPr/>
        </p:nvSpPr>
        <p:spPr>
          <a:xfrm>
            <a:off x="2166125"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B1</a:t>
            </a:r>
            <a:endParaRPr b="1" sz="2400"/>
          </a:p>
        </p:txBody>
      </p:sp>
      <p:sp>
        <p:nvSpPr>
          <p:cNvPr id="865" name="Google Shape;865;p83"/>
          <p:cNvSpPr/>
          <p:nvPr/>
        </p:nvSpPr>
        <p:spPr>
          <a:xfrm>
            <a:off x="1161625" y="394320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B2</a:t>
            </a:r>
            <a:endParaRPr b="1" sz="2400"/>
          </a:p>
        </p:txBody>
      </p:sp>
      <p:sp>
        <p:nvSpPr>
          <p:cNvPr id="866" name="Google Shape;866;p83"/>
          <p:cNvSpPr/>
          <p:nvPr/>
        </p:nvSpPr>
        <p:spPr>
          <a:xfrm>
            <a:off x="3058600" y="41257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B3</a:t>
            </a:r>
            <a:endParaRPr b="1" sz="2400"/>
          </a:p>
        </p:txBody>
      </p:sp>
      <p:sp>
        <p:nvSpPr>
          <p:cNvPr id="867" name="Google Shape;867;p83"/>
          <p:cNvSpPr/>
          <p:nvPr/>
        </p:nvSpPr>
        <p:spPr>
          <a:xfrm>
            <a:off x="4011000" y="26595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C1</a:t>
            </a:r>
            <a:endParaRPr b="1" sz="2400"/>
          </a:p>
        </p:txBody>
      </p:sp>
      <p:sp>
        <p:nvSpPr>
          <p:cNvPr id="868" name="Google Shape;868;p83"/>
          <p:cNvSpPr/>
          <p:nvPr/>
        </p:nvSpPr>
        <p:spPr>
          <a:xfrm>
            <a:off x="5067175" y="241703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C2</a:t>
            </a:r>
            <a:endParaRPr b="1" sz="2400"/>
          </a:p>
        </p:txBody>
      </p:sp>
      <p:sp>
        <p:nvSpPr>
          <p:cNvPr id="869" name="Google Shape;869;p83"/>
          <p:cNvSpPr/>
          <p:nvPr/>
        </p:nvSpPr>
        <p:spPr>
          <a:xfrm>
            <a:off x="4741100"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D</a:t>
            </a:r>
            <a:endParaRPr b="1" sz="2400"/>
          </a:p>
        </p:txBody>
      </p:sp>
      <p:sp>
        <p:nvSpPr>
          <p:cNvPr id="870" name="Google Shape;870;p83"/>
          <p:cNvSpPr/>
          <p:nvPr/>
        </p:nvSpPr>
        <p:spPr>
          <a:xfrm>
            <a:off x="1143000" y="2046775"/>
            <a:ext cx="2538600" cy="11895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1" name="Google Shape;871;p83"/>
          <p:cNvSpPr/>
          <p:nvPr/>
        </p:nvSpPr>
        <p:spPr>
          <a:xfrm>
            <a:off x="914400" y="3455575"/>
            <a:ext cx="3429000" cy="16311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2" name="Google Shape;872;p83"/>
          <p:cNvSpPr/>
          <p:nvPr/>
        </p:nvSpPr>
        <p:spPr>
          <a:xfrm>
            <a:off x="3805325" y="2132325"/>
            <a:ext cx="2477700" cy="24366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873" name="Google Shape;873;p83"/>
          <p:cNvCxnSpPr/>
          <p:nvPr/>
        </p:nvCxnSpPr>
        <p:spPr>
          <a:xfrm flipH="1" rot="10800000">
            <a:off x="2286009" y="2591634"/>
            <a:ext cx="212700" cy="79800"/>
          </a:xfrm>
          <a:prstGeom prst="straightConnector1">
            <a:avLst/>
          </a:prstGeom>
          <a:noFill/>
          <a:ln cap="flat" cmpd="sng" w="76200">
            <a:solidFill>
              <a:srgbClr val="274E13"/>
            </a:solidFill>
            <a:prstDash val="solid"/>
            <a:round/>
            <a:headEnd len="med" w="med" type="none"/>
            <a:tailEnd len="med" w="med" type="none"/>
          </a:ln>
        </p:spPr>
      </p:cxnSp>
      <p:cxnSp>
        <p:nvCxnSpPr>
          <p:cNvPr id="874" name="Google Shape;874;p83"/>
          <p:cNvCxnSpPr/>
          <p:nvPr/>
        </p:nvCxnSpPr>
        <p:spPr>
          <a:xfrm flipH="1" rot="10800000">
            <a:off x="4828209" y="2910684"/>
            <a:ext cx="262200" cy="77100"/>
          </a:xfrm>
          <a:prstGeom prst="straightConnector1">
            <a:avLst/>
          </a:prstGeom>
          <a:noFill/>
          <a:ln cap="flat" cmpd="sng" w="76200">
            <a:solidFill>
              <a:srgbClr val="274E13"/>
            </a:solidFill>
            <a:prstDash val="solid"/>
            <a:round/>
            <a:headEnd len="med" w="med" type="none"/>
            <a:tailEnd len="med" w="med" type="none"/>
          </a:ln>
        </p:spPr>
      </p:cxnSp>
      <p:cxnSp>
        <p:nvCxnSpPr>
          <p:cNvPr id="875" name="Google Shape;875;p83"/>
          <p:cNvCxnSpPr/>
          <p:nvPr/>
        </p:nvCxnSpPr>
        <p:spPr>
          <a:xfrm flipH="1" rot="10800000">
            <a:off x="1931109" y="4053809"/>
            <a:ext cx="261900" cy="217200"/>
          </a:xfrm>
          <a:prstGeom prst="straightConnector1">
            <a:avLst/>
          </a:prstGeom>
          <a:noFill/>
          <a:ln cap="flat" cmpd="sng" w="76200">
            <a:solidFill>
              <a:srgbClr val="274E13"/>
            </a:solidFill>
            <a:prstDash val="solid"/>
            <a:round/>
            <a:headEnd len="med" w="med" type="none"/>
            <a:tailEnd len="med" w="med" type="none"/>
          </a:ln>
        </p:spPr>
      </p:cxnSp>
      <p:cxnSp>
        <p:nvCxnSpPr>
          <p:cNvPr id="876" name="Google Shape;876;p83"/>
          <p:cNvCxnSpPr/>
          <p:nvPr/>
        </p:nvCxnSpPr>
        <p:spPr>
          <a:xfrm>
            <a:off x="2990400" y="3960625"/>
            <a:ext cx="212700" cy="265800"/>
          </a:xfrm>
          <a:prstGeom prst="straightConnector1">
            <a:avLst/>
          </a:prstGeom>
          <a:noFill/>
          <a:ln cap="flat" cmpd="sng" w="76200">
            <a:solidFill>
              <a:srgbClr val="274E13"/>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1000"/>
                                        <p:tgtEl>
                                          <p:spTgt spid="875"/>
                                        </p:tgtEl>
                                      </p:cBhvr>
                                    </p:animEffect>
                                  </p:childTnLst>
                                </p:cTn>
                              </p:par>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1000"/>
                                        <p:tgtEl>
                                          <p:spTgt spid="876"/>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0"/>
          <p:cNvPicPr preferRelativeResize="0"/>
          <p:nvPr/>
        </p:nvPicPr>
        <p:blipFill>
          <a:blip r:embed="rId3">
            <a:alphaModFix/>
          </a:blip>
          <a:stretch>
            <a:fillRect/>
          </a:stretch>
        </p:blipFill>
        <p:spPr>
          <a:xfrm>
            <a:off x="4794300" y="2119175"/>
            <a:ext cx="4245754" cy="2809400"/>
          </a:xfrm>
          <a:prstGeom prst="rect">
            <a:avLst/>
          </a:prstGeom>
          <a:noFill/>
          <a:ln>
            <a:noFill/>
          </a:ln>
        </p:spPr>
      </p:pic>
      <p:sp>
        <p:nvSpPr>
          <p:cNvPr id="228" name="Google Shape;22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Why is Data Integration Hard?</a:t>
            </a:r>
            <a:endParaRPr b="1"/>
          </a:p>
        </p:txBody>
      </p:sp>
      <p:sp>
        <p:nvSpPr>
          <p:cNvPr id="229" name="Google Shape;229;p30"/>
          <p:cNvSpPr txBox="1"/>
          <p:nvPr>
            <p:ph idx="1" type="body"/>
          </p:nvPr>
        </p:nvSpPr>
        <p:spPr>
          <a:xfrm>
            <a:off x="363525" y="1094800"/>
            <a:ext cx="59313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Heterogeneity everywhere</a:t>
            </a:r>
            <a:endParaRPr sz="2000"/>
          </a:p>
          <a:p>
            <a:pPr indent="-342900" lvl="1" marL="914400" rtl="0">
              <a:spcBef>
                <a:spcPts val="0"/>
              </a:spcBef>
              <a:spcAft>
                <a:spcPts val="0"/>
              </a:spcAft>
              <a:buSzPts val="1800"/>
              <a:buChar char="○"/>
            </a:pPr>
            <a:r>
              <a:rPr lang="en" sz="1800"/>
              <a:t>Different references to the same entity </a:t>
            </a:r>
            <a:endParaRPr sz="1800"/>
          </a:p>
        </p:txBody>
      </p:sp>
      <p:grpSp>
        <p:nvGrpSpPr>
          <p:cNvPr id="230" name="Google Shape;230;p30"/>
          <p:cNvGrpSpPr/>
          <p:nvPr/>
        </p:nvGrpSpPr>
        <p:grpSpPr>
          <a:xfrm>
            <a:off x="6423600" y="1199375"/>
            <a:ext cx="2408700" cy="3451725"/>
            <a:chOff x="6423600" y="1199375"/>
            <a:chExt cx="2408700" cy="3451725"/>
          </a:xfrm>
        </p:grpSpPr>
        <p:sp>
          <p:nvSpPr>
            <p:cNvPr id="231" name="Google Shape;231;p3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32" name="Google Shape;232;p30"/>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233" name="Google Shape;233;p30"/>
            <p:cNvSpPr/>
            <p:nvPr/>
          </p:nvSpPr>
          <p:spPr>
            <a:xfrm>
              <a:off x="6423600" y="31187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Linkage</a:t>
              </a:r>
              <a:endParaRPr b="1" sz="1800"/>
            </a:p>
          </p:txBody>
        </p:sp>
        <p:sp>
          <p:nvSpPr>
            <p:cNvPr id="234" name="Google Shape;234;p3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35" name="Google Shape;235;p3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6" name="Google Shape;236;p3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7" name="Google Shape;237;p3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pic>
        <p:nvPicPr>
          <p:cNvPr id="238" name="Google Shape;238;p30"/>
          <p:cNvPicPr preferRelativeResize="0"/>
          <p:nvPr/>
        </p:nvPicPr>
        <p:blipFill>
          <a:blip r:embed="rId4">
            <a:alphaModFix/>
          </a:blip>
          <a:stretch>
            <a:fillRect/>
          </a:stretch>
        </p:blipFill>
        <p:spPr>
          <a:xfrm>
            <a:off x="311700" y="2119175"/>
            <a:ext cx="4482601" cy="2531925"/>
          </a:xfrm>
          <a:prstGeom prst="rect">
            <a:avLst/>
          </a:prstGeom>
          <a:noFill/>
          <a:ln>
            <a:noFill/>
          </a:ln>
        </p:spPr>
      </p:pic>
      <p:sp>
        <p:nvSpPr>
          <p:cNvPr id="239" name="Google Shape;239;p30"/>
          <p:cNvSpPr/>
          <p:nvPr/>
        </p:nvSpPr>
        <p:spPr>
          <a:xfrm>
            <a:off x="1838550" y="2468250"/>
            <a:ext cx="718200" cy="26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0" name="Google Shape;240;p30"/>
          <p:cNvSpPr/>
          <p:nvPr/>
        </p:nvSpPr>
        <p:spPr>
          <a:xfrm>
            <a:off x="4794300" y="2418100"/>
            <a:ext cx="1208400" cy="26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0" name="Shape 880"/>
        <p:cNvGrpSpPr/>
        <p:nvPr/>
      </p:nvGrpSpPr>
      <p:grpSpPr>
        <a:xfrm>
          <a:off x="0" y="0"/>
          <a:ext cx="0" cy="0"/>
          <a:chOff x="0" y="0"/>
          <a:chExt cx="0" cy="0"/>
        </a:xfrm>
      </p:grpSpPr>
      <p:sp>
        <p:nvSpPr>
          <p:cNvPr id="881" name="Google Shape;881;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Quick Tour for</a:t>
            </a:r>
            <a:r>
              <a:rPr b="1" lang="en"/>
              <a:t> Entity Linkage</a:t>
            </a:r>
            <a:endParaRPr sz="1800"/>
          </a:p>
        </p:txBody>
      </p:sp>
      <p:sp>
        <p:nvSpPr>
          <p:cNvPr id="882" name="Google Shape;882;p84"/>
          <p:cNvSpPr txBox="1"/>
          <p:nvPr>
            <p:ph idx="1" type="body"/>
          </p:nvPr>
        </p:nvSpPr>
        <p:spPr>
          <a:xfrm>
            <a:off x="311700" y="1152475"/>
            <a:ext cx="59880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b="1" lang="en" sz="2400"/>
              <a:t>Clustering</a:t>
            </a:r>
            <a:r>
              <a:rPr lang="en" sz="2400"/>
              <a:t>: group records into entities</a:t>
            </a:r>
            <a:endParaRPr sz="2400"/>
          </a:p>
        </p:txBody>
      </p:sp>
      <p:sp>
        <p:nvSpPr>
          <p:cNvPr id="883" name="Google Shape;883;p84"/>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Blocking</a:t>
            </a:r>
            <a:endParaRPr sz="1800"/>
          </a:p>
        </p:txBody>
      </p:sp>
      <p:sp>
        <p:nvSpPr>
          <p:cNvPr id="884" name="Google Shape;884;p84"/>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Pairwise Matching</a:t>
            </a:r>
            <a:endParaRPr sz="1800"/>
          </a:p>
        </p:txBody>
      </p:sp>
      <p:sp>
        <p:nvSpPr>
          <p:cNvPr id="885" name="Google Shape;885;p84"/>
          <p:cNvSpPr/>
          <p:nvPr/>
        </p:nvSpPr>
        <p:spPr>
          <a:xfrm>
            <a:off x="6423600" y="36212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Clustering</a:t>
            </a:r>
            <a:endParaRPr b="1" sz="1800"/>
          </a:p>
        </p:txBody>
      </p:sp>
      <p:sp>
        <p:nvSpPr>
          <p:cNvPr id="886" name="Google Shape;886;p84"/>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87" name="Google Shape;887;p84"/>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88" name="Google Shape;888;p84"/>
          <p:cNvSpPr/>
          <p:nvPr/>
        </p:nvSpPr>
        <p:spPr>
          <a:xfrm>
            <a:off x="1467325" y="2274547"/>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A1</a:t>
            </a:r>
            <a:endParaRPr b="1" sz="2400"/>
          </a:p>
        </p:txBody>
      </p:sp>
      <p:sp>
        <p:nvSpPr>
          <p:cNvPr id="889" name="Google Shape;889;p84"/>
          <p:cNvSpPr/>
          <p:nvPr/>
        </p:nvSpPr>
        <p:spPr>
          <a:xfrm>
            <a:off x="2491575" y="21631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A2</a:t>
            </a:r>
            <a:endParaRPr b="1" sz="2400"/>
          </a:p>
        </p:txBody>
      </p:sp>
      <p:sp>
        <p:nvSpPr>
          <p:cNvPr id="890" name="Google Shape;890;p84"/>
          <p:cNvSpPr/>
          <p:nvPr/>
        </p:nvSpPr>
        <p:spPr>
          <a:xfrm>
            <a:off x="2166125"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B1</a:t>
            </a:r>
            <a:endParaRPr b="1" sz="2400"/>
          </a:p>
        </p:txBody>
      </p:sp>
      <p:sp>
        <p:nvSpPr>
          <p:cNvPr id="891" name="Google Shape;891;p84"/>
          <p:cNvSpPr/>
          <p:nvPr/>
        </p:nvSpPr>
        <p:spPr>
          <a:xfrm>
            <a:off x="1161625" y="394320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B2</a:t>
            </a:r>
            <a:endParaRPr b="1" sz="2400"/>
          </a:p>
        </p:txBody>
      </p:sp>
      <p:sp>
        <p:nvSpPr>
          <p:cNvPr id="892" name="Google Shape;892;p84"/>
          <p:cNvSpPr/>
          <p:nvPr/>
        </p:nvSpPr>
        <p:spPr>
          <a:xfrm>
            <a:off x="3058600" y="41257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B3</a:t>
            </a:r>
            <a:endParaRPr b="1" sz="2400"/>
          </a:p>
        </p:txBody>
      </p:sp>
      <p:sp>
        <p:nvSpPr>
          <p:cNvPr id="893" name="Google Shape;893;p84"/>
          <p:cNvSpPr/>
          <p:nvPr/>
        </p:nvSpPr>
        <p:spPr>
          <a:xfrm>
            <a:off x="4011000" y="26595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C1</a:t>
            </a:r>
            <a:endParaRPr b="1" sz="2400"/>
          </a:p>
        </p:txBody>
      </p:sp>
      <p:sp>
        <p:nvSpPr>
          <p:cNvPr id="894" name="Google Shape;894;p84"/>
          <p:cNvSpPr/>
          <p:nvPr/>
        </p:nvSpPr>
        <p:spPr>
          <a:xfrm>
            <a:off x="5067175" y="241703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C2</a:t>
            </a:r>
            <a:endParaRPr b="1" sz="2400"/>
          </a:p>
        </p:txBody>
      </p:sp>
      <p:sp>
        <p:nvSpPr>
          <p:cNvPr id="895" name="Google Shape;895;p84"/>
          <p:cNvSpPr/>
          <p:nvPr/>
        </p:nvSpPr>
        <p:spPr>
          <a:xfrm>
            <a:off x="4741100"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D</a:t>
            </a:r>
            <a:endParaRPr b="1" sz="2400"/>
          </a:p>
        </p:txBody>
      </p:sp>
      <p:sp>
        <p:nvSpPr>
          <p:cNvPr id="896" name="Google Shape;896;p84"/>
          <p:cNvSpPr/>
          <p:nvPr/>
        </p:nvSpPr>
        <p:spPr>
          <a:xfrm>
            <a:off x="1143000" y="2046775"/>
            <a:ext cx="2538600" cy="11895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97" name="Google Shape;897;p84"/>
          <p:cNvSpPr/>
          <p:nvPr/>
        </p:nvSpPr>
        <p:spPr>
          <a:xfrm>
            <a:off x="914400" y="3455575"/>
            <a:ext cx="3429000" cy="16311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98" name="Google Shape;898;p84"/>
          <p:cNvSpPr/>
          <p:nvPr/>
        </p:nvSpPr>
        <p:spPr>
          <a:xfrm>
            <a:off x="3805325" y="2132325"/>
            <a:ext cx="2477700" cy="24366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899" name="Google Shape;899;p84"/>
          <p:cNvCxnSpPr/>
          <p:nvPr/>
        </p:nvCxnSpPr>
        <p:spPr>
          <a:xfrm flipH="1" rot="10800000">
            <a:off x="2286009" y="2591634"/>
            <a:ext cx="212700" cy="79800"/>
          </a:xfrm>
          <a:prstGeom prst="straightConnector1">
            <a:avLst/>
          </a:prstGeom>
          <a:noFill/>
          <a:ln cap="flat" cmpd="sng" w="76200">
            <a:solidFill>
              <a:srgbClr val="274E13"/>
            </a:solidFill>
            <a:prstDash val="solid"/>
            <a:round/>
            <a:headEnd len="med" w="med" type="none"/>
            <a:tailEnd len="med" w="med" type="none"/>
          </a:ln>
        </p:spPr>
      </p:cxnSp>
      <p:cxnSp>
        <p:nvCxnSpPr>
          <p:cNvPr id="900" name="Google Shape;900;p84"/>
          <p:cNvCxnSpPr/>
          <p:nvPr/>
        </p:nvCxnSpPr>
        <p:spPr>
          <a:xfrm flipH="1" rot="10800000">
            <a:off x="4828209" y="2910684"/>
            <a:ext cx="262200" cy="77100"/>
          </a:xfrm>
          <a:prstGeom prst="straightConnector1">
            <a:avLst/>
          </a:prstGeom>
          <a:noFill/>
          <a:ln cap="flat" cmpd="sng" w="76200">
            <a:solidFill>
              <a:srgbClr val="274E13"/>
            </a:solidFill>
            <a:prstDash val="solid"/>
            <a:round/>
            <a:headEnd len="med" w="med" type="none"/>
            <a:tailEnd len="med" w="med" type="none"/>
          </a:ln>
        </p:spPr>
      </p:cxnSp>
      <p:cxnSp>
        <p:nvCxnSpPr>
          <p:cNvPr id="901" name="Google Shape;901;p84"/>
          <p:cNvCxnSpPr/>
          <p:nvPr/>
        </p:nvCxnSpPr>
        <p:spPr>
          <a:xfrm flipH="1" rot="10800000">
            <a:off x="1931109" y="4053809"/>
            <a:ext cx="261900" cy="217200"/>
          </a:xfrm>
          <a:prstGeom prst="straightConnector1">
            <a:avLst/>
          </a:prstGeom>
          <a:noFill/>
          <a:ln cap="flat" cmpd="sng" w="76200">
            <a:solidFill>
              <a:srgbClr val="274E13"/>
            </a:solidFill>
            <a:prstDash val="solid"/>
            <a:round/>
            <a:headEnd len="med" w="med" type="none"/>
            <a:tailEnd len="med" w="med" type="none"/>
          </a:ln>
        </p:spPr>
      </p:cxnSp>
      <p:cxnSp>
        <p:nvCxnSpPr>
          <p:cNvPr id="902" name="Google Shape;902;p84"/>
          <p:cNvCxnSpPr/>
          <p:nvPr/>
        </p:nvCxnSpPr>
        <p:spPr>
          <a:xfrm>
            <a:off x="2990400" y="3960625"/>
            <a:ext cx="212700" cy="265800"/>
          </a:xfrm>
          <a:prstGeom prst="straightConnector1">
            <a:avLst/>
          </a:prstGeom>
          <a:noFill/>
          <a:ln cap="flat" cmpd="sng" w="76200">
            <a:solidFill>
              <a:srgbClr val="274E13"/>
            </a:solidFill>
            <a:prstDash val="solid"/>
            <a:round/>
            <a:headEnd len="med" w="med" type="none"/>
            <a:tailEnd len="med" w="med" type="none"/>
          </a:ln>
        </p:spPr>
      </p:cxnSp>
      <p:sp>
        <p:nvSpPr>
          <p:cNvPr id="903" name="Google Shape;903;p84"/>
          <p:cNvSpPr/>
          <p:nvPr/>
        </p:nvSpPr>
        <p:spPr>
          <a:xfrm>
            <a:off x="1415900" y="2086650"/>
            <a:ext cx="1926600" cy="1089900"/>
          </a:xfrm>
          <a:prstGeom prst="rect">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04" name="Google Shape;904;p84"/>
          <p:cNvSpPr/>
          <p:nvPr/>
        </p:nvSpPr>
        <p:spPr>
          <a:xfrm>
            <a:off x="1056725" y="3455575"/>
            <a:ext cx="2890500" cy="1538100"/>
          </a:xfrm>
          <a:prstGeom prst="rect">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05" name="Google Shape;905;p84"/>
          <p:cNvSpPr/>
          <p:nvPr/>
        </p:nvSpPr>
        <p:spPr>
          <a:xfrm>
            <a:off x="3939025" y="2319075"/>
            <a:ext cx="1926600" cy="1189500"/>
          </a:xfrm>
          <a:prstGeom prst="rect">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06" name="Google Shape;906;p84"/>
          <p:cNvSpPr/>
          <p:nvPr/>
        </p:nvSpPr>
        <p:spPr>
          <a:xfrm>
            <a:off x="4572000" y="3498775"/>
            <a:ext cx="1142400" cy="887100"/>
          </a:xfrm>
          <a:prstGeom prst="rect">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10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0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1000"/>
                                        <p:tgtEl>
                                          <p:spTgt spid="9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50 Years of Entity Linkage</a:t>
            </a:r>
            <a:endParaRPr sz="1800"/>
          </a:p>
        </p:txBody>
      </p:sp>
      <p:grpSp>
        <p:nvGrpSpPr>
          <p:cNvPr id="912" name="Google Shape;912;p85"/>
          <p:cNvGrpSpPr/>
          <p:nvPr/>
        </p:nvGrpSpPr>
        <p:grpSpPr>
          <a:xfrm>
            <a:off x="4056524" y="1177700"/>
            <a:ext cx="4278351" cy="2182829"/>
            <a:chOff x="4374276" y="1777607"/>
            <a:chExt cx="4278351" cy="1874478"/>
          </a:xfrm>
        </p:grpSpPr>
        <p:sp>
          <p:nvSpPr>
            <p:cNvPr id="913" name="Google Shape;913;p85"/>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14" name="Google Shape;914;p85"/>
            <p:cNvGrpSpPr/>
            <p:nvPr/>
          </p:nvGrpSpPr>
          <p:grpSpPr>
            <a:xfrm>
              <a:off x="4374276" y="1777607"/>
              <a:ext cx="4278351" cy="1874478"/>
              <a:chOff x="4374276" y="1777607"/>
              <a:chExt cx="4278351" cy="1874478"/>
            </a:xfrm>
          </p:grpSpPr>
          <p:grpSp>
            <p:nvGrpSpPr>
              <p:cNvPr id="915" name="Google Shape;915;p85"/>
              <p:cNvGrpSpPr/>
              <p:nvPr/>
            </p:nvGrpSpPr>
            <p:grpSpPr>
              <a:xfrm>
                <a:off x="4808316" y="2800065"/>
                <a:ext cx="92400" cy="411825"/>
                <a:chOff x="845575" y="2563700"/>
                <a:chExt cx="92400" cy="411825"/>
              </a:xfrm>
            </p:grpSpPr>
            <p:cxnSp>
              <p:nvCxnSpPr>
                <p:cNvPr id="916" name="Google Shape;916;p8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17" name="Google Shape;917;p8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18" name="Google Shape;918;p85"/>
              <p:cNvSpPr txBox="1"/>
              <p:nvPr/>
            </p:nvSpPr>
            <p:spPr>
              <a:xfrm>
                <a:off x="4374276" y="3280685"/>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a:t>
                </a:r>
                <a:r>
                  <a:rPr b="1" lang="en" sz="1800">
                    <a:latin typeface="Roboto"/>
                    <a:ea typeface="Roboto"/>
                    <a:cs typeface="Roboto"/>
                    <a:sym typeface="Roboto"/>
                  </a:rPr>
                  <a:t>2015 (ML)</a:t>
                </a:r>
                <a:endParaRPr b="1" sz="1800">
                  <a:latin typeface="Roboto"/>
                  <a:ea typeface="Roboto"/>
                  <a:cs typeface="Roboto"/>
                  <a:sym typeface="Roboto"/>
                </a:endParaRPr>
              </a:p>
            </p:txBody>
          </p:sp>
          <p:sp>
            <p:nvSpPr>
              <p:cNvPr id="919" name="Google Shape;919;p85"/>
              <p:cNvSpPr txBox="1"/>
              <p:nvPr/>
            </p:nvSpPr>
            <p:spPr>
              <a:xfrm>
                <a:off x="4753227" y="1777607"/>
                <a:ext cx="3899400" cy="1023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Active learning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a:solidFill>
                    <a:srgbClr val="0E9453"/>
                  </a:solidFill>
                  <a:latin typeface="Roboto"/>
                  <a:ea typeface="Roboto"/>
                  <a:cs typeface="Roboto"/>
                  <a:sym typeface="Roboto"/>
                </a:endParaRPr>
              </a:p>
            </p:txBody>
          </p:sp>
        </p:grpSp>
      </p:grpSp>
      <p:grpSp>
        <p:nvGrpSpPr>
          <p:cNvPr id="920" name="Google Shape;920;p85"/>
          <p:cNvGrpSpPr/>
          <p:nvPr/>
        </p:nvGrpSpPr>
        <p:grpSpPr>
          <a:xfrm>
            <a:off x="6041853" y="2328725"/>
            <a:ext cx="2797347" cy="1811851"/>
            <a:chOff x="6359603" y="2626399"/>
            <a:chExt cx="2797347" cy="1811851"/>
          </a:xfrm>
        </p:grpSpPr>
        <p:sp>
          <p:nvSpPr>
            <p:cNvPr id="921" name="Google Shape;921;p85"/>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22" name="Google Shape;922;p85"/>
            <p:cNvGrpSpPr/>
            <p:nvPr/>
          </p:nvGrpSpPr>
          <p:grpSpPr>
            <a:xfrm>
              <a:off x="6359603" y="2626399"/>
              <a:ext cx="2570770" cy="1811851"/>
              <a:chOff x="6359603" y="2626399"/>
              <a:chExt cx="2570770" cy="1811851"/>
            </a:xfrm>
          </p:grpSpPr>
          <p:grpSp>
            <p:nvGrpSpPr>
              <p:cNvPr id="923" name="Google Shape;923;p85"/>
              <p:cNvGrpSpPr/>
              <p:nvPr/>
            </p:nvGrpSpPr>
            <p:grpSpPr>
              <a:xfrm rot="10800000">
                <a:off x="6760035" y="3079467"/>
                <a:ext cx="92400" cy="411825"/>
                <a:chOff x="2070100" y="2563700"/>
                <a:chExt cx="92400" cy="411825"/>
              </a:xfrm>
            </p:grpSpPr>
            <p:cxnSp>
              <p:nvCxnSpPr>
                <p:cNvPr id="924" name="Google Shape;924;p8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25" name="Google Shape;925;p8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26" name="Google Shape;926;p85"/>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927" name="Google Shape;927;p85"/>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Deep learning</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Entity embedding </a:t>
                </a:r>
                <a:endParaRPr>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grpSp>
      </p:grpSp>
      <p:grpSp>
        <p:nvGrpSpPr>
          <p:cNvPr id="928" name="Google Shape;928;p85"/>
          <p:cNvGrpSpPr/>
          <p:nvPr/>
        </p:nvGrpSpPr>
        <p:grpSpPr>
          <a:xfrm>
            <a:off x="252525" y="1085875"/>
            <a:ext cx="3136750" cy="2203125"/>
            <a:chOff x="570275" y="1383549"/>
            <a:chExt cx="3136750" cy="2203125"/>
          </a:xfrm>
        </p:grpSpPr>
        <p:sp>
          <p:nvSpPr>
            <p:cNvPr id="929" name="Google Shape;929;p85"/>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30" name="Google Shape;930;p85"/>
            <p:cNvGrpSpPr/>
            <p:nvPr/>
          </p:nvGrpSpPr>
          <p:grpSpPr>
            <a:xfrm>
              <a:off x="570275" y="1383549"/>
              <a:ext cx="3136750" cy="2203125"/>
              <a:chOff x="570275" y="1383549"/>
              <a:chExt cx="3136750" cy="2203125"/>
            </a:xfrm>
          </p:grpSpPr>
          <p:sp>
            <p:nvSpPr>
              <p:cNvPr id="931" name="Google Shape;931;p85"/>
              <p:cNvSpPr txBox="1"/>
              <p:nvPr/>
            </p:nvSpPr>
            <p:spPr>
              <a:xfrm>
                <a:off x="570275" y="3215274"/>
                <a:ext cx="2060100" cy="37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1800">
                    <a:latin typeface="Roboto"/>
                    <a:ea typeface="Roboto"/>
                    <a:cs typeface="Roboto"/>
                    <a:sym typeface="Roboto"/>
                  </a:rPr>
                  <a:t>1969</a:t>
                </a:r>
                <a:r>
                  <a:rPr b="1" lang="en" sz="1800">
                    <a:latin typeface="Roboto"/>
                    <a:ea typeface="Roboto"/>
                    <a:cs typeface="Roboto"/>
                    <a:sym typeface="Roboto"/>
                  </a:rPr>
                  <a:t> (Pre-ML)</a:t>
                </a:r>
                <a:endParaRPr b="1" sz="1800">
                  <a:latin typeface="Roboto"/>
                  <a:ea typeface="Roboto"/>
                  <a:cs typeface="Roboto"/>
                  <a:sym typeface="Roboto"/>
                </a:endParaRPr>
              </a:p>
            </p:txBody>
          </p:sp>
          <p:grpSp>
            <p:nvGrpSpPr>
              <p:cNvPr id="932" name="Google Shape;932;p85"/>
              <p:cNvGrpSpPr/>
              <p:nvPr/>
            </p:nvGrpSpPr>
            <p:grpSpPr>
              <a:xfrm>
                <a:off x="881025" y="2800065"/>
                <a:ext cx="92400" cy="411825"/>
                <a:chOff x="845575" y="2563700"/>
                <a:chExt cx="92400" cy="411825"/>
              </a:xfrm>
            </p:grpSpPr>
            <p:cxnSp>
              <p:nvCxnSpPr>
                <p:cNvPr id="933" name="Google Shape;933;p8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34" name="Google Shape;934;p8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35" name="Google Shape;935;p85"/>
              <p:cNvSpPr txBox="1"/>
              <p:nvPr/>
            </p:nvSpPr>
            <p:spPr>
              <a:xfrm>
                <a:off x="823125" y="1383549"/>
                <a:ext cx="2883900" cy="1418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Rule-based and stats-based</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Blocking: e.g., same name</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Matching: e.g., avg similarity of attribute values</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Clustering: e.g., transitive closure, etc.</a:t>
                </a:r>
                <a:endParaRPr b="1">
                  <a:latin typeface="Roboto"/>
                  <a:ea typeface="Roboto"/>
                  <a:cs typeface="Roboto"/>
                  <a:sym typeface="Roboto"/>
                </a:endParaRPr>
              </a:p>
            </p:txBody>
          </p:sp>
        </p:grpSp>
      </p:grpSp>
      <p:grpSp>
        <p:nvGrpSpPr>
          <p:cNvPr id="936" name="Google Shape;936;p85"/>
          <p:cNvGrpSpPr/>
          <p:nvPr/>
        </p:nvGrpSpPr>
        <p:grpSpPr>
          <a:xfrm>
            <a:off x="2207849" y="2328725"/>
            <a:ext cx="3531851" cy="1811850"/>
            <a:chOff x="2525599" y="2626399"/>
            <a:chExt cx="3531851" cy="1811850"/>
          </a:xfrm>
        </p:grpSpPr>
        <p:sp>
          <p:nvSpPr>
            <p:cNvPr id="937" name="Google Shape;937;p85"/>
            <p:cNvSpPr/>
            <p:nvPr/>
          </p:nvSpPr>
          <p:spPr>
            <a:xfrm>
              <a:off x="2890952" y="3079475"/>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38" name="Google Shape;938;p85"/>
            <p:cNvGrpSpPr/>
            <p:nvPr/>
          </p:nvGrpSpPr>
          <p:grpSpPr>
            <a:xfrm>
              <a:off x="2525599" y="2626399"/>
              <a:ext cx="3531851" cy="1811850"/>
              <a:chOff x="2525599" y="2626399"/>
              <a:chExt cx="3531851" cy="1811850"/>
            </a:xfrm>
          </p:grpSpPr>
          <p:sp>
            <p:nvSpPr>
              <p:cNvPr id="939" name="Google Shape;939;p85"/>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a:t>
                </a:r>
                <a:r>
                  <a:rPr b="1" lang="en" sz="1800">
                    <a:latin typeface="Roboto"/>
                    <a:ea typeface="Roboto"/>
                    <a:cs typeface="Roboto"/>
                    <a:sym typeface="Roboto"/>
                  </a:rPr>
                  <a:t> (Early ML)</a:t>
                </a:r>
                <a:endParaRPr b="1" sz="1200">
                  <a:latin typeface="Roboto"/>
                  <a:ea typeface="Roboto"/>
                  <a:cs typeface="Roboto"/>
                  <a:sym typeface="Roboto"/>
                </a:endParaRPr>
              </a:p>
            </p:txBody>
          </p:sp>
          <p:grpSp>
            <p:nvGrpSpPr>
              <p:cNvPr id="940" name="Google Shape;940;p85"/>
              <p:cNvGrpSpPr/>
              <p:nvPr/>
            </p:nvGrpSpPr>
            <p:grpSpPr>
              <a:xfrm rot="10800000">
                <a:off x="2849073" y="3079467"/>
                <a:ext cx="92400" cy="411825"/>
                <a:chOff x="2070100" y="2563700"/>
                <a:chExt cx="92400" cy="411825"/>
              </a:xfrm>
            </p:grpSpPr>
            <p:cxnSp>
              <p:nvCxnSpPr>
                <p:cNvPr id="941" name="Google Shape;941;p8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42" name="Google Shape;942;p8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43" name="Google Shape;943;p85"/>
              <p:cNvSpPr txBox="1"/>
              <p:nvPr/>
            </p:nvSpPr>
            <p:spPr>
              <a:xfrm>
                <a:off x="2773350" y="3494449"/>
                <a:ext cx="32841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Sup / Unsup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Matching: Decision tree, SVM</a:t>
                </a:r>
                <a:br>
                  <a:rPr lang="en">
                    <a:latin typeface="Roboto"/>
                    <a:ea typeface="Roboto"/>
                    <a:cs typeface="Roboto"/>
                    <a:sym typeface="Roboto"/>
                  </a:rPr>
                </a:br>
                <a:r>
                  <a:rPr b="1" lang="en">
                    <a:solidFill>
                      <a:srgbClr val="0E9453"/>
                    </a:solidFill>
                    <a:latin typeface="Roboto"/>
                    <a:ea typeface="Roboto"/>
                    <a:cs typeface="Roboto"/>
                    <a:sym typeface="Roboto"/>
                  </a:rPr>
                  <a:t>F-msr: 70%-90% w. 500 labels</a:t>
                </a:r>
                <a:endParaRPr b="1">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Clustering: Correlation clustering,</a:t>
                </a:r>
                <a:br>
                  <a:rPr lang="en">
                    <a:latin typeface="Roboto"/>
                    <a:ea typeface="Roboto"/>
                    <a:cs typeface="Roboto"/>
                    <a:sym typeface="Roboto"/>
                  </a:rPr>
                </a:br>
                <a:r>
                  <a:rPr lang="en">
                    <a:latin typeface="Roboto"/>
                    <a:ea typeface="Roboto"/>
                    <a:cs typeface="Roboto"/>
                    <a:sym typeface="Roboto"/>
                  </a:rPr>
                  <a:t>Markov clustering</a:t>
                </a:r>
                <a:endParaRPr b="1" sz="800">
                  <a:latin typeface="Roboto"/>
                  <a:ea typeface="Roboto"/>
                  <a:cs typeface="Roboto"/>
                  <a:sym typeface="Roboto"/>
                </a:endParaRPr>
              </a:p>
            </p:txBody>
          </p:sp>
        </p:gr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7" name="Shape 947"/>
        <p:cNvGrpSpPr/>
        <p:nvPr/>
      </p:nvGrpSpPr>
      <p:grpSpPr>
        <a:xfrm>
          <a:off x="0" y="0"/>
          <a:ext cx="0" cy="0"/>
          <a:chOff x="0" y="0"/>
          <a:chExt cx="0" cy="0"/>
        </a:xfrm>
      </p:grpSpPr>
      <p:sp>
        <p:nvSpPr>
          <p:cNvPr id="948" name="Google Shape;948;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Rule-Based Solution</a:t>
            </a:r>
            <a:endParaRPr sz="1800"/>
          </a:p>
        </p:txBody>
      </p:sp>
      <p:grpSp>
        <p:nvGrpSpPr>
          <p:cNvPr id="949" name="Google Shape;949;p86"/>
          <p:cNvGrpSpPr/>
          <p:nvPr/>
        </p:nvGrpSpPr>
        <p:grpSpPr>
          <a:xfrm>
            <a:off x="252525" y="1085875"/>
            <a:ext cx="3136750" cy="2203125"/>
            <a:chOff x="570275" y="1383549"/>
            <a:chExt cx="3136750" cy="2203125"/>
          </a:xfrm>
        </p:grpSpPr>
        <p:sp>
          <p:nvSpPr>
            <p:cNvPr id="950" name="Google Shape;950;p86"/>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51" name="Google Shape;951;p86"/>
            <p:cNvGrpSpPr/>
            <p:nvPr/>
          </p:nvGrpSpPr>
          <p:grpSpPr>
            <a:xfrm>
              <a:off x="570275" y="1383549"/>
              <a:ext cx="3136750" cy="2203125"/>
              <a:chOff x="570275" y="1383549"/>
              <a:chExt cx="3136750" cy="2203125"/>
            </a:xfrm>
          </p:grpSpPr>
          <p:sp>
            <p:nvSpPr>
              <p:cNvPr id="952" name="Google Shape;952;p86"/>
              <p:cNvSpPr txBox="1"/>
              <p:nvPr/>
            </p:nvSpPr>
            <p:spPr>
              <a:xfrm>
                <a:off x="570275" y="3215274"/>
                <a:ext cx="2060100" cy="37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1800">
                    <a:latin typeface="Roboto"/>
                    <a:ea typeface="Roboto"/>
                    <a:cs typeface="Roboto"/>
                    <a:sym typeface="Roboto"/>
                  </a:rPr>
                  <a:t>1969 (Pre-ML)</a:t>
                </a:r>
                <a:endParaRPr b="1" sz="1800">
                  <a:latin typeface="Roboto"/>
                  <a:ea typeface="Roboto"/>
                  <a:cs typeface="Roboto"/>
                  <a:sym typeface="Roboto"/>
                </a:endParaRPr>
              </a:p>
            </p:txBody>
          </p:sp>
          <p:grpSp>
            <p:nvGrpSpPr>
              <p:cNvPr id="953" name="Google Shape;953;p86"/>
              <p:cNvGrpSpPr/>
              <p:nvPr/>
            </p:nvGrpSpPr>
            <p:grpSpPr>
              <a:xfrm>
                <a:off x="881025" y="2800065"/>
                <a:ext cx="92400" cy="411825"/>
                <a:chOff x="845575" y="2563700"/>
                <a:chExt cx="92400" cy="411825"/>
              </a:xfrm>
            </p:grpSpPr>
            <p:cxnSp>
              <p:nvCxnSpPr>
                <p:cNvPr id="954" name="Google Shape;954;p8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55" name="Google Shape;955;p8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56" name="Google Shape;956;p86"/>
              <p:cNvSpPr txBox="1"/>
              <p:nvPr/>
            </p:nvSpPr>
            <p:spPr>
              <a:xfrm>
                <a:off x="823125" y="1383549"/>
                <a:ext cx="2883900" cy="1418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a:latin typeface="Roboto"/>
                    <a:ea typeface="Roboto"/>
                    <a:cs typeface="Roboto"/>
                    <a:sym typeface="Roboto"/>
                  </a:rPr>
                  <a:t>Rule-based and stats-based</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Blocking: e.g., same name</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Matching: e.g., avg similarity of attribute values</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Clustering: e.g., transitive closure, etc.</a:t>
                </a:r>
                <a:endParaRPr b="1">
                  <a:latin typeface="Roboto"/>
                  <a:ea typeface="Roboto"/>
                  <a:cs typeface="Roboto"/>
                  <a:sym typeface="Roboto"/>
                </a:endParaRPr>
              </a:p>
            </p:txBody>
          </p:sp>
        </p:grpSp>
      </p:grpSp>
      <p:sp>
        <p:nvSpPr>
          <p:cNvPr id="957" name="Google Shape;957;p86"/>
          <p:cNvSpPr txBox="1"/>
          <p:nvPr>
            <p:ph idx="1" type="body"/>
          </p:nvPr>
        </p:nvSpPr>
        <p:spPr>
          <a:xfrm>
            <a:off x="3311700" y="1267625"/>
            <a:ext cx="5378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SzPts val="2400"/>
              <a:buChar char="●"/>
            </a:pPr>
            <a:r>
              <a:rPr lang="en" sz="2400"/>
              <a:t>[Fellegi and Sunter, 1969]</a:t>
            </a:r>
            <a:endParaRPr sz="2400"/>
          </a:p>
          <a:p>
            <a:pPr indent="-381000" lvl="1" marL="914400" rtl="0">
              <a:spcBef>
                <a:spcPts val="0"/>
              </a:spcBef>
              <a:spcAft>
                <a:spcPts val="0"/>
              </a:spcAft>
              <a:buSzPts val="2400"/>
              <a:buChar char="○"/>
            </a:pPr>
            <a:r>
              <a:rPr lang="en" sz="2400"/>
              <a:t>Match: sim(r, r’) &gt; 𝜭</a:t>
            </a:r>
            <a:r>
              <a:rPr baseline="-25000" lang="en" sz="2400"/>
              <a:t>h</a:t>
            </a:r>
            <a:endParaRPr baseline="-25000" sz="2400"/>
          </a:p>
          <a:p>
            <a:pPr indent="-381000" lvl="1" marL="914400" rtl="0">
              <a:spcBef>
                <a:spcPts val="0"/>
              </a:spcBef>
              <a:spcAft>
                <a:spcPts val="0"/>
              </a:spcAft>
              <a:buSzPts val="2400"/>
              <a:buChar char="○"/>
            </a:pPr>
            <a:r>
              <a:rPr lang="en" sz="2400"/>
              <a:t>Unmatch: sim(r, r’) &lt; 𝜭</a:t>
            </a:r>
            <a:r>
              <a:rPr baseline="-25000" lang="en" sz="2400"/>
              <a:t>l</a:t>
            </a:r>
            <a:endParaRPr baseline="-25000" sz="2400"/>
          </a:p>
          <a:p>
            <a:pPr indent="-381000" lvl="1" marL="914400" rtl="0">
              <a:spcBef>
                <a:spcPts val="0"/>
              </a:spcBef>
              <a:spcAft>
                <a:spcPts val="0"/>
              </a:spcAft>
              <a:buSzPts val="2400"/>
              <a:buChar char="○"/>
            </a:pPr>
            <a:r>
              <a:rPr lang="en" sz="2400"/>
              <a:t>Possible </a:t>
            </a:r>
            <a:r>
              <a:rPr lang="en" sz="2400"/>
              <a:t>match: </a:t>
            </a:r>
            <a:br>
              <a:rPr lang="en" sz="2400"/>
            </a:br>
            <a:r>
              <a:rPr lang="en" sz="2400"/>
              <a:t>𝜭</a:t>
            </a:r>
            <a:r>
              <a:rPr baseline="-25000" lang="en" sz="2400"/>
              <a:t>l </a:t>
            </a:r>
            <a:r>
              <a:rPr lang="en" sz="2400"/>
              <a:t>&lt; sim(r, r’) &lt; 𝜭</a:t>
            </a:r>
            <a:r>
              <a:rPr baseline="-25000" lang="en" sz="2400"/>
              <a:t>h</a:t>
            </a:r>
            <a:endParaRPr baseline="-25000" sz="24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1" name="Shape 961"/>
        <p:cNvGrpSpPr/>
        <p:nvPr/>
      </p:nvGrpSpPr>
      <p:grpSpPr>
        <a:xfrm>
          <a:off x="0" y="0"/>
          <a:ext cx="0" cy="0"/>
          <a:chOff x="0" y="0"/>
          <a:chExt cx="0" cy="0"/>
        </a:xfrm>
      </p:grpSpPr>
      <p:sp>
        <p:nvSpPr>
          <p:cNvPr id="962" name="Google Shape;962;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Early ML Models</a:t>
            </a:r>
            <a:endParaRPr sz="1800"/>
          </a:p>
        </p:txBody>
      </p:sp>
      <p:sp>
        <p:nvSpPr>
          <p:cNvPr id="963" name="Google Shape;963;p87"/>
          <p:cNvSpPr txBox="1"/>
          <p:nvPr>
            <p:ph idx="1" type="body"/>
          </p:nvPr>
        </p:nvSpPr>
        <p:spPr>
          <a:xfrm>
            <a:off x="3311700" y="1267625"/>
            <a:ext cx="5378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SzPts val="2400"/>
              <a:buChar char="●"/>
            </a:pPr>
            <a:r>
              <a:rPr lang="en" sz="2400"/>
              <a:t>[</a:t>
            </a:r>
            <a:r>
              <a:rPr lang="en" sz="2400"/>
              <a:t>Köpcke et al, VLDB’10</a:t>
            </a:r>
            <a:r>
              <a:rPr lang="en" sz="2400"/>
              <a:t>]</a:t>
            </a:r>
            <a:endParaRPr baseline="-25000" sz="2400"/>
          </a:p>
        </p:txBody>
      </p:sp>
      <p:grpSp>
        <p:nvGrpSpPr>
          <p:cNvPr id="964" name="Google Shape;964;p87"/>
          <p:cNvGrpSpPr/>
          <p:nvPr/>
        </p:nvGrpSpPr>
        <p:grpSpPr>
          <a:xfrm>
            <a:off x="311699" y="2336975"/>
            <a:ext cx="3531851" cy="1811850"/>
            <a:chOff x="2525599" y="2626399"/>
            <a:chExt cx="3531851" cy="1811850"/>
          </a:xfrm>
        </p:grpSpPr>
        <p:sp>
          <p:nvSpPr>
            <p:cNvPr id="965" name="Google Shape;965;p87"/>
            <p:cNvSpPr/>
            <p:nvPr/>
          </p:nvSpPr>
          <p:spPr>
            <a:xfrm>
              <a:off x="2890952" y="3079475"/>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66" name="Google Shape;966;p87"/>
            <p:cNvGrpSpPr/>
            <p:nvPr/>
          </p:nvGrpSpPr>
          <p:grpSpPr>
            <a:xfrm>
              <a:off x="2525599" y="2626399"/>
              <a:ext cx="3531851" cy="1811850"/>
              <a:chOff x="2525599" y="2626399"/>
              <a:chExt cx="3531851" cy="1811850"/>
            </a:xfrm>
          </p:grpSpPr>
          <p:sp>
            <p:nvSpPr>
              <p:cNvPr id="967" name="Google Shape;967;p87"/>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 (Early ML)</a:t>
                </a:r>
                <a:endParaRPr b="1" sz="1200">
                  <a:latin typeface="Roboto"/>
                  <a:ea typeface="Roboto"/>
                  <a:cs typeface="Roboto"/>
                  <a:sym typeface="Roboto"/>
                </a:endParaRPr>
              </a:p>
            </p:txBody>
          </p:sp>
          <p:grpSp>
            <p:nvGrpSpPr>
              <p:cNvPr id="968" name="Google Shape;968;p87"/>
              <p:cNvGrpSpPr/>
              <p:nvPr/>
            </p:nvGrpSpPr>
            <p:grpSpPr>
              <a:xfrm rot="10800000">
                <a:off x="2849073" y="3079467"/>
                <a:ext cx="92400" cy="411825"/>
                <a:chOff x="2070100" y="2563700"/>
                <a:chExt cx="92400" cy="411825"/>
              </a:xfrm>
            </p:grpSpPr>
            <p:cxnSp>
              <p:nvCxnSpPr>
                <p:cNvPr id="969" name="Google Shape;969;p8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70" name="Google Shape;970;p8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71" name="Google Shape;971;p87"/>
              <p:cNvSpPr txBox="1"/>
              <p:nvPr/>
            </p:nvSpPr>
            <p:spPr>
              <a:xfrm>
                <a:off x="2773350" y="3494449"/>
                <a:ext cx="32841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a:latin typeface="Roboto"/>
                    <a:ea typeface="Roboto"/>
                    <a:cs typeface="Roboto"/>
                    <a:sym typeface="Roboto"/>
                  </a:rPr>
                  <a:t>Sup / Unsup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Matching: Decision tree, SVM</a:t>
                </a:r>
                <a:br>
                  <a:rPr lang="en">
                    <a:latin typeface="Roboto"/>
                    <a:ea typeface="Roboto"/>
                    <a:cs typeface="Roboto"/>
                    <a:sym typeface="Roboto"/>
                  </a:rPr>
                </a:br>
                <a:r>
                  <a:rPr b="1" lang="en">
                    <a:solidFill>
                      <a:srgbClr val="0E9453"/>
                    </a:solidFill>
                    <a:latin typeface="Roboto"/>
                    <a:ea typeface="Roboto"/>
                    <a:cs typeface="Roboto"/>
                    <a:sym typeface="Roboto"/>
                  </a:rPr>
                  <a:t>F-msr: 70%-90% w. 500 labels</a:t>
                </a:r>
                <a:endParaRPr b="1">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Clustering: Correlation clustering,</a:t>
                </a:r>
                <a:br>
                  <a:rPr lang="en">
                    <a:latin typeface="Roboto"/>
                    <a:ea typeface="Roboto"/>
                    <a:cs typeface="Roboto"/>
                    <a:sym typeface="Roboto"/>
                  </a:rPr>
                </a:br>
                <a:r>
                  <a:rPr lang="en">
                    <a:latin typeface="Roboto"/>
                    <a:ea typeface="Roboto"/>
                    <a:cs typeface="Roboto"/>
                    <a:sym typeface="Roboto"/>
                  </a:rPr>
                  <a:t>Markov clustering</a:t>
                </a:r>
                <a:endParaRPr b="1">
                  <a:latin typeface="Roboto"/>
                  <a:ea typeface="Roboto"/>
                  <a:cs typeface="Roboto"/>
                  <a:sym typeface="Roboto"/>
                </a:endParaRPr>
              </a:p>
            </p:txBody>
          </p:sp>
        </p:grpSp>
      </p:grpSp>
      <p:pic>
        <p:nvPicPr>
          <p:cNvPr id="972" name="Google Shape;972;p87"/>
          <p:cNvPicPr preferRelativeResize="0"/>
          <p:nvPr/>
        </p:nvPicPr>
        <p:blipFill>
          <a:blip r:embed="rId3">
            <a:alphaModFix/>
          </a:blip>
          <a:stretch>
            <a:fillRect/>
          </a:stretch>
        </p:blipFill>
        <p:spPr>
          <a:xfrm>
            <a:off x="3767350" y="2035400"/>
            <a:ext cx="5340655" cy="27248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sp>
        <p:nvSpPr>
          <p:cNvPr id="977" name="Google Shape;977;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Collective Entity Resolution: </a:t>
            </a:r>
            <a:r>
              <a:rPr b="1" lang="en"/>
              <a:t>Beyond Pairs</a:t>
            </a:r>
            <a:endParaRPr sz="1800"/>
          </a:p>
        </p:txBody>
      </p:sp>
      <p:sp>
        <p:nvSpPr>
          <p:cNvPr id="978" name="Google Shape;978;p88"/>
          <p:cNvSpPr txBox="1"/>
          <p:nvPr>
            <p:ph idx="1" type="body"/>
          </p:nvPr>
        </p:nvSpPr>
        <p:spPr>
          <a:xfrm>
            <a:off x="6900" y="1000075"/>
            <a:ext cx="3921300" cy="30870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accent3"/>
              </a:buClr>
              <a:buSzPts val="1800"/>
              <a:buChar char="●"/>
            </a:pPr>
            <a:r>
              <a:rPr lang="en"/>
              <a:t>Collective reasoning across entities.</a:t>
            </a:r>
            <a:endParaRPr/>
          </a:p>
          <a:p>
            <a:pPr indent="-342900" lvl="0" marL="457200" marR="0" rtl="0" algn="l">
              <a:lnSpc>
                <a:spcPct val="115000"/>
              </a:lnSpc>
              <a:spcBef>
                <a:spcPts val="0"/>
              </a:spcBef>
              <a:spcAft>
                <a:spcPts val="0"/>
              </a:spcAft>
              <a:buSzPts val="1800"/>
              <a:buChar char="●"/>
            </a:pPr>
            <a:r>
              <a:rPr lang="en"/>
              <a:t>Constraints across entities:</a:t>
            </a:r>
            <a:endParaRPr/>
          </a:p>
          <a:p>
            <a:pPr indent="-342900" lvl="1" marL="914400" marR="0" rtl="0" algn="l">
              <a:lnSpc>
                <a:spcPct val="115000"/>
              </a:lnSpc>
              <a:spcBef>
                <a:spcPts val="0"/>
              </a:spcBef>
              <a:spcAft>
                <a:spcPts val="0"/>
              </a:spcAft>
              <a:buSzPts val="1800"/>
              <a:buChar char="○"/>
            </a:pPr>
            <a:r>
              <a:rPr lang="en" sz="1800"/>
              <a:t>Aggregate constraints</a:t>
            </a:r>
            <a:endParaRPr sz="1800"/>
          </a:p>
          <a:p>
            <a:pPr indent="-342900" lvl="1" marL="914400" marR="0" rtl="0" algn="l">
              <a:lnSpc>
                <a:spcPct val="115000"/>
              </a:lnSpc>
              <a:spcBef>
                <a:spcPts val="0"/>
              </a:spcBef>
              <a:spcAft>
                <a:spcPts val="0"/>
              </a:spcAft>
              <a:buSzPts val="1800"/>
              <a:buChar char="○"/>
            </a:pPr>
            <a:r>
              <a:rPr lang="en" sz="1800"/>
              <a:t>Transitivity, Exclusivity</a:t>
            </a:r>
            <a:endParaRPr sz="1800"/>
          </a:p>
          <a:p>
            <a:pPr indent="-342900" lvl="1" marL="914400" marR="0" rtl="0" algn="l">
              <a:lnSpc>
                <a:spcPct val="115000"/>
              </a:lnSpc>
              <a:spcBef>
                <a:spcPts val="0"/>
              </a:spcBef>
              <a:spcAft>
                <a:spcPts val="0"/>
              </a:spcAft>
              <a:buSzPts val="1800"/>
              <a:buChar char="○"/>
            </a:pPr>
            <a:r>
              <a:rPr lang="en" sz="1800"/>
              <a:t>Functional dependencies</a:t>
            </a:r>
            <a:endParaRPr sz="1800"/>
          </a:p>
          <a:p>
            <a:pPr indent="-342900" lvl="0" marL="457200" marR="0" rtl="0" algn="l">
              <a:lnSpc>
                <a:spcPct val="115000"/>
              </a:lnSpc>
              <a:spcBef>
                <a:spcPts val="0"/>
              </a:spcBef>
              <a:spcAft>
                <a:spcPts val="0"/>
              </a:spcAft>
              <a:buSzPts val="1800"/>
              <a:buChar char="●"/>
            </a:pPr>
            <a:r>
              <a:rPr lang="en"/>
              <a:t>Use of p</a:t>
            </a:r>
            <a:r>
              <a:rPr lang="en"/>
              <a:t>robabilistic graphical models, PSL, MLN, to capture such domain knowledge</a:t>
            </a:r>
            <a:endParaRPr/>
          </a:p>
          <a:p>
            <a:pPr indent="0" lvl="0" marL="457200" marR="0" rtl="0" algn="l">
              <a:lnSpc>
                <a:spcPct val="115000"/>
              </a:lnSpc>
              <a:spcBef>
                <a:spcPts val="1600"/>
              </a:spcBef>
              <a:spcAft>
                <a:spcPts val="0"/>
              </a:spcAft>
              <a:buClr>
                <a:schemeClr val="accent3"/>
              </a:buClr>
              <a:buSzPts val="2400"/>
              <a:buFont typeface="Proxima Nova"/>
              <a:buNone/>
            </a:pPr>
            <a:r>
              <a:t/>
            </a:r>
            <a:endParaRPr/>
          </a:p>
          <a:p>
            <a:pPr indent="0" lvl="0" marL="457200" marR="0" rtl="0" algn="l">
              <a:lnSpc>
                <a:spcPct val="115000"/>
              </a:lnSpc>
              <a:spcBef>
                <a:spcPts val="1600"/>
              </a:spcBef>
              <a:spcAft>
                <a:spcPts val="1600"/>
              </a:spcAft>
              <a:buNone/>
            </a:pPr>
            <a:r>
              <a:t/>
            </a:r>
            <a:endParaRPr/>
          </a:p>
        </p:txBody>
      </p:sp>
      <p:pic>
        <p:nvPicPr>
          <p:cNvPr id="979" name="Google Shape;979;p88"/>
          <p:cNvPicPr preferRelativeResize="0"/>
          <p:nvPr/>
        </p:nvPicPr>
        <p:blipFill>
          <a:blip r:embed="rId3">
            <a:alphaModFix/>
          </a:blip>
          <a:stretch>
            <a:fillRect/>
          </a:stretch>
        </p:blipFill>
        <p:spPr>
          <a:xfrm>
            <a:off x="3732225" y="1046125"/>
            <a:ext cx="5631323" cy="3629075"/>
          </a:xfrm>
          <a:prstGeom prst="rect">
            <a:avLst/>
          </a:prstGeom>
          <a:noFill/>
          <a:ln>
            <a:noFill/>
          </a:ln>
        </p:spPr>
      </p:pic>
      <p:sp>
        <p:nvSpPr>
          <p:cNvPr id="980" name="Google Shape;980;p88"/>
          <p:cNvSpPr txBox="1"/>
          <p:nvPr/>
        </p:nvSpPr>
        <p:spPr>
          <a:xfrm>
            <a:off x="4763038" y="4504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[Example by Getoor and Machanavajjhala]</a:t>
            </a:r>
            <a:endParaRPr>
              <a:latin typeface="Proxima Nova"/>
              <a:ea typeface="Proxima Nova"/>
              <a:cs typeface="Proxima Nova"/>
              <a:sym typeface="Proxima Nova"/>
            </a:endParaRPr>
          </a:p>
        </p:txBody>
      </p:sp>
      <p:sp>
        <p:nvSpPr>
          <p:cNvPr id="981" name="Google Shape;981;p88"/>
          <p:cNvSpPr txBox="1"/>
          <p:nvPr/>
        </p:nvSpPr>
        <p:spPr>
          <a:xfrm>
            <a:off x="81725" y="3985125"/>
            <a:ext cx="3846600" cy="828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 sz="1800">
                <a:solidFill>
                  <a:schemeClr val="accent3"/>
                </a:solidFill>
                <a:latin typeface="Proxima Nova"/>
                <a:ea typeface="Proxima Nova"/>
                <a:cs typeface="Proxima Nova"/>
                <a:sym typeface="Proxima Nova"/>
              </a:rPr>
              <a:t>Out of the scope of this tutorial. For details: See tutorial by Getoor and Machanavajjhala, KDD, 2013.</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5" name="Shape 985"/>
        <p:cNvGrpSpPr/>
        <p:nvPr/>
      </p:nvGrpSpPr>
      <p:grpSpPr>
        <a:xfrm>
          <a:off x="0" y="0"/>
          <a:ext cx="0" cy="0"/>
          <a:chOff x="0" y="0"/>
          <a:chExt cx="0" cy="0"/>
        </a:xfrm>
      </p:grpSpPr>
      <p:sp>
        <p:nvSpPr>
          <p:cNvPr id="986" name="Google Shape;986;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State-of-the-Art ML Models </a:t>
            </a:r>
            <a:r>
              <a:rPr lang="en" sz="1800">
                <a:solidFill>
                  <a:schemeClr val="accent3"/>
                </a:solidFill>
              </a:rPr>
              <a:t>[Dong, KDD’18]</a:t>
            </a:r>
            <a:endParaRPr sz="1800"/>
          </a:p>
        </p:txBody>
      </p:sp>
      <p:sp>
        <p:nvSpPr>
          <p:cNvPr id="987" name="Google Shape;987;p89"/>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Features: attribute similarity measured in various ways. E.g., </a:t>
            </a:r>
            <a:endParaRPr sz="2000"/>
          </a:p>
          <a:p>
            <a:pPr indent="-355600" lvl="1" marL="914400" rtl="0">
              <a:spcBef>
                <a:spcPts val="0"/>
              </a:spcBef>
              <a:spcAft>
                <a:spcPts val="0"/>
              </a:spcAft>
              <a:buSzPts val="2000"/>
              <a:buChar char="○"/>
            </a:pPr>
            <a:r>
              <a:rPr lang="en" sz="2000"/>
              <a:t>string sim: Jaccard, Levenshtein</a:t>
            </a:r>
            <a:endParaRPr sz="2000"/>
          </a:p>
          <a:p>
            <a:pPr indent="-355600" lvl="1" marL="914400" rtl="0">
              <a:spcBef>
                <a:spcPts val="0"/>
              </a:spcBef>
              <a:spcAft>
                <a:spcPts val="0"/>
              </a:spcAft>
              <a:buSzPts val="2000"/>
              <a:buChar char="○"/>
            </a:pPr>
            <a:r>
              <a:rPr lang="en" sz="2000"/>
              <a:t>number sim: absolute diff, relative diff</a:t>
            </a:r>
            <a:endParaRPr sz="2000"/>
          </a:p>
          <a:p>
            <a:pPr indent="-355600" lvl="0" marL="457200" rtl="0">
              <a:spcBef>
                <a:spcPts val="0"/>
              </a:spcBef>
              <a:spcAft>
                <a:spcPts val="0"/>
              </a:spcAft>
              <a:buSzPts val="2000"/>
              <a:buChar char="●"/>
            </a:pPr>
            <a:r>
              <a:rPr lang="en" sz="2000"/>
              <a:t>ML models</a:t>
            </a:r>
            <a:r>
              <a:rPr lang="en" sz="2000"/>
              <a:t> on Freebase vs. IMDb </a:t>
            </a:r>
            <a:endParaRPr sz="2000"/>
          </a:p>
          <a:p>
            <a:pPr indent="-355600" lvl="1" marL="914400" rtl="0">
              <a:spcBef>
                <a:spcPts val="0"/>
              </a:spcBef>
              <a:spcAft>
                <a:spcPts val="0"/>
              </a:spcAft>
              <a:buSzPts val="2000"/>
              <a:buChar char="○"/>
            </a:pPr>
            <a:r>
              <a:rPr lang="en" sz="2000"/>
              <a:t>Logistic regression: Prec=0.99, Rec=0.6</a:t>
            </a:r>
            <a:endParaRPr sz="2000"/>
          </a:p>
          <a:p>
            <a:pPr indent="-355600" lvl="1" marL="914400" rtl="0">
              <a:spcBef>
                <a:spcPts val="0"/>
              </a:spcBef>
              <a:spcAft>
                <a:spcPts val="0"/>
              </a:spcAft>
              <a:buSzPts val="2000"/>
              <a:buChar char="○"/>
            </a:pPr>
            <a:r>
              <a:rPr lang="en" sz="2000"/>
              <a:t>Random forest: Prec=0.99, Rec=0.99</a:t>
            </a:r>
            <a:endParaRPr sz="2000"/>
          </a:p>
          <a:p>
            <a:pPr indent="0" lvl="0" marL="0" rtl="0">
              <a:spcBef>
                <a:spcPts val="1600"/>
              </a:spcBef>
              <a:spcAft>
                <a:spcPts val="1600"/>
              </a:spcAft>
              <a:buNone/>
            </a:pPr>
            <a:r>
              <a:t/>
            </a:r>
            <a:endParaRPr sz="2000"/>
          </a:p>
        </p:txBody>
      </p:sp>
      <p:sp>
        <p:nvSpPr>
          <p:cNvPr id="988" name="Google Shape;988;p89"/>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89" name="Google Shape;989;p89"/>
          <p:cNvGrpSpPr/>
          <p:nvPr/>
        </p:nvGrpSpPr>
        <p:grpSpPr>
          <a:xfrm>
            <a:off x="245124" y="1426753"/>
            <a:ext cx="3219897" cy="1886150"/>
            <a:chOff x="4374276" y="1700499"/>
            <a:chExt cx="3632146" cy="1886150"/>
          </a:xfrm>
        </p:grpSpPr>
        <p:grpSp>
          <p:nvGrpSpPr>
            <p:cNvPr id="990" name="Google Shape;990;p89"/>
            <p:cNvGrpSpPr/>
            <p:nvPr/>
          </p:nvGrpSpPr>
          <p:grpSpPr>
            <a:xfrm>
              <a:off x="4808316" y="2800065"/>
              <a:ext cx="92400" cy="411825"/>
              <a:chOff x="845575" y="2563700"/>
              <a:chExt cx="92400" cy="411825"/>
            </a:xfrm>
          </p:grpSpPr>
          <p:cxnSp>
            <p:nvCxnSpPr>
              <p:cNvPr id="991" name="Google Shape;991;p8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92" name="Google Shape;992;p89"/>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93" name="Google Shape;993;p89"/>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994" name="Google Shape;994;p89"/>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8" name="Shape 998"/>
        <p:cNvGrpSpPr/>
        <p:nvPr/>
      </p:nvGrpSpPr>
      <p:grpSpPr>
        <a:xfrm>
          <a:off x="0" y="0"/>
          <a:ext cx="0" cy="0"/>
          <a:chOff x="0" y="0"/>
          <a:chExt cx="0" cy="0"/>
        </a:xfrm>
      </p:grpSpPr>
      <p:sp>
        <p:nvSpPr>
          <p:cNvPr id="999" name="Google Shape;999;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State-of-the-Art ML Models </a:t>
            </a:r>
            <a:r>
              <a:rPr lang="en" sz="1800">
                <a:solidFill>
                  <a:schemeClr val="accent3"/>
                </a:solidFill>
              </a:rPr>
              <a:t>[Dong, KDD’18]</a:t>
            </a:r>
            <a:endParaRPr sz="1800"/>
          </a:p>
        </p:txBody>
      </p:sp>
      <p:sp>
        <p:nvSpPr>
          <p:cNvPr id="1000" name="Google Shape;1000;p90"/>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Expt 1. IMDb vs. Freebase</a:t>
            </a:r>
            <a:endParaRPr sz="2000"/>
          </a:p>
          <a:p>
            <a:pPr indent="-342900" lvl="1" marL="914400" marR="0" rtl="0" algn="l">
              <a:lnSpc>
                <a:spcPct val="115000"/>
              </a:lnSpc>
              <a:spcBef>
                <a:spcPts val="0"/>
              </a:spcBef>
              <a:spcAft>
                <a:spcPts val="0"/>
              </a:spcAft>
              <a:buClr>
                <a:schemeClr val="accent3"/>
              </a:buClr>
              <a:buSzPts val="1800"/>
              <a:buFont typeface="Proxima Nova"/>
              <a:buChar char="○"/>
            </a:pPr>
            <a:r>
              <a:rPr lang="en" sz="1800"/>
              <a:t>Logistic regression: Prec=0.99, Rec=0.6</a:t>
            </a:r>
            <a:endParaRPr sz="1800"/>
          </a:p>
          <a:p>
            <a:pPr indent="-342900" lvl="1" marL="914400" marR="0" rtl="0" algn="l">
              <a:lnSpc>
                <a:spcPct val="115000"/>
              </a:lnSpc>
              <a:spcBef>
                <a:spcPts val="0"/>
              </a:spcBef>
              <a:spcAft>
                <a:spcPts val="0"/>
              </a:spcAft>
              <a:buClr>
                <a:schemeClr val="accent3"/>
              </a:buClr>
              <a:buSzPts val="1800"/>
              <a:buFont typeface="Proxima Nova"/>
              <a:buChar char="○"/>
            </a:pPr>
            <a:r>
              <a:rPr lang="en" sz="1800"/>
              <a:t>Random forest: Prec=0.99, Rec=0.99</a:t>
            </a:r>
            <a:endParaRPr sz="1800"/>
          </a:p>
        </p:txBody>
      </p:sp>
      <p:sp>
        <p:nvSpPr>
          <p:cNvPr id="1001" name="Google Shape;1001;p90"/>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002" name="Google Shape;1002;p90"/>
          <p:cNvGrpSpPr/>
          <p:nvPr/>
        </p:nvGrpSpPr>
        <p:grpSpPr>
          <a:xfrm>
            <a:off x="245124" y="1426753"/>
            <a:ext cx="3219897" cy="1886150"/>
            <a:chOff x="4374276" y="1700499"/>
            <a:chExt cx="3632146" cy="1886150"/>
          </a:xfrm>
        </p:grpSpPr>
        <p:grpSp>
          <p:nvGrpSpPr>
            <p:cNvPr id="1003" name="Google Shape;1003;p90"/>
            <p:cNvGrpSpPr/>
            <p:nvPr/>
          </p:nvGrpSpPr>
          <p:grpSpPr>
            <a:xfrm>
              <a:off x="4808316" y="2800065"/>
              <a:ext cx="92400" cy="411825"/>
              <a:chOff x="845575" y="2563700"/>
              <a:chExt cx="92400" cy="411825"/>
            </a:xfrm>
          </p:grpSpPr>
          <p:cxnSp>
            <p:nvCxnSpPr>
              <p:cNvPr id="1004" name="Google Shape;1004;p90"/>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05" name="Google Shape;1005;p90"/>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06" name="Google Shape;1006;p90"/>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07" name="Google Shape;1007;p90"/>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pic>
        <p:nvPicPr>
          <p:cNvPr id="1008" name="Google Shape;1008;p90"/>
          <p:cNvPicPr preferRelativeResize="0"/>
          <p:nvPr/>
        </p:nvPicPr>
        <p:blipFill>
          <a:blip r:embed="rId3">
            <a:alphaModFix/>
          </a:blip>
          <a:stretch>
            <a:fillRect/>
          </a:stretch>
        </p:blipFill>
        <p:spPr>
          <a:xfrm>
            <a:off x="4327075" y="2379025"/>
            <a:ext cx="4061574" cy="2658150"/>
          </a:xfrm>
          <a:prstGeom prst="rect">
            <a:avLst/>
          </a:prstGeom>
          <a:noFill/>
          <a:ln>
            <a:noFill/>
          </a:ln>
        </p:spPr>
      </p:pic>
      <p:sp>
        <p:nvSpPr>
          <p:cNvPr id="1009" name="Google Shape;1009;p90"/>
          <p:cNvSpPr/>
          <p:nvPr/>
        </p:nvSpPr>
        <p:spPr>
          <a:xfrm>
            <a:off x="4449600" y="3525875"/>
            <a:ext cx="71400" cy="469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3" name="Shape 1013"/>
        <p:cNvGrpSpPr/>
        <p:nvPr/>
      </p:nvGrpSpPr>
      <p:grpSpPr>
        <a:xfrm>
          <a:off x="0" y="0"/>
          <a:ext cx="0" cy="0"/>
          <a:chOff x="0" y="0"/>
          <a:chExt cx="0" cy="0"/>
        </a:xfrm>
      </p:grpSpPr>
      <p:sp>
        <p:nvSpPr>
          <p:cNvPr id="1014" name="Google Shape;1014;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State-of-the-Art ML Models </a:t>
            </a:r>
            <a:r>
              <a:rPr lang="en" sz="1800">
                <a:solidFill>
                  <a:schemeClr val="accent3"/>
                </a:solidFill>
              </a:rPr>
              <a:t>[Dong, KDD’18]</a:t>
            </a:r>
            <a:endParaRPr sz="1800"/>
          </a:p>
        </p:txBody>
      </p:sp>
      <p:sp>
        <p:nvSpPr>
          <p:cNvPr id="1015" name="Google Shape;1015;p91"/>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Clr>
                <a:srgbClr val="B7B7B7"/>
              </a:buClr>
              <a:buSzPts val="2000"/>
              <a:buChar char="●"/>
            </a:pPr>
            <a:r>
              <a:rPr lang="en" sz="2000">
                <a:solidFill>
                  <a:srgbClr val="B7B7B7"/>
                </a:solidFill>
              </a:rPr>
              <a:t>Features: attribute similarity measured in various ways. E.g., </a:t>
            </a:r>
            <a:endParaRPr sz="2000">
              <a:solidFill>
                <a:srgbClr val="B7B7B7"/>
              </a:solidFill>
            </a:endParaRPr>
          </a:p>
          <a:p>
            <a:pPr indent="-355600" lvl="1" marL="914400" rtl="0">
              <a:spcBef>
                <a:spcPts val="0"/>
              </a:spcBef>
              <a:spcAft>
                <a:spcPts val="0"/>
              </a:spcAft>
              <a:buClr>
                <a:srgbClr val="B7B7B7"/>
              </a:buClr>
              <a:buSzPts val="2000"/>
              <a:buChar char="○"/>
            </a:pPr>
            <a:r>
              <a:rPr lang="en" sz="2000">
                <a:solidFill>
                  <a:srgbClr val="B7B7B7"/>
                </a:solidFill>
              </a:rPr>
              <a:t>name sim: Jaccard, Levenshtein</a:t>
            </a:r>
            <a:endParaRPr sz="2000">
              <a:solidFill>
                <a:srgbClr val="B7B7B7"/>
              </a:solidFill>
            </a:endParaRPr>
          </a:p>
          <a:p>
            <a:pPr indent="-355600" lvl="1" marL="914400" rtl="0">
              <a:spcBef>
                <a:spcPts val="0"/>
              </a:spcBef>
              <a:spcAft>
                <a:spcPts val="0"/>
              </a:spcAft>
              <a:buClr>
                <a:srgbClr val="B7B7B7"/>
              </a:buClr>
              <a:buSzPts val="2000"/>
              <a:buChar char="○"/>
            </a:pPr>
            <a:r>
              <a:rPr lang="en" sz="2000">
                <a:solidFill>
                  <a:srgbClr val="B7B7B7"/>
                </a:solidFill>
              </a:rPr>
              <a:t>age sim: absolute diff, relative diff</a:t>
            </a:r>
            <a:endParaRPr sz="2000">
              <a:solidFill>
                <a:srgbClr val="B7B7B7"/>
              </a:solidFill>
            </a:endParaRPr>
          </a:p>
          <a:p>
            <a:pPr indent="-355600" lvl="0" marL="457200" rtl="0">
              <a:spcBef>
                <a:spcPts val="0"/>
              </a:spcBef>
              <a:spcAft>
                <a:spcPts val="0"/>
              </a:spcAft>
              <a:buClr>
                <a:srgbClr val="B7B7B7"/>
              </a:buClr>
              <a:buSzPts val="2000"/>
              <a:buChar char="●"/>
            </a:pPr>
            <a:r>
              <a:rPr lang="en" sz="2000">
                <a:solidFill>
                  <a:srgbClr val="B7B7B7"/>
                </a:solidFill>
              </a:rPr>
              <a:t>ML models on Freebase vs. IMDb </a:t>
            </a:r>
            <a:endParaRPr sz="2000">
              <a:solidFill>
                <a:srgbClr val="B7B7B7"/>
              </a:solidFill>
            </a:endParaRPr>
          </a:p>
          <a:p>
            <a:pPr indent="-355600" lvl="1" marL="914400" rtl="0">
              <a:spcBef>
                <a:spcPts val="0"/>
              </a:spcBef>
              <a:spcAft>
                <a:spcPts val="0"/>
              </a:spcAft>
              <a:buClr>
                <a:srgbClr val="B7B7B7"/>
              </a:buClr>
              <a:buSzPts val="2000"/>
              <a:buChar char="○"/>
            </a:pPr>
            <a:r>
              <a:rPr lang="en" sz="2000">
                <a:solidFill>
                  <a:srgbClr val="B7B7B7"/>
                </a:solidFill>
              </a:rPr>
              <a:t>Logistic regression: Prec=0.99, Rec=0.6</a:t>
            </a:r>
            <a:endParaRPr sz="2000">
              <a:solidFill>
                <a:srgbClr val="B7B7B7"/>
              </a:solidFill>
            </a:endParaRPr>
          </a:p>
          <a:p>
            <a:pPr indent="-355600" lvl="1" marL="914400" rtl="0">
              <a:spcBef>
                <a:spcPts val="0"/>
              </a:spcBef>
              <a:spcAft>
                <a:spcPts val="0"/>
              </a:spcAft>
              <a:buClr>
                <a:srgbClr val="B7B7B7"/>
              </a:buClr>
              <a:buSzPts val="2000"/>
              <a:buChar char="○"/>
            </a:pPr>
            <a:r>
              <a:rPr lang="en" sz="2000">
                <a:solidFill>
                  <a:srgbClr val="B7B7B7"/>
                </a:solidFill>
              </a:rPr>
              <a:t>Random forest: Prec=0.99, Rec=0.99</a:t>
            </a:r>
            <a:endParaRPr sz="2000">
              <a:solidFill>
                <a:srgbClr val="B7B7B7"/>
              </a:solidFill>
            </a:endParaRPr>
          </a:p>
          <a:p>
            <a:pPr indent="-355600" lvl="1" marL="914400" rtl="0">
              <a:spcBef>
                <a:spcPts val="0"/>
              </a:spcBef>
              <a:spcAft>
                <a:spcPts val="0"/>
              </a:spcAft>
              <a:buSzPts val="2000"/>
              <a:buChar char="○"/>
            </a:pPr>
            <a:r>
              <a:rPr lang="en" sz="2000"/>
              <a:t>XGBoost: marginally better, but sensitive to hyper-parameters</a:t>
            </a:r>
            <a:endParaRPr sz="2000"/>
          </a:p>
        </p:txBody>
      </p:sp>
      <p:sp>
        <p:nvSpPr>
          <p:cNvPr id="1016" name="Google Shape;1016;p91"/>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017" name="Google Shape;1017;p91"/>
          <p:cNvGrpSpPr/>
          <p:nvPr/>
        </p:nvGrpSpPr>
        <p:grpSpPr>
          <a:xfrm>
            <a:off x="245124" y="1426753"/>
            <a:ext cx="3219897" cy="1886150"/>
            <a:chOff x="4374276" y="1700499"/>
            <a:chExt cx="3632146" cy="1886150"/>
          </a:xfrm>
        </p:grpSpPr>
        <p:grpSp>
          <p:nvGrpSpPr>
            <p:cNvPr id="1018" name="Google Shape;1018;p91"/>
            <p:cNvGrpSpPr/>
            <p:nvPr/>
          </p:nvGrpSpPr>
          <p:grpSpPr>
            <a:xfrm>
              <a:off x="4808316" y="2800065"/>
              <a:ext cx="92400" cy="411825"/>
              <a:chOff x="845575" y="2563700"/>
              <a:chExt cx="92400" cy="411825"/>
            </a:xfrm>
          </p:grpSpPr>
          <p:cxnSp>
            <p:nvCxnSpPr>
              <p:cNvPr id="1019" name="Google Shape;1019;p9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20" name="Google Shape;1020;p9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21" name="Google Shape;1021;p91"/>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22" name="Google Shape;1022;p91"/>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sp>
        <p:nvSpPr>
          <p:cNvPr id="1027" name="Google Shape;1027;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State-of-the-Art ML Models </a:t>
            </a:r>
            <a:r>
              <a:rPr lang="en" sz="1800">
                <a:solidFill>
                  <a:schemeClr val="accent3"/>
                </a:solidFill>
              </a:rPr>
              <a:t>[Dong, KDD’18]</a:t>
            </a:r>
            <a:endParaRPr sz="1800"/>
          </a:p>
        </p:txBody>
      </p:sp>
      <p:sp>
        <p:nvSpPr>
          <p:cNvPr id="1028" name="Google Shape;1028;p92"/>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Expt 2. </a:t>
            </a:r>
            <a:r>
              <a:rPr lang="en" sz="2000"/>
              <a:t>IMDb vs. Amazon movies</a:t>
            </a:r>
            <a:endParaRPr sz="2000"/>
          </a:p>
          <a:p>
            <a:pPr indent="-342900" lvl="1" marL="914400" marR="0" rtl="0" algn="l">
              <a:lnSpc>
                <a:spcPct val="115000"/>
              </a:lnSpc>
              <a:spcBef>
                <a:spcPts val="0"/>
              </a:spcBef>
              <a:spcAft>
                <a:spcPts val="0"/>
              </a:spcAft>
              <a:buClr>
                <a:schemeClr val="accent3"/>
              </a:buClr>
              <a:buSzPts val="1800"/>
              <a:buFont typeface="Proxima Nova"/>
              <a:buChar char="○"/>
            </a:pPr>
            <a:r>
              <a:rPr lang="en" sz="1800"/>
              <a:t>200K labels, ~150 features</a:t>
            </a:r>
            <a:endParaRPr sz="1800"/>
          </a:p>
          <a:p>
            <a:pPr indent="-342900" lvl="1" marL="914400" marR="0" rtl="0" algn="l">
              <a:lnSpc>
                <a:spcPct val="115000"/>
              </a:lnSpc>
              <a:spcBef>
                <a:spcPts val="0"/>
              </a:spcBef>
              <a:spcAft>
                <a:spcPts val="0"/>
              </a:spcAft>
              <a:buClr>
                <a:schemeClr val="accent3"/>
              </a:buClr>
              <a:buSzPts val="1800"/>
              <a:buFont typeface="Proxima Nova"/>
              <a:buChar char="○"/>
            </a:pPr>
            <a:r>
              <a:rPr lang="en" sz="1800"/>
              <a:t>Random forest: Prec=0.98, Rec=0.95</a:t>
            </a:r>
            <a:endParaRPr sz="1800"/>
          </a:p>
        </p:txBody>
      </p:sp>
      <p:sp>
        <p:nvSpPr>
          <p:cNvPr id="1029" name="Google Shape;1029;p92"/>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030" name="Google Shape;1030;p92"/>
          <p:cNvGrpSpPr/>
          <p:nvPr/>
        </p:nvGrpSpPr>
        <p:grpSpPr>
          <a:xfrm>
            <a:off x="245124" y="1426753"/>
            <a:ext cx="3219897" cy="1886150"/>
            <a:chOff x="4374276" y="1700499"/>
            <a:chExt cx="3632146" cy="1886150"/>
          </a:xfrm>
        </p:grpSpPr>
        <p:grpSp>
          <p:nvGrpSpPr>
            <p:cNvPr id="1031" name="Google Shape;1031;p92"/>
            <p:cNvGrpSpPr/>
            <p:nvPr/>
          </p:nvGrpSpPr>
          <p:grpSpPr>
            <a:xfrm>
              <a:off x="4808316" y="2800065"/>
              <a:ext cx="92400" cy="411825"/>
              <a:chOff x="845575" y="2563700"/>
              <a:chExt cx="92400" cy="411825"/>
            </a:xfrm>
          </p:grpSpPr>
          <p:cxnSp>
            <p:nvCxnSpPr>
              <p:cNvPr id="1032" name="Google Shape;1032;p92"/>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33" name="Google Shape;1033;p92"/>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34" name="Google Shape;1034;p92"/>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35" name="Google Shape;1035;p92"/>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pic>
        <p:nvPicPr>
          <p:cNvPr id="1036" name="Google Shape;1036;p92"/>
          <p:cNvPicPr preferRelativeResize="0"/>
          <p:nvPr/>
        </p:nvPicPr>
        <p:blipFill>
          <a:blip r:embed="rId3">
            <a:alphaModFix/>
          </a:blip>
          <a:stretch>
            <a:fillRect/>
          </a:stretch>
        </p:blipFill>
        <p:spPr>
          <a:xfrm>
            <a:off x="4245248" y="2343125"/>
            <a:ext cx="3805599" cy="2694050"/>
          </a:xfrm>
          <a:prstGeom prst="rect">
            <a:avLst/>
          </a:prstGeom>
          <a:noFill/>
          <a:ln>
            <a:noFill/>
          </a:ln>
        </p:spPr>
      </p:pic>
      <p:sp>
        <p:nvSpPr>
          <p:cNvPr id="1037" name="Google Shape;1037;p92"/>
          <p:cNvSpPr/>
          <p:nvPr/>
        </p:nvSpPr>
        <p:spPr>
          <a:xfrm>
            <a:off x="4455100" y="3191325"/>
            <a:ext cx="3536975" cy="128855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 sz="2000"/>
              <a:t>Ready for production, except requiring a lot of labels</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1000"/>
                                        <p:tgtEl>
                                          <p:spTgt spid="10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sp>
        <p:nvSpPr>
          <p:cNvPr id="1042" name="Google Shape;1042;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State-of-the-Art ML Models </a:t>
            </a:r>
            <a:r>
              <a:rPr lang="en" sz="1800">
                <a:solidFill>
                  <a:schemeClr val="accent3"/>
                </a:solidFill>
              </a:rPr>
              <a:t>[Das et al., SIGMOD’17]</a:t>
            </a:r>
            <a:endParaRPr sz="1800"/>
          </a:p>
        </p:txBody>
      </p:sp>
      <p:sp>
        <p:nvSpPr>
          <p:cNvPr id="1043" name="Google Shape;1043;p93"/>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Falcon: apply active learning both for blocking and for matching; ~1000 labels</a:t>
            </a:r>
            <a:endParaRPr sz="2000"/>
          </a:p>
        </p:txBody>
      </p:sp>
      <p:sp>
        <p:nvSpPr>
          <p:cNvPr id="1044" name="Google Shape;1044;p93"/>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045" name="Google Shape;1045;p93"/>
          <p:cNvGrpSpPr/>
          <p:nvPr/>
        </p:nvGrpSpPr>
        <p:grpSpPr>
          <a:xfrm>
            <a:off x="245124" y="1426753"/>
            <a:ext cx="3219897" cy="1886150"/>
            <a:chOff x="4374276" y="1700499"/>
            <a:chExt cx="3632146" cy="1886150"/>
          </a:xfrm>
        </p:grpSpPr>
        <p:grpSp>
          <p:nvGrpSpPr>
            <p:cNvPr id="1046" name="Google Shape;1046;p93"/>
            <p:cNvGrpSpPr/>
            <p:nvPr/>
          </p:nvGrpSpPr>
          <p:grpSpPr>
            <a:xfrm>
              <a:off x="4808316" y="2800065"/>
              <a:ext cx="92400" cy="411825"/>
              <a:chOff x="845575" y="2563700"/>
              <a:chExt cx="92400" cy="411825"/>
            </a:xfrm>
          </p:grpSpPr>
          <p:cxnSp>
            <p:nvCxnSpPr>
              <p:cNvPr id="1047" name="Google Shape;1047;p93"/>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48" name="Google Shape;1048;p93"/>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49" name="Google Shape;1049;p93"/>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50" name="Google Shape;1050;p93"/>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pic>
        <p:nvPicPr>
          <p:cNvPr id="1051" name="Google Shape;1051;p93"/>
          <p:cNvPicPr preferRelativeResize="0"/>
          <p:nvPr/>
        </p:nvPicPr>
        <p:blipFill>
          <a:blip r:embed="rId3">
            <a:alphaModFix/>
          </a:blip>
          <a:stretch>
            <a:fillRect/>
          </a:stretch>
        </p:blipFill>
        <p:spPr>
          <a:xfrm>
            <a:off x="3521925" y="2187337"/>
            <a:ext cx="5462475" cy="1576975"/>
          </a:xfrm>
          <a:prstGeom prst="rect">
            <a:avLst/>
          </a:prstGeom>
          <a:noFill/>
          <a:ln>
            <a:noFill/>
          </a:ln>
        </p:spPr>
      </p:pic>
      <p:sp>
        <p:nvSpPr>
          <p:cNvPr id="1052" name="Google Shape;1052;p93"/>
          <p:cNvSpPr/>
          <p:nvPr/>
        </p:nvSpPr>
        <p:spPr>
          <a:xfrm>
            <a:off x="6884594" y="2172594"/>
            <a:ext cx="2073300" cy="1577100"/>
          </a:xfrm>
          <a:prstGeom prst="rect">
            <a:avLst/>
          </a:prstGeom>
          <a:no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053" name="Google Shape;1053;p93"/>
          <p:cNvPicPr preferRelativeResize="0"/>
          <p:nvPr/>
        </p:nvPicPr>
        <p:blipFill>
          <a:blip r:embed="rId4">
            <a:alphaModFix/>
          </a:blip>
          <a:stretch>
            <a:fillRect/>
          </a:stretch>
        </p:blipFill>
        <p:spPr>
          <a:xfrm>
            <a:off x="8020738" y="175003"/>
            <a:ext cx="1078500" cy="960359"/>
          </a:xfrm>
          <a:prstGeom prst="rect">
            <a:avLst/>
          </a:prstGeom>
          <a:noFill/>
          <a:ln>
            <a:noFill/>
          </a:ln>
        </p:spPr>
      </p:pic>
      <p:sp>
        <p:nvSpPr>
          <p:cNvPr id="1054" name="Google Shape;1054;p93"/>
          <p:cNvSpPr txBox="1"/>
          <p:nvPr/>
        </p:nvSpPr>
        <p:spPr>
          <a:xfrm>
            <a:off x="7674388" y="794075"/>
            <a:ext cx="1618800" cy="9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Magellan </a:t>
            </a:r>
            <a:endParaRPr b="1" sz="24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pic>
        <p:nvPicPr>
          <p:cNvPr id="245" name="Google Shape;245;p31"/>
          <p:cNvPicPr preferRelativeResize="0"/>
          <p:nvPr/>
        </p:nvPicPr>
        <p:blipFill>
          <a:blip r:embed="rId3">
            <a:alphaModFix/>
          </a:blip>
          <a:stretch>
            <a:fillRect/>
          </a:stretch>
        </p:blipFill>
        <p:spPr>
          <a:xfrm>
            <a:off x="4794300" y="2119175"/>
            <a:ext cx="4245754" cy="2809400"/>
          </a:xfrm>
          <a:prstGeom prst="rect">
            <a:avLst/>
          </a:prstGeom>
          <a:noFill/>
          <a:ln>
            <a:noFill/>
          </a:ln>
        </p:spPr>
      </p:pic>
      <p:sp>
        <p:nvSpPr>
          <p:cNvPr id="246" name="Google Shape;246;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Why is Data Integration Hard?</a:t>
            </a:r>
            <a:endParaRPr b="1"/>
          </a:p>
        </p:txBody>
      </p:sp>
      <p:sp>
        <p:nvSpPr>
          <p:cNvPr id="247" name="Google Shape;247;p31"/>
          <p:cNvSpPr txBox="1"/>
          <p:nvPr>
            <p:ph idx="1" type="body"/>
          </p:nvPr>
        </p:nvSpPr>
        <p:spPr>
          <a:xfrm>
            <a:off x="363525" y="1094800"/>
            <a:ext cx="59313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lang="en" sz="2000"/>
              <a:t>Heterogeneity everywhere</a:t>
            </a:r>
            <a:endParaRPr sz="2000"/>
          </a:p>
          <a:p>
            <a:pPr indent="-342900" lvl="1" marL="914400" rtl="0">
              <a:spcBef>
                <a:spcPts val="0"/>
              </a:spcBef>
              <a:spcAft>
                <a:spcPts val="0"/>
              </a:spcAft>
              <a:buSzPts val="1800"/>
              <a:buChar char="○"/>
            </a:pPr>
            <a:r>
              <a:rPr lang="en" sz="1800"/>
              <a:t>Conflicting values</a:t>
            </a:r>
            <a:r>
              <a:rPr lang="en" sz="1800"/>
              <a:t> </a:t>
            </a:r>
            <a:endParaRPr sz="1800"/>
          </a:p>
        </p:txBody>
      </p:sp>
      <p:pic>
        <p:nvPicPr>
          <p:cNvPr id="248" name="Google Shape;248;p31"/>
          <p:cNvPicPr preferRelativeResize="0"/>
          <p:nvPr/>
        </p:nvPicPr>
        <p:blipFill>
          <a:blip r:embed="rId4">
            <a:alphaModFix/>
          </a:blip>
          <a:stretch>
            <a:fillRect/>
          </a:stretch>
        </p:blipFill>
        <p:spPr>
          <a:xfrm>
            <a:off x="311700" y="2119175"/>
            <a:ext cx="4482601" cy="2531925"/>
          </a:xfrm>
          <a:prstGeom prst="rect">
            <a:avLst/>
          </a:prstGeom>
          <a:noFill/>
          <a:ln>
            <a:noFill/>
          </a:ln>
        </p:spPr>
      </p:pic>
      <p:sp>
        <p:nvSpPr>
          <p:cNvPr id="249" name="Google Shape;249;p31"/>
          <p:cNvSpPr/>
          <p:nvPr/>
        </p:nvSpPr>
        <p:spPr>
          <a:xfrm>
            <a:off x="2193900" y="3849427"/>
            <a:ext cx="718200" cy="26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0" name="Google Shape;250;p31"/>
          <p:cNvSpPr/>
          <p:nvPr/>
        </p:nvSpPr>
        <p:spPr>
          <a:xfrm>
            <a:off x="5902300" y="4078400"/>
            <a:ext cx="636000" cy="1953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51" name="Google Shape;251;p31"/>
          <p:cNvGrpSpPr/>
          <p:nvPr/>
        </p:nvGrpSpPr>
        <p:grpSpPr>
          <a:xfrm>
            <a:off x="6423600" y="1199375"/>
            <a:ext cx="2408700" cy="3451725"/>
            <a:chOff x="6423600" y="1199375"/>
            <a:chExt cx="2408700" cy="3451725"/>
          </a:xfrm>
        </p:grpSpPr>
        <p:sp>
          <p:nvSpPr>
            <p:cNvPr id="252" name="Google Shape;252;p31"/>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53" name="Google Shape;253;p31"/>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254" name="Google Shape;254;p31"/>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255" name="Google Shape;255;p31"/>
            <p:cNvSpPr/>
            <p:nvPr/>
          </p:nvSpPr>
          <p:spPr>
            <a:xfrm>
              <a:off x="6423600" y="40784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Data Fusion</a:t>
              </a:r>
              <a:endParaRPr b="1" sz="1800"/>
            </a:p>
          </p:txBody>
        </p:sp>
        <p:sp>
          <p:nvSpPr>
            <p:cNvPr id="256" name="Google Shape;256;p31"/>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7" name="Google Shape;257;p31"/>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8" name="Google Shape;258;p31"/>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8" name="Shape 1058"/>
        <p:cNvGrpSpPr/>
        <p:nvPr/>
      </p:nvGrpSpPr>
      <p:grpSpPr>
        <a:xfrm>
          <a:off x="0" y="0"/>
          <a:ext cx="0" cy="0"/>
          <a:chOff x="0" y="0"/>
          <a:chExt cx="0" cy="0"/>
        </a:xfrm>
      </p:grpSpPr>
      <p:sp>
        <p:nvSpPr>
          <p:cNvPr id="1059" name="Google Shape;1059;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State-of-the-Art ML Models </a:t>
            </a:r>
            <a:r>
              <a:rPr lang="en" sz="1800">
                <a:solidFill>
                  <a:schemeClr val="accent3"/>
                </a:solidFill>
              </a:rPr>
              <a:t>[Dong, KDD’18]</a:t>
            </a:r>
            <a:endParaRPr sz="1800"/>
          </a:p>
        </p:txBody>
      </p:sp>
      <p:sp>
        <p:nvSpPr>
          <p:cNvPr id="1060" name="Google Shape;1060;p94"/>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Apply active learning to minimize #labels</a:t>
            </a:r>
            <a:endParaRPr sz="2000"/>
          </a:p>
        </p:txBody>
      </p:sp>
      <p:sp>
        <p:nvSpPr>
          <p:cNvPr id="1061" name="Google Shape;1061;p94"/>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062" name="Google Shape;1062;p94"/>
          <p:cNvGrpSpPr/>
          <p:nvPr/>
        </p:nvGrpSpPr>
        <p:grpSpPr>
          <a:xfrm>
            <a:off x="245124" y="1426753"/>
            <a:ext cx="3219897" cy="1886150"/>
            <a:chOff x="4374276" y="1700499"/>
            <a:chExt cx="3632146" cy="1886150"/>
          </a:xfrm>
        </p:grpSpPr>
        <p:grpSp>
          <p:nvGrpSpPr>
            <p:cNvPr id="1063" name="Google Shape;1063;p94"/>
            <p:cNvGrpSpPr/>
            <p:nvPr/>
          </p:nvGrpSpPr>
          <p:grpSpPr>
            <a:xfrm>
              <a:off x="4808316" y="2800065"/>
              <a:ext cx="92400" cy="411825"/>
              <a:chOff x="845575" y="2563700"/>
              <a:chExt cx="92400" cy="411825"/>
            </a:xfrm>
          </p:grpSpPr>
          <p:cxnSp>
            <p:nvCxnSpPr>
              <p:cNvPr id="1064" name="Google Shape;1064;p9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65" name="Google Shape;1065;p9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66" name="Google Shape;1066;p94"/>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67" name="Google Shape;1067;p94"/>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pic>
        <p:nvPicPr>
          <p:cNvPr id="1068" name="Google Shape;1068;p94"/>
          <p:cNvPicPr preferRelativeResize="0"/>
          <p:nvPr/>
        </p:nvPicPr>
        <p:blipFill>
          <a:blip r:embed="rId3">
            <a:alphaModFix/>
          </a:blip>
          <a:stretch>
            <a:fillRect/>
          </a:stretch>
        </p:blipFill>
        <p:spPr>
          <a:xfrm>
            <a:off x="3827725" y="1782300"/>
            <a:ext cx="4951399" cy="3213555"/>
          </a:xfrm>
          <a:prstGeom prst="rect">
            <a:avLst/>
          </a:prstGeom>
          <a:noFill/>
          <a:ln>
            <a:noFill/>
          </a:ln>
        </p:spPr>
      </p:pic>
      <p:sp>
        <p:nvSpPr>
          <p:cNvPr id="1069" name="Google Shape;1069;p94"/>
          <p:cNvSpPr/>
          <p:nvPr/>
        </p:nvSpPr>
        <p:spPr>
          <a:xfrm>
            <a:off x="6725100" y="3242925"/>
            <a:ext cx="2339400" cy="957000"/>
          </a:xfrm>
          <a:prstGeom prst="wedgeRectCallout">
            <a:avLst>
              <a:gd fmla="val 16470" name="adj1"/>
              <a:gd fmla="val -12082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Reaching prec=99% and rec=~99% requires 1.5M labels</a:t>
            </a:r>
            <a:endParaRPr sz="1800"/>
          </a:p>
        </p:txBody>
      </p:sp>
      <p:sp>
        <p:nvSpPr>
          <p:cNvPr id="1070" name="Google Shape;1070;p94"/>
          <p:cNvSpPr/>
          <p:nvPr/>
        </p:nvSpPr>
        <p:spPr>
          <a:xfrm>
            <a:off x="3142700" y="3242925"/>
            <a:ext cx="3384000" cy="957000"/>
          </a:xfrm>
          <a:prstGeom prst="wedgeRectCallout">
            <a:avLst>
              <a:gd fmla="val 42089" name="adj1"/>
              <a:gd fmla="val -11718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For 99% precision and recall, active learning reduces #labels by 2 orders of magnitude</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1000"/>
                                        <p:tgtEl>
                                          <p:spTgt spid="10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1000"/>
                                        <p:tgtEl>
                                          <p:spTgt spid="10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4" name="Shape 1074"/>
        <p:cNvGrpSpPr/>
        <p:nvPr/>
      </p:nvGrpSpPr>
      <p:grpSpPr>
        <a:xfrm>
          <a:off x="0" y="0"/>
          <a:ext cx="0" cy="0"/>
          <a:chOff x="0" y="0"/>
          <a:chExt cx="0" cy="0"/>
        </a:xfrm>
      </p:grpSpPr>
      <p:sp>
        <p:nvSpPr>
          <p:cNvPr id="1075" name="Google Shape;1075;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Deep Learning Models </a:t>
            </a:r>
            <a:r>
              <a:rPr lang="en" sz="1800">
                <a:solidFill>
                  <a:schemeClr val="accent3"/>
                </a:solidFill>
              </a:rPr>
              <a:t>[Mudgal et al., SIGMOD’18]</a:t>
            </a:r>
            <a:endParaRPr sz="1800"/>
          </a:p>
        </p:txBody>
      </p:sp>
      <p:grpSp>
        <p:nvGrpSpPr>
          <p:cNvPr id="1076" name="Google Shape;1076;p95"/>
          <p:cNvGrpSpPr/>
          <p:nvPr/>
        </p:nvGrpSpPr>
        <p:grpSpPr>
          <a:xfrm>
            <a:off x="98253" y="2328725"/>
            <a:ext cx="2797347" cy="1811851"/>
            <a:chOff x="6359603" y="2626399"/>
            <a:chExt cx="2797347" cy="1811851"/>
          </a:xfrm>
        </p:grpSpPr>
        <p:sp>
          <p:nvSpPr>
            <p:cNvPr id="1077" name="Google Shape;1077;p95"/>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078" name="Google Shape;1078;p95"/>
            <p:cNvGrpSpPr/>
            <p:nvPr/>
          </p:nvGrpSpPr>
          <p:grpSpPr>
            <a:xfrm>
              <a:off x="6359603" y="2626399"/>
              <a:ext cx="2570770" cy="1811851"/>
              <a:chOff x="6359603" y="2626399"/>
              <a:chExt cx="2570770" cy="1811851"/>
            </a:xfrm>
          </p:grpSpPr>
          <p:grpSp>
            <p:nvGrpSpPr>
              <p:cNvPr id="1079" name="Google Shape;1079;p95"/>
              <p:cNvGrpSpPr/>
              <p:nvPr/>
            </p:nvGrpSpPr>
            <p:grpSpPr>
              <a:xfrm rot="10800000">
                <a:off x="6760035" y="3079467"/>
                <a:ext cx="92400" cy="411825"/>
                <a:chOff x="2070100" y="2563700"/>
                <a:chExt cx="92400" cy="411825"/>
              </a:xfrm>
            </p:grpSpPr>
            <p:cxnSp>
              <p:nvCxnSpPr>
                <p:cNvPr id="1080" name="Google Shape;1080;p9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81" name="Google Shape;1081;p9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82" name="Google Shape;1082;p95"/>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1083" name="Google Shape;1083;p95"/>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Deep learning</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Entity embedding </a:t>
                </a:r>
                <a:endParaRPr>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grpSp>
      </p:grpSp>
      <p:sp>
        <p:nvSpPr>
          <p:cNvPr id="1084" name="Google Shape;1084;p95"/>
          <p:cNvSpPr txBox="1"/>
          <p:nvPr>
            <p:ph idx="1" type="body"/>
          </p:nvPr>
        </p:nvSpPr>
        <p:spPr>
          <a:xfrm>
            <a:off x="3176475" y="1017725"/>
            <a:ext cx="5967600" cy="36663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Embedding on similarities</a:t>
            </a:r>
            <a:endParaRPr sz="2000"/>
          </a:p>
          <a:p>
            <a:pPr indent="-355600" lvl="0" marL="457200" marR="0" rtl="0" algn="l">
              <a:lnSpc>
                <a:spcPct val="115000"/>
              </a:lnSpc>
              <a:spcBef>
                <a:spcPts val="0"/>
              </a:spcBef>
              <a:spcAft>
                <a:spcPts val="0"/>
              </a:spcAft>
              <a:buClr>
                <a:schemeClr val="accent3"/>
              </a:buClr>
              <a:buSzPts val="2000"/>
              <a:buFont typeface="Proxima Nova"/>
              <a:buChar char="●"/>
            </a:pPr>
            <a:r>
              <a:rPr lang="en" sz="2000"/>
              <a:t>Similar performance for structured data;</a:t>
            </a:r>
            <a:br>
              <a:rPr lang="en" sz="2000"/>
            </a:br>
            <a:r>
              <a:rPr lang="en" sz="2000">
                <a:solidFill>
                  <a:srgbClr val="0E9453"/>
                </a:solidFill>
              </a:rPr>
              <a:t>Significant improvement on texts and dirty data</a:t>
            </a:r>
            <a:r>
              <a:rPr lang="en" sz="2000"/>
              <a:t> </a:t>
            </a:r>
            <a:endParaRPr sz="2000"/>
          </a:p>
        </p:txBody>
      </p:sp>
      <p:pic>
        <p:nvPicPr>
          <p:cNvPr id="1085" name="Google Shape;1085;p95"/>
          <p:cNvPicPr preferRelativeResize="0"/>
          <p:nvPr/>
        </p:nvPicPr>
        <p:blipFill>
          <a:blip r:embed="rId3">
            <a:alphaModFix/>
          </a:blip>
          <a:stretch>
            <a:fillRect/>
          </a:stretch>
        </p:blipFill>
        <p:spPr>
          <a:xfrm>
            <a:off x="4563588" y="2267825"/>
            <a:ext cx="3193375" cy="2770975"/>
          </a:xfrm>
          <a:prstGeom prst="rect">
            <a:avLst/>
          </a:prstGeom>
          <a:noFill/>
          <a:ln>
            <a:noFill/>
          </a:ln>
        </p:spPr>
      </p:pic>
      <p:sp>
        <p:nvSpPr>
          <p:cNvPr id="1086" name="Google Shape;1086;p95"/>
          <p:cNvSpPr txBox="1"/>
          <p:nvPr/>
        </p:nvSpPr>
        <p:spPr>
          <a:xfrm>
            <a:off x="6633150" y="4684025"/>
            <a:ext cx="2427900" cy="35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roxima Nova"/>
                <a:ea typeface="Proxima Nova"/>
                <a:cs typeface="Proxima Nova"/>
                <a:sym typeface="Proxima Nova"/>
              </a:rPr>
              <a:t>Code at: deepmatcher.ml</a:t>
            </a:r>
            <a:endParaRPr>
              <a:solidFill>
                <a:schemeClr val="dk2"/>
              </a:solidFill>
              <a:latin typeface="Proxima Nova"/>
              <a:ea typeface="Proxima Nova"/>
              <a:cs typeface="Proxima Nova"/>
              <a:sym typeface="Proxima Nova"/>
            </a:endParaRPr>
          </a:p>
        </p:txBody>
      </p:sp>
      <p:pic>
        <p:nvPicPr>
          <p:cNvPr id="1087" name="Google Shape;1087;p95"/>
          <p:cNvPicPr preferRelativeResize="0"/>
          <p:nvPr/>
        </p:nvPicPr>
        <p:blipFill>
          <a:blip r:embed="rId4">
            <a:alphaModFix/>
          </a:blip>
          <a:stretch>
            <a:fillRect/>
          </a:stretch>
        </p:blipFill>
        <p:spPr>
          <a:xfrm>
            <a:off x="8020738" y="175003"/>
            <a:ext cx="1078500" cy="960359"/>
          </a:xfrm>
          <a:prstGeom prst="rect">
            <a:avLst/>
          </a:prstGeom>
          <a:noFill/>
          <a:ln>
            <a:noFill/>
          </a:ln>
        </p:spPr>
      </p:pic>
      <p:sp>
        <p:nvSpPr>
          <p:cNvPr id="1088" name="Google Shape;1088;p95"/>
          <p:cNvSpPr txBox="1"/>
          <p:nvPr/>
        </p:nvSpPr>
        <p:spPr>
          <a:xfrm>
            <a:off x="7674388" y="794075"/>
            <a:ext cx="1618800" cy="9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Magellan </a:t>
            </a:r>
            <a:endParaRPr b="1" sz="2400">
              <a:latin typeface="Proxima Nova"/>
              <a:ea typeface="Proxima Nova"/>
              <a:cs typeface="Proxima Nova"/>
              <a:sym typeface="Proxima Nov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2" name="Shape 1092"/>
        <p:cNvGrpSpPr/>
        <p:nvPr/>
      </p:nvGrpSpPr>
      <p:grpSpPr>
        <a:xfrm>
          <a:off x="0" y="0"/>
          <a:ext cx="0" cy="0"/>
          <a:chOff x="0" y="0"/>
          <a:chExt cx="0" cy="0"/>
        </a:xfrm>
      </p:grpSpPr>
      <p:sp>
        <p:nvSpPr>
          <p:cNvPr id="1093" name="Google Shape;1093;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Deep Learning Models </a:t>
            </a:r>
            <a:r>
              <a:rPr lang="en" sz="1800">
                <a:solidFill>
                  <a:schemeClr val="accent3"/>
                </a:solidFill>
              </a:rPr>
              <a:t>[Ebraheem et al., VLDB’18]</a:t>
            </a:r>
            <a:endParaRPr sz="1800"/>
          </a:p>
        </p:txBody>
      </p:sp>
      <p:grpSp>
        <p:nvGrpSpPr>
          <p:cNvPr id="1094" name="Google Shape;1094;p96"/>
          <p:cNvGrpSpPr/>
          <p:nvPr/>
        </p:nvGrpSpPr>
        <p:grpSpPr>
          <a:xfrm>
            <a:off x="98253" y="2328725"/>
            <a:ext cx="2797347" cy="1811851"/>
            <a:chOff x="6359603" y="2626399"/>
            <a:chExt cx="2797347" cy="1811851"/>
          </a:xfrm>
        </p:grpSpPr>
        <p:sp>
          <p:nvSpPr>
            <p:cNvPr id="1095" name="Google Shape;1095;p96"/>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096" name="Google Shape;1096;p96"/>
            <p:cNvGrpSpPr/>
            <p:nvPr/>
          </p:nvGrpSpPr>
          <p:grpSpPr>
            <a:xfrm>
              <a:off x="6359603" y="2626399"/>
              <a:ext cx="2570770" cy="1811851"/>
              <a:chOff x="6359603" y="2626399"/>
              <a:chExt cx="2570770" cy="1811851"/>
            </a:xfrm>
          </p:grpSpPr>
          <p:grpSp>
            <p:nvGrpSpPr>
              <p:cNvPr id="1097" name="Google Shape;1097;p96"/>
              <p:cNvGrpSpPr/>
              <p:nvPr/>
            </p:nvGrpSpPr>
            <p:grpSpPr>
              <a:xfrm rot="10800000">
                <a:off x="6760035" y="3079467"/>
                <a:ext cx="92400" cy="411825"/>
                <a:chOff x="2070100" y="2563700"/>
                <a:chExt cx="92400" cy="411825"/>
              </a:xfrm>
            </p:grpSpPr>
            <p:cxnSp>
              <p:nvCxnSpPr>
                <p:cNvPr id="1098" name="Google Shape;1098;p9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99" name="Google Shape;1099;p9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00" name="Google Shape;1100;p96"/>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1101" name="Google Shape;1101;p96"/>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Deep learning</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Entity embedding </a:t>
                </a:r>
                <a:endParaRPr>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grpSp>
      </p:grpSp>
      <p:sp>
        <p:nvSpPr>
          <p:cNvPr id="1102" name="Google Shape;1102;p96"/>
          <p:cNvSpPr txBox="1"/>
          <p:nvPr>
            <p:ph idx="1" type="body"/>
          </p:nvPr>
        </p:nvSpPr>
        <p:spPr>
          <a:xfrm>
            <a:off x="3176475" y="1017725"/>
            <a:ext cx="5967600" cy="36663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Embedding on entities </a:t>
            </a:r>
            <a:endParaRPr sz="2000"/>
          </a:p>
          <a:p>
            <a:pPr indent="-355600" lvl="0" marL="457200" marR="0" rtl="0" algn="l">
              <a:lnSpc>
                <a:spcPct val="115000"/>
              </a:lnSpc>
              <a:spcBef>
                <a:spcPts val="0"/>
              </a:spcBef>
              <a:spcAft>
                <a:spcPts val="0"/>
              </a:spcAft>
              <a:buClr>
                <a:schemeClr val="accent3"/>
              </a:buClr>
              <a:buSzPts val="2000"/>
              <a:buFont typeface="Proxima Nova"/>
              <a:buChar char="●"/>
            </a:pPr>
            <a:r>
              <a:rPr lang="en" sz="2000">
                <a:solidFill>
                  <a:schemeClr val="dk2"/>
                </a:solidFill>
              </a:rPr>
              <a:t>Outperforming existing solution</a:t>
            </a:r>
            <a:endParaRPr sz="2000">
              <a:solidFill>
                <a:schemeClr val="dk2"/>
              </a:solidFill>
            </a:endParaRPr>
          </a:p>
        </p:txBody>
      </p:sp>
      <p:pic>
        <p:nvPicPr>
          <p:cNvPr id="1103" name="Google Shape;1103;p96"/>
          <p:cNvPicPr preferRelativeResize="0"/>
          <p:nvPr/>
        </p:nvPicPr>
        <p:blipFill>
          <a:blip r:embed="rId3">
            <a:alphaModFix/>
          </a:blip>
          <a:stretch>
            <a:fillRect/>
          </a:stretch>
        </p:blipFill>
        <p:spPr>
          <a:xfrm>
            <a:off x="4028950" y="1841851"/>
            <a:ext cx="4262650" cy="31866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7" name="Shape 1107"/>
        <p:cNvGrpSpPr/>
        <p:nvPr/>
      </p:nvGrpSpPr>
      <p:grpSpPr>
        <a:xfrm>
          <a:off x="0" y="0"/>
          <a:ext cx="0" cy="0"/>
          <a:chOff x="0" y="0"/>
          <a:chExt cx="0" cy="0"/>
        </a:xfrm>
      </p:grpSpPr>
      <p:sp>
        <p:nvSpPr>
          <p:cNvPr id="1108" name="Google Shape;1108;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Deep Learning Models </a:t>
            </a:r>
            <a:r>
              <a:rPr lang="en" sz="1800">
                <a:solidFill>
                  <a:schemeClr val="accent3"/>
                </a:solidFill>
              </a:rPr>
              <a:t>[Trivedi et al., ACL’18]</a:t>
            </a:r>
            <a:endParaRPr sz="1800"/>
          </a:p>
        </p:txBody>
      </p:sp>
      <p:grpSp>
        <p:nvGrpSpPr>
          <p:cNvPr id="1109" name="Google Shape;1109;p97"/>
          <p:cNvGrpSpPr/>
          <p:nvPr/>
        </p:nvGrpSpPr>
        <p:grpSpPr>
          <a:xfrm>
            <a:off x="98253" y="2328725"/>
            <a:ext cx="2797347" cy="1811851"/>
            <a:chOff x="6359603" y="2626399"/>
            <a:chExt cx="2797347" cy="1811851"/>
          </a:xfrm>
        </p:grpSpPr>
        <p:sp>
          <p:nvSpPr>
            <p:cNvPr id="1110" name="Google Shape;1110;p97"/>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11" name="Google Shape;1111;p97"/>
            <p:cNvGrpSpPr/>
            <p:nvPr/>
          </p:nvGrpSpPr>
          <p:grpSpPr>
            <a:xfrm>
              <a:off x="6359603" y="2626399"/>
              <a:ext cx="2570770" cy="1811851"/>
              <a:chOff x="6359603" y="2626399"/>
              <a:chExt cx="2570770" cy="1811851"/>
            </a:xfrm>
          </p:grpSpPr>
          <p:grpSp>
            <p:nvGrpSpPr>
              <p:cNvPr id="1112" name="Google Shape;1112;p97"/>
              <p:cNvGrpSpPr/>
              <p:nvPr/>
            </p:nvGrpSpPr>
            <p:grpSpPr>
              <a:xfrm rot="10800000">
                <a:off x="6760035" y="3079467"/>
                <a:ext cx="92400" cy="411825"/>
                <a:chOff x="2070100" y="2563700"/>
                <a:chExt cx="92400" cy="411825"/>
              </a:xfrm>
            </p:grpSpPr>
            <p:cxnSp>
              <p:nvCxnSpPr>
                <p:cNvPr id="1113" name="Google Shape;1113;p9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14" name="Google Shape;1114;p9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15" name="Google Shape;1115;p97"/>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1116" name="Google Shape;1116;p97"/>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Deep learning</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Entity embedding </a:t>
                </a:r>
                <a:endParaRPr>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grpSp>
      </p:grpSp>
      <p:sp>
        <p:nvSpPr>
          <p:cNvPr id="1117" name="Google Shape;1117;p97"/>
          <p:cNvSpPr txBox="1"/>
          <p:nvPr>
            <p:ph idx="1" type="body"/>
          </p:nvPr>
        </p:nvSpPr>
        <p:spPr>
          <a:xfrm>
            <a:off x="3176475" y="1017725"/>
            <a:ext cx="5655900" cy="36663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LinkNBed: Embeddings for entities as in knowledge embedding</a:t>
            </a:r>
            <a:endParaRPr sz="2000"/>
          </a:p>
        </p:txBody>
      </p:sp>
      <p:pic>
        <p:nvPicPr>
          <p:cNvPr id="1118" name="Google Shape;1118;p97"/>
          <p:cNvPicPr preferRelativeResize="0"/>
          <p:nvPr/>
        </p:nvPicPr>
        <p:blipFill>
          <a:blip r:embed="rId3">
            <a:alphaModFix/>
          </a:blip>
          <a:stretch>
            <a:fillRect/>
          </a:stretch>
        </p:blipFill>
        <p:spPr>
          <a:xfrm>
            <a:off x="338994" y="1928526"/>
            <a:ext cx="8520601" cy="30502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1000"/>
                                        <p:tgtEl>
                                          <p:spTgt spid="1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2" name="Shape 1122"/>
        <p:cNvGrpSpPr/>
        <p:nvPr/>
      </p:nvGrpSpPr>
      <p:grpSpPr>
        <a:xfrm>
          <a:off x="0" y="0"/>
          <a:ext cx="0" cy="0"/>
          <a:chOff x="0" y="0"/>
          <a:chExt cx="0" cy="0"/>
        </a:xfrm>
      </p:grpSpPr>
      <p:sp>
        <p:nvSpPr>
          <p:cNvPr id="1123" name="Google Shape;1123;p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Deep Learning Models </a:t>
            </a:r>
            <a:r>
              <a:rPr lang="en" sz="1800">
                <a:solidFill>
                  <a:schemeClr val="accent3"/>
                </a:solidFill>
              </a:rPr>
              <a:t>[Trivedi et al., ACL’18]</a:t>
            </a:r>
            <a:endParaRPr sz="1800"/>
          </a:p>
        </p:txBody>
      </p:sp>
      <p:grpSp>
        <p:nvGrpSpPr>
          <p:cNvPr id="1124" name="Google Shape;1124;p98"/>
          <p:cNvGrpSpPr/>
          <p:nvPr/>
        </p:nvGrpSpPr>
        <p:grpSpPr>
          <a:xfrm>
            <a:off x="98253" y="2328725"/>
            <a:ext cx="2797347" cy="1811851"/>
            <a:chOff x="6359603" y="2626399"/>
            <a:chExt cx="2797347" cy="1811851"/>
          </a:xfrm>
        </p:grpSpPr>
        <p:sp>
          <p:nvSpPr>
            <p:cNvPr id="1125" name="Google Shape;1125;p98"/>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26" name="Google Shape;1126;p98"/>
            <p:cNvGrpSpPr/>
            <p:nvPr/>
          </p:nvGrpSpPr>
          <p:grpSpPr>
            <a:xfrm>
              <a:off x="6359603" y="2626399"/>
              <a:ext cx="2570770" cy="1811851"/>
              <a:chOff x="6359603" y="2626399"/>
              <a:chExt cx="2570770" cy="1811851"/>
            </a:xfrm>
          </p:grpSpPr>
          <p:grpSp>
            <p:nvGrpSpPr>
              <p:cNvPr id="1127" name="Google Shape;1127;p98"/>
              <p:cNvGrpSpPr/>
              <p:nvPr/>
            </p:nvGrpSpPr>
            <p:grpSpPr>
              <a:xfrm rot="10800000">
                <a:off x="6760035" y="3079467"/>
                <a:ext cx="92400" cy="411825"/>
                <a:chOff x="2070100" y="2563700"/>
                <a:chExt cx="92400" cy="411825"/>
              </a:xfrm>
            </p:grpSpPr>
            <p:cxnSp>
              <p:nvCxnSpPr>
                <p:cNvPr id="1128" name="Google Shape;1128;p9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29" name="Google Shape;1129;p9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30" name="Google Shape;1130;p98"/>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1131" name="Google Shape;1131;p98"/>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Deep learning</a:t>
                </a:r>
                <a:endParaRPr>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Entity embedding </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grpSp>
      </p:grpSp>
      <p:sp>
        <p:nvSpPr>
          <p:cNvPr id="1132" name="Google Shape;1132;p98"/>
          <p:cNvSpPr txBox="1"/>
          <p:nvPr>
            <p:ph idx="1" type="body"/>
          </p:nvPr>
        </p:nvSpPr>
        <p:spPr>
          <a:xfrm>
            <a:off x="3176475" y="1017725"/>
            <a:ext cx="5655900" cy="36663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LinkNBed: Embeddings for entities as in knowledge embedding</a:t>
            </a:r>
            <a:endParaRPr sz="2000"/>
          </a:p>
          <a:p>
            <a:pPr indent="-355600" lvl="0" marL="457200" marR="0" rtl="0" algn="l">
              <a:lnSpc>
                <a:spcPct val="115000"/>
              </a:lnSpc>
              <a:spcBef>
                <a:spcPts val="0"/>
              </a:spcBef>
              <a:spcAft>
                <a:spcPts val="0"/>
              </a:spcAft>
              <a:buSzPts val="2000"/>
              <a:buChar char="●"/>
            </a:pPr>
            <a:r>
              <a:rPr lang="en" sz="2000"/>
              <a:t>Performance better than previous knowledge embedding methods, but not comparable to random forest</a:t>
            </a:r>
            <a:endParaRPr sz="2000"/>
          </a:p>
          <a:p>
            <a:pPr indent="-355600" lvl="0" marL="457200" rtl="0">
              <a:spcBef>
                <a:spcPts val="0"/>
              </a:spcBef>
              <a:spcAft>
                <a:spcPts val="0"/>
              </a:spcAft>
              <a:buClr>
                <a:schemeClr val="dk2"/>
              </a:buClr>
              <a:buSzPts val="2000"/>
              <a:buChar char="●"/>
            </a:pPr>
            <a:r>
              <a:rPr lang="en" sz="2000">
                <a:solidFill>
                  <a:schemeClr val="dk2"/>
                </a:solidFill>
              </a:rPr>
              <a:t>E</a:t>
            </a:r>
            <a:r>
              <a:rPr lang="en" sz="2000">
                <a:solidFill>
                  <a:schemeClr val="dk2"/>
                </a:solidFill>
              </a:rPr>
              <a:t>nable linking different types of entities</a:t>
            </a:r>
            <a:endParaRPr sz="2000">
              <a:solidFill>
                <a:schemeClr val="dk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6" name="Shape 1136"/>
        <p:cNvGrpSpPr/>
        <p:nvPr/>
      </p:nvGrpSpPr>
      <p:grpSpPr>
        <a:xfrm>
          <a:off x="0" y="0"/>
          <a:ext cx="0" cy="0"/>
          <a:chOff x="0" y="0"/>
          <a:chExt cx="0" cy="0"/>
        </a:xfrm>
      </p:grpSpPr>
      <p:sp>
        <p:nvSpPr>
          <p:cNvPr id="1137" name="Google Shape;1137;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 in Applying ML on EL</a:t>
            </a:r>
            <a:endParaRPr sz="1800"/>
          </a:p>
        </p:txBody>
      </p:sp>
      <p:sp>
        <p:nvSpPr>
          <p:cNvPr id="1138" name="Google Shape;1138;p99"/>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How can we obtain abundant training data for many types, many sources, and dynamically evolving data??</a:t>
            </a:r>
            <a:endParaRPr b="1" sz="2000"/>
          </a:p>
          <a:p>
            <a:pPr indent="-355600" lvl="0" marL="457200" rtl="0">
              <a:spcBef>
                <a:spcPts val="0"/>
              </a:spcBef>
              <a:spcAft>
                <a:spcPts val="0"/>
              </a:spcAft>
              <a:buSzPts val="2000"/>
              <a:buChar char="●"/>
            </a:pPr>
            <a:r>
              <a:rPr lang="en" sz="2000"/>
              <a:t>From two sources to multiple sources</a:t>
            </a:r>
            <a:endParaRPr sz="2000"/>
          </a:p>
        </p:txBody>
      </p:sp>
      <p:pic>
        <p:nvPicPr>
          <p:cNvPr id="1139" name="Google Shape;1139;p99"/>
          <p:cNvPicPr preferRelativeResize="0"/>
          <p:nvPr/>
        </p:nvPicPr>
        <p:blipFill>
          <a:blip r:embed="rId3">
            <a:alphaModFix/>
          </a:blip>
          <a:stretch>
            <a:fillRect/>
          </a:stretch>
        </p:blipFill>
        <p:spPr>
          <a:xfrm>
            <a:off x="594853" y="2571750"/>
            <a:ext cx="7994848" cy="21122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3" name="Shape 1143"/>
        <p:cNvGrpSpPr/>
        <p:nvPr/>
      </p:nvGrpSpPr>
      <p:grpSpPr>
        <a:xfrm>
          <a:off x="0" y="0"/>
          <a:ext cx="0" cy="0"/>
          <a:chOff x="0" y="0"/>
          <a:chExt cx="0" cy="0"/>
        </a:xfrm>
      </p:grpSpPr>
      <p:sp>
        <p:nvSpPr>
          <p:cNvPr id="1144" name="Google Shape;1144;p100"/>
          <p:cNvSpPr txBox="1"/>
          <p:nvPr>
            <p:ph idx="1" type="body"/>
          </p:nvPr>
        </p:nvSpPr>
        <p:spPr>
          <a:xfrm>
            <a:off x="385425" y="1143000"/>
            <a:ext cx="8598900" cy="35409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How can we obtain abundant training data for many types, many sources, and dynamically evolving data??</a:t>
            </a:r>
            <a:endParaRPr sz="2000"/>
          </a:p>
          <a:p>
            <a:pPr indent="-355600" lvl="0" marL="457200" rtl="0">
              <a:spcBef>
                <a:spcPts val="0"/>
              </a:spcBef>
              <a:spcAft>
                <a:spcPts val="0"/>
              </a:spcAft>
              <a:buSzPts val="2000"/>
              <a:buChar char="●"/>
            </a:pPr>
            <a:r>
              <a:rPr lang="en" sz="2000"/>
              <a:t>From one entity type to multiple types</a:t>
            </a:r>
            <a:endParaRPr sz="2000"/>
          </a:p>
        </p:txBody>
      </p:sp>
      <p:pic>
        <p:nvPicPr>
          <p:cNvPr id="1145" name="Google Shape;1145;p100"/>
          <p:cNvPicPr preferRelativeResize="0"/>
          <p:nvPr/>
        </p:nvPicPr>
        <p:blipFill>
          <a:blip r:embed="rId3">
            <a:alphaModFix/>
          </a:blip>
          <a:stretch>
            <a:fillRect/>
          </a:stretch>
        </p:blipFill>
        <p:spPr>
          <a:xfrm>
            <a:off x="620187" y="2293106"/>
            <a:ext cx="8357801" cy="2384725"/>
          </a:xfrm>
          <a:prstGeom prst="rect">
            <a:avLst/>
          </a:prstGeom>
          <a:noFill/>
          <a:ln>
            <a:noFill/>
          </a:ln>
        </p:spPr>
      </p:pic>
      <p:sp>
        <p:nvSpPr>
          <p:cNvPr id="1146" name="Google Shape;1146;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 in Applying ML on EL</a:t>
            </a:r>
            <a:endParaRPr sz="18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Google Shape;1151;p101"/>
          <p:cNvSpPr txBox="1"/>
          <p:nvPr>
            <p:ph idx="1" type="body"/>
          </p:nvPr>
        </p:nvSpPr>
        <p:spPr>
          <a:xfrm>
            <a:off x="385425" y="1156300"/>
            <a:ext cx="8598900" cy="35277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How can we obtain abundant training data for many types, many sources, and dynamically evolving data??</a:t>
            </a:r>
            <a:endParaRPr sz="2000"/>
          </a:p>
          <a:p>
            <a:pPr indent="-355600" lvl="0" marL="457200" rtl="0">
              <a:spcBef>
                <a:spcPts val="0"/>
              </a:spcBef>
              <a:spcAft>
                <a:spcPts val="0"/>
              </a:spcAft>
              <a:buSzPts val="2000"/>
              <a:buChar char="●"/>
            </a:pPr>
            <a:r>
              <a:rPr lang="en" sz="2000"/>
              <a:t>From static data to dynamic data</a:t>
            </a:r>
            <a:endParaRPr sz="2000"/>
          </a:p>
        </p:txBody>
      </p:sp>
      <p:pic>
        <p:nvPicPr>
          <p:cNvPr id="1152" name="Google Shape;1152;p101"/>
          <p:cNvPicPr preferRelativeResize="0"/>
          <p:nvPr/>
        </p:nvPicPr>
        <p:blipFill>
          <a:blip r:embed="rId3">
            <a:alphaModFix/>
          </a:blip>
          <a:stretch>
            <a:fillRect/>
          </a:stretch>
        </p:blipFill>
        <p:spPr>
          <a:xfrm>
            <a:off x="224703" y="2299281"/>
            <a:ext cx="8759274" cy="2411325"/>
          </a:xfrm>
          <a:prstGeom prst="rect">
            <a:avLst/>
          </a:prstGeom>
          <a:noFill/>
          <a:ln>
            <a:noFill/>
          </a:ln>
        </p:spPr>
      </p:pic>
      <p:sp>
        <p:nvSpPr>
          <p:cNvPr id="1153" name="Google Shape;1153;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Challenges in Applying ML on EL</a:t>
            </a:r>
            <a:endParaRPr sz="18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
        <p:nvSpPr>
          <p:cNvPr id="1158" name="Google Shape;1158;p1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1155CC"/>
                </a:solidFill>
              </a:rPr>
              <a:t>Recipe for Entity Linkage</a:t>
            </a:r>
            <a:endParaRPr b="1">
              <a:solidFill>
                <a:srgbClr val="1155CC"/>
              </a:solidFill>
            </a:endParaRPr>
          </a:p>
        </p:txBody>
      </p:sp>
      <p:sp>
        <p:nvSpPr>
          <p:cNvPr id="1159" name="Google Shape;1159;p102"/>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Link references to the same entity</a:t>
            </a:r>
            <a:endParaRPr b="1" sz="2400">
              <a:solidFill>
                <a:srgbClr val="000000"/>
              </a:solidFill>
            </a:endParaRPr>
          </a:p>
          <a:p>
            <a:pPr indent="-381000" lvl="0" marL="457200" rtl="0">
              <a:spcBef>
                <a:spcPts val="0"/>
              </a:spcBef>
              <a:spcAft>
                <a:spcPts val="0"/>
              </a:spcAft>
              <a:buClr>
                <a:srgbClr val="1155CC"/>
              </a:buClr>
              <a:buSzPts val="2400"/>
              <a:buChar char="●"/>
            </a:pPr>
            <a:r>
              <a:rPr lang="en" sz="2400">
                <a:solidFill>
                  <a:srgbClr val="1155CC"/>
                </a:solidFill>
              </a:rPr>
              <a:t>S</a:t>
            </a:r>
            <a:r>
              <a:rPr lang="en" sz="2400">
                <a:solidFill>
                  <a:srgbClr val="1155CC"/>
                </a:solidFill>
              </a:rPr>
              <a:t>hort answers</a:t>
            </a:r>
            <a:endParaRPr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RF w. attribute-</a:t>
            </a:r>
            <a:br>
              <a:rPr b="1" lang="en" sz="2400">
                <a:solidFill>
                  <a:srgbClr val="000000"/>
                </a:solidFill>
              </a:rPr>
            </a:br>
            <a:r>
              <a:rPr b="1" lang="en" sz="2400">
                <a:solidFill>
                  <a:srgbClr val="000000"/>
                </a:solidFill>
              </a:rPr>
              <a:t>similarity features</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DL to handle texts and noises</a:t>
            </a:r>
            <a:endParaRPr b="1" sz="2400">
              <a:solidFill>
                <a:srgbClr val="000000"/>
              </a:solidFill>
            </a:endParaRPr>
          </a:p>
          <a:p>
            <a:pPr indent="-381000" lvl="1" marL="914400" rtl="0">
              <a:spcBef>
                <a:spcPts val="0"/>
              </a:spcBef>
              <a:spcAft>
                <a:spcPts val="0"/>
              </a:spcAft>
              <a:buClr>
                <a:srgbClr val="000000"/>
              </a:buClr>
              <a:buSzPts val="2400"/>
              <a:buChar char="○"/>
            </a:pPr>
            <a:r>
              <a:rPr b="1" lang="en" sz="2400">
                <a:solidFill>
                  <a:srgbClr val="000000"/>
                </a:solidFill>
              </a:rPr>
              <a:t>End-to-end solution is future work</a:t>
            </a:r>
            <a:endParaRPr b="1" sz="2400">
              <a:solidFill>
                <a:srgbClr val="000000"/>
              </a:solidFill>
            </a:endParaRPr>
          </a:p>
        </p:txBody>
      </p:sp>
      <p:grpSp>
        <p:nvGrpSpPr>
          <p:cNvPr id="1160" name="Google Shape;1160;p102"/>
          <p:cNvGrpSpPr/>
          <p:nvPr/>
        </p:nvGrpSpPr>
        <p:grpSpPr>
          <a:xfrm>
            <a:off x="6423600" y="1199375"/>
            <a:ext cx="2408700" cy="3451725"/>
            <a:chOff x="6423600" y="1199375"/>
            <a:chExt cx="2408700" cy="3451725"/>
          </a:xfrm>
        </p:grpSpPr>
        <p:sp>
          <p:nvSpPr>
            <p:cNvPr id="1161" name="Google Shape;1161;p102"/>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1162" name="Google Shape;1162;p102"/>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1163" name="Google Shape;1163;p102"/>
            <p:cNvSpPr/>
            <p:nvPr/>
          </p:nvSpPr>
          <p:spPr>
            <a:xfrm>
              <a:off x="6423600" y="31187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Linkage</a:t>
              </a:r>
              <a:endParaRPr b="1" sz="1800"/>
            </a:p>
          </p:txBody>
        </p:sp>
        <p:sp>
          <p:nvSpPr>
            <p:cNvPr id="1164" name="Google Shape;1164;p102"/>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1165" name="Google Shape;1165;p102"/>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66" name="Google Shape;1166;p102"/>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67" name="Google Shape;1167;p102"/>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168" name="Google Shape;1168;p102"/>
          <p:cNvGrpSpPr/>
          <p:nvPr/>
        </p:nvGrpSpPr>
        <p:grpSpPr>
          <a:xfrm>
            <a:off x="3865390" y="2123262"/>
            <a:ext cx="2295133" cy="1207075"/>
            <a:chOff x="4000025" y="2115850"/>
            <a:chExt cx="2148800" cy="1207075"/>
          </a:xfrm>
        </p:grpSpPr>
        <p:pic>
          <p:nvPicPr>
            <p:cNvPr id="1169" name="Google Shape;1169;p102"/>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1170" name="Google Shape;1170;p102"/>
            <p:cNvSpPr txBox="1"/>
            <p:nvPr/>
          </p:nvSpPr>
          <p:spPr>
            <a:xfrm>
              <a:off x="4478025" y="2396413"/>
              <a:ext cx="1226700" cy="5727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a:solidFill>
                    <a:srgbClr val="FF0000"/>
                  </a:solidFill>
                </a:rPr>
                <a:t>Production</a:t>
              </a:r>
              <a:endParaRPr b="1">
                <a:solidFill>
                  <a:srgbClr val="FF0000"/>
                </a:solidFill>
              </a:endParaRPr>
            </a:p>
            <a:p>
              <a:pPr indent="0" lvl="0" mar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4" name="Shape 1174"/>
        <p:cNvGrpSpPr/>
        <p:nvPr/>
      </p:nvGrpSpPr>
      <p:grpSpPr>
        <a:xfrm>
          <a:off x="0" y="0"/>
          <a:ext cx="0" cy="0"/>
          <a:chOff x="0" y="0"/>
          <a:chExt cx="0" cy="0"/>
        </a:xfrm>
      </p:grpSpPr>
      <p:sp>
        <p:nvSpPr>
          <p:cNvPr id="1175" name="Google Shape;1175;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Outline</a:t>
            </a:r>
            <a:endParaRPr sz="1800"/>
          </a:p>
        </p:txBody>
      </p:sp>
      <p:sp>
        <p:nvSpPr>
          <p:cNvPr id="1176" name="Google Shape;1176;p10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B7B7B7"/>
                </a:solidFill>
              </a:rPr>
              <a:t>ML for entity linkage</a:t>
            </a:r>
            <a:endParaRPr sz="2000">
              <a:solidFill>
                <a:srgbClr val="000000"/>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000000"/>
                </a:solidFill>
              </a:rPr>
              <a:t>ML for data extraction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fusion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schema alignment</a:t>
            </a:r>
            <a:endParaRPr sz="20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 </a:t>
            </a:r>
            <a:endParaRPr sz="2400">
              <a:solidFill>
                <a:srgbClr val="B7B7B7"/>
              </a:solidFill>
            </a:endParaRPr>
          </a:p>
        </p:txBody>
      </p:sp>
      <p:grpSp>
        <p:nvGrpSpPr>
          <p:cNvPr id="1177" name="Google Shape;1177;p103"/>
          <p:cNvGrpSpPr/>
          <p:nvPr/>
        </p:nvGrpSpPr>
        <p:grpSpPr>
          <a:xfrm>
            <a:off x="6423600" y="1199375"/>
            <a:ext cx="2408700" cy="3451725"/>
            <a:chOff x="6423600" y="1199375"/>
            <a:chExt cx="2408700" cy="3451725"/>
          </a:xfrm>
        </p:grpSpPr>
        <p:sp>
          <p:nvSpPr>
            <p:cNvPr id="1178" name="Google Shape;1178;p103"/>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1179" name="Google Shape;1179;p103"/>
            <p:cNvSpPr/>
            <p:nvPr/>
          </p:nvSpPr>
          <p:spPr>
            <a:xfrm>
              <a:off x="6423600" y="21590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Schema Alignment</a:t>
              </a:r>
              <a:endParaRPr sz="1800"/>
            </a:p>
          </p:txBody>
        </p:sp>
        <p:sp>
          <p:nvSpPr>
            <p:cNvPr id="1180" name="Google Shape;1180;p103"/>
            <p:cNvSpPr/>
            <p:nvPr/>
          </p:nvSpPr>
          <p:spPr>
            <a:xfrm>
              <a:off x="6423600" y="31187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1181" name="Google Shape;1181;p103"/>
            <p:cNvSpPr/>
            <p:nvPr/>
          </p:nvSpPr>
          <p:spPr>
            <a:xfrm>
              <a:off x="6423600" y="40784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1182" name="Google Shape;1182;p103"/>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3" name="Google Shape;1183;p103"/>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4" name="Google Shape;1184;p103"/>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Importance from a Practitioner’s Point of View</a:t>
            </a:r>
            <a:endParaRPr b="1"/>
          </a:p>
        </p:txBody>
      </p:sp>
      <p:sp>
        <p:nvSpPr>
          <p:cNvPr id="264" name="Google Shape;264;p32"/>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Entity linkage is indispensable whenever integrating data from different sources</a:t>
            </a:r>
            <a:endParaRPr sz="2000"/>
          </a:p>
          <a:p>
            <a:pPr indent="-355600" lvl="0" marL="457200" marR="0" rtl="0" algn="l">
              <a:lnSpc>
                <a:spcPct val="115000"/>
              </a:lnSpc>
              <a:spcBef>
                <a:spcPts val="0"/>
              </a:spcBef>
              <a:spcAft>
                <a:spcPts val="0"/>
              </a:spcAft>
              <a:buSzPts val="2000"/>
              <a:buChar char="●"/>
            </a:pPr>
            <a:r>
              <a:rPr lang="en" sz="2000"/>
              <a:t>Data extraction is important for integrating non-relational data</a:t>
            </a:r>
            <a:endParaRPr sz="2000"/>
          </a:p>
          <a:p>
            <a:pPr indent="-355600" lvl="0" marL="457200" marR="0" rtl="0" algn="l">
              <a:lnSpc>
                <a:spcPct val="115000"/>
              </a:lnSpc>
              <a:spcBef>
                <a:spcPts val="0"/>
              </a:spcBef>
              <a:spcAft>
                <a:spcPts val="0"/>
              </a:spcAft>
              <a:buSzPts val="2000"/>
              <a:buChar char="●"/>
            </a:pPr>
            <a:r>
              <a:rPr lang="en" sz="2000"/>
              <a:t>Data fusion is necessary in presence of </a:t>
            </a:r>
            <a:r>
              <a:rPr lang="en" sz="2000"/>
              <a:t>erroneous</a:t>
            </a:r>
            <a:r>
              <a:rPr lang="en" sz="2000"/>
              <a:t> data</a:t>
            </a:r>
            <a:endParaRPr sz="2000"/>
          </a:p>
          <a:p>
            <a:pPr indent="-355600" lvl="0" marL="457200" marR="0" rtl="0" algn="l">
              <a:lnSpc>
                <a:spcPct val="115000"/>
              </a:lnSpc>
              <a:spcBef>
                <a:spcPts val="0"/>
              </a:spcBef>
              <a:spcAft>
                <a:spcPts val="0"/>
              </a:spcAft>
              <a:buSzPts val="2000"/>
              <a:buChar char="●"/>
            </a:pPr>
            <a:r>
              <a:rPr lang="en" sz="2000"/>
              <a:t>Schema alignment is helpful when integrating relational data, but not affordable for manual work if we integrate many sources</a:t>
            </a:r>
            <a:endParaRPr sz="2000"/>
          </a:p>
        </p:txBody>
      </p:sp>
      <p:sp>
        <p:nvSpPr>
          <p:cNvPr id="265" name="Google Shape;265;p32"/>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266" name="Google Shape;266;p32"/>
          <p:cNvSpPr/>
          <p:nvPr/>
        </p:nvSpPr>
        <p:spPr>
          <a:xfrm>
            <a:off x="6423600" y="2159050"/>
            <a:ext cx="2408700" cy="5727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Schema Alignment</a:t>
            </a:r>
            <a:endParaRPr b="1" sz="1800"/>
          </a:p>
        </p:txBody>
      </p:sp>
      <p:sp>
        <p:nvSpPr>
          <p:cNvPr id="267" name="Google Shape;267;p32"/>
          <p:cNvSpPr/>
          <p:nvPr/>
        </p:nvSpPr>
        <p:spPr>
          <a:xfrm>
            <a:off x="6423600" y="3118725"/>
            <a:ext cx="24087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Entity Linkage</a:t>
            </a:r>
            <a:endParaRPr b="1" sz="1800"/>
          </a:p>
        </p:txBody>
      </p:sp>
      <p:sp>
        <p:nvSpPr>
          <p:cNvPr id="268" name="Google Shape;268;p32"/>
          <p:cNvSpPr/>
          <p:nvPr/>
        </p:nvSpPr>
        <p:spPr>
          <a:xfrm>
            <a:off x="6423600" y="4078400"/>
            <a:ext cx="2408700" cy="5727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Fusion</a:t>
            </a:r>
            <a:endParaRPr b="1" sz="1800"/>
          </a:p>
        </p:txBody>
      </p:sp>
      <p:sp>
        <p:nvSpPr>
          <p:cNvPr id="269" name="Google Shape;269;p32"/>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0" name="Google Shape;270;p32"/>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1" name="Google Shape;271;p32"/>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8" name="Shape 1188"/>
        <p:cNvGrpSpPr/>
        <p:nvPr/>
      </p:nvGrpSpPr>
      <p:grpSpPr>
        <a:xfrm>
          <a:off x="0" y="0"/>
          <a:ext cx="0" cy="0"/>
          <a:chOff x="0" y="0"/>
          <a:chExt cx="0" cy="0"/>
        </a:xfrm>
      </p:grpSpPr>
      <p:sp>
        <p:nvSpPr>
          <p:cNvPr id="1189" name="Google Shape;1189;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What is Data Extraction?</a:t>
            </a:r>
            <a:endParaRPr sz="1800"/>
          </a:p>
        </p:txBody>
      </p:sp>
      <p:sp>
        <p:nvSpPr>
          <p:cNvPr id="1190" name="Google Shape;1190;p10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Definition: </a:t>
            </a:r>
            <a:r>
              <a:rPr lang="en" sz="2000"/>
              <a:t>Extract structured information, e.g., (entity, attribute, value) triples,</a:t>
            </a:r>
            <a:r>
              <a:rPr lang="en" sz="2000"/>
              <a:t> from </a:t>
            </a:r>
            <a:r>
              <a:rPr lang="en" sz="2000"/>
              <a:t>semi-structured </a:t>
            </a:r>
            <a:r>
              <a:rPr lang="en" sz="2000"/>
              <a:t>data or unstructured data.</a:t>
            </a:r>
            <a:endParaRPr sz="2000"/>
          </a:p>
        </p:txBody>
      </p:sp>
      <p:pic>
        <p:nvPicPr>
          <p:cNvPr id="1191" name="Google Shape;1191;p104"/>
          <p:cNvPicPr preferRelativeResize="0"/>
          <p:nvPr/>
        </p:nvPicPr>
        <p:blipFill>
          <a:blip r:embed="rId3">
            <a:alphaModFix/>
          </a:blip>
          <a:stretch>
            <a:fillRect/>
          </a:stretch>
        </p:blipFill>
        <p:spPr>
          <a:xfrm>
            <a:off x="464100" y="1881302"/>
            <a:ext cx="3561499" cy="2127350"/>
          </a:xfrm>
          <a:prstGeom prst="rect">
            <a:avLst/>
          </a:prstGeom>
          <a:noFill/>
          <a:ln>
            <a:noFill/>
          </a:ln>
        </p:spPr>
      </p:pic>
      <p:pic>
        <p:nvPicPr>
          <p:cNvPr id="1192" name="Google Shape;1192;p104"/>
          <p:cNvPicPr preferRelativeResize="0"/>
          <p:nvPr/>
        </p:nvPicPr>
        <p:blipFill>
          <a:blip r:embed="rId4">
            <a:alphaModFix/>
          </a:blip>
          <a:stretch>
            <a:fillRect/>
          </a:stretch>
        </p:blipFill>
        <p:spPr>
          <a:xfrm>
            <a:off x="2211700" y="2303336"/>
            <a:ext cx="3303351" cy="2496025"/>
          </a:xfrm>
          <a:prstGeom prst="rect">
            <a:avLst/>
          </a:prstGeom>
          <a:noFill/>
          <a:ln>
            <a:noFill/>
          </a:ln>
        </p:spPr>
      </p:pic>
      <p:pic>
        <p:nvPicPr>
          <p:cNvPr id="1193" name="Google Shape;1193;p104"/>
          <p:cNvPicPr preferRelativeResize="0"/>
          <p:nvPr/>
        </p:nvPicPr>
        <p:blipFill>
          <a:blip r:embed="rId5">
            <a:alphaModFix/>
          </a:blip>
          <a:stretch>
            <a:fillRect/>
          </a:stretch>
        </p:blipFill>
        <p:spPr>
          <a:xfrm>
            <a:off x="3897050" y="2582900"/>
            <a:ext cx="3303350" cy="2281461"/>
          </a:xfrm>
          <a:prstGeom prst="rect">
            <a:avLst/>
          </a:prstGeom>
          <a:noFill/>
          <a:ln>
            <a:noFill/>
          </a:ln>
        </p:spPr>
      </p:pic>
      <p:grpSp>
        <p:nvGrpSpPr>
          <p:cNvPr id="1194" name="Google Shape;1194;p104"/>
          <p:cNvGrpSpPr/>
          <p:nvPr/>
        </p:nvGrpSpPr>
        <p:grpSpPr>
          <a:xfrm>
            <a:off x="5603350" y="2905333"/>
            <a:ext cx="3303350" cy="2128017"/>
            <a:chOff x="2972150" y="3015483"/>
            <a:chExt cx="3303350" cy="2128017"/>
          </a:xfrm>
        </p:grpSpPr>
        <p:sp>
          <p:nvSpPr>
            <p:cNvPr id="1195" name="Google Shape;1195;p104"/>
            <p:cNvSpPr/>
            <p:nvPr/>
          </p:nvSpPr>
          <p:spPr>
            <a:xfrm>
              <a:off x="2972150" y="3015483"/>
              <a:ext cx="3303300" cy="2103600"/>
            </a:xfrm>
            <a:prstGeom prst="rect">
              <a:avLst/>
            </a:prstGeom>
            <a:solidFill>
              <a:srgbClr val="9FC5E8"/>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Diagram</a:t>
              </a:r>
              <a:endParaRPr sz="18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p:txBody>
        </p:sp>
        <p:pic>
          <p:nvPicPr>
            <p:cNvPr id="1196" name="Google Shape;1196;p104"/>
            <p:cNvPicPr preferRelativeResize="0"/>
            <p:nvPr/>
          </p:nvPicPr>
          <p:blipFill>
            <a:blip r:embed="rId6">
              <a:alphaModFix/>
            </a:blip>
            <a:stretch>
              <a:fillRect/>
            </a:stretch>
          </p:blipFill>
          <p:spPr>
            <a:xfrm>
              <a:off x="2972150" y="3365710"/>
              <a:ext cx="3303350" cy="1777790"/>
            </a:xfrm>
            <a:prstGeom prst="rect">
              <a:avLst/>
            </a:prstGeom>
            <a:noFill/>
            <a:ln>
              <a:noFill/>
            </a:ln>
          </p:spPr>
        </p:pic>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0" name="Shape 1200"/>
        <p:cNvGrpSpPr/>
        <p:nvPr/>
      </p:nvGrpSpPr>
      <p:grpSpPr>
        <a:xfrm>
          <a:off x="0" y="0"/>
          <a:ext cx="0" cy="0"/>
          <a:chOff x="0" y="0"/>
          <a:chExt cx="0" cy="0"/>
        </a:xfrm>
      </p:grpSpPr>
      <p:sp>
        <p:nvSpPr>
          <p:cNvPr id="1201" name="Google Shape;1201;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Three Types of </a:t>
            </a:r>
            <a:r>
              <a:rPr b="1" lang="en"/>
              <a:t>Data Extraction</a:t>
            </a:r>
            <a:endParaRPr sz="1800"/>
          </a:p>
        </p:txBody>
      </p:sp>
      <p:sp>
        <p:nvSpPr>
          <p:cNvPr id="1202" name="Google Shape;1202;p10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b="1" lang="en" sz="2000"/>
              <a:t>Closed-world extraction</a:t>
            </a:r>
            <a:r>
              <a:rPr lang="en" sz="2000"/>
              <a:t>: align to existing entities and attributes; e.g., (ID_Obama, place_of_birth, ID_USA)</a:t>
            </a:r>
            <a:br>
              <a:rPr lang="en" sz="2000"/>
            </a:br>
            <a:endParaRPr sz="2000"/>
          </a:p>
          <a:p>
            <a:pPr indent="-355600" lvl="0" marL="457200" marR="0" rtl="0" algn="l">
              <a:lnSpc>
                <a:spcPct val="115000"/>
              </a:lnSpc>
              <a:spcBef>
                <a:spcPts val="0"/>
              </a:spcBef>
              <a:spcAft>
                <a:spcPts val="0"/>
              </a:spcAft>
              <a:buSzPts val="2000"/>
              <a:buChar char="●"/>
            </a:pPr>
            <a:r>
              <a:rPr b="1" lang="en" sz="2000"/>
              <a:t>ClosedIE</a:t>
            </a:r>
            <a:r>
              <a:rPr lang="en" sz="2000"/>
              <a:t>: align to existing attributes, but extract new entities; e.g., </a:t>
            </a:r>
            <a:br>
              <a:rPr lang="en" sz="2000"/>
            </a:br>
            <a:r>
              <a:rPr lang="en" sz="2000"/>
              <a:t>(“Xin Luna Dong”, place_of_birth, “China”)</a:t>
            </a:r>
            <a:br>
              <a:rPr lang="en" sz="2000"/>
            </a:br>
            <a:endParaRPr sz="2000"/>
          </a:p>
          <a:p>
            <a:pPr indent="-355600" lvl="0" marL="457200" marR="0" rtl="0" algn="l">
              <a:lnSpc>
                <a:spcPct val="115000"/>
              </a:lnSpc>
              <a:spcBef>
                <a:spcPts val="0"/>
              </a:spcBef>
              <a:spcAft>
                <a:spcPts val="0"/>
              </a:spcAft>
              <a:buSzPts val="2000"/>
              <a:buChar char="●"/>
            </a:pPr>
            <a:r>
              <a:rPr b="1" lang="en" sz="2000"/>
              <a:t>OpenIE</a:t>
            </a:r>
            <a:r>
              <a:rPr lang="en" sz="2000"/>
              <a:t>: not limited by existing entities or </a:t>
            </a:r>
            <a:r>
              <a:rPr lang="en" sz="2000"/>
              <a:t>attributes; e.g., </a:t>
            </a:r>
            <a:br>
              <a:rPr lang="en" sz="2000"/>
            </a:br>
            <a:r>
              <a:rPr lang="en" sz="2000"/>
              <a:t>(“Xin Luna Dong”, “was born in”, “China”),</a:t>
            </a:r>
            <a:br>
              <a:rPr lang="en" sz="2000"/>
            </a:br>
            <a:r>
              <a:rPr lang="en" sz="2000"/>
              <a:t>(“Luna”, “is originally from”, “China”)</a:t>
            </a:r>
            <a:endParaRPr sz="20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6" name="Shape 1206"/>
        <p:cNvGrpSpPr/>
        <p:nvPr/>
      </p:nvGrpSpPr>
      <p:grpSpPr>
        <a:xfrm>
          <a:off x="0" y="0"/>
          <a:ext cx="0" cy="0"/>
          <a:chOff x="0" y="0"/>
          <a:chExt cx="0" cy="0"/>
        </a:xfrm>
      </p:grpSpPr>
      <p:sp>
        <p:nvSpPr>
          <p:cNvPr id="1207" name="Google Shape;1207;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35 Years of Data Extraction</a:t>
            </a:r>
            <a:endParaRPr sz="1800"/>
          </a:p>
        </p:txBody>
      </p:sp>
      <p:grpSp>
        <p:nvGrpSpPr>
          <p:cNvPr id="1208" name="Google Shape;1208;p106"/>
          <p:cNvGrpSpPr/>
          <p:nvPr/>
        </p:nvGrpSpPr>
        <p:grpSpPr>
          <a:xfrm>
            <a:off x="4056526" y="1452903"/>
            <a:ext cx="3894647" cy="1907617"/>
            <a:chOff x="4374278" y="2013934"/>
            <a:chExt cx="3894647" cy="1638143"/>
          </a:xfrm>
        </p:grpSpPr>
        <p:sp>
          <p:nvSpPr>
            <p:cNvPr id="1209" name="Google Shape;1209;p106"/>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10" name="Google Shape;1210;p106"/>
            <p:cNvGrpSpPr/>
            <p:nvPr/>
          </p:nvGrpSpPr>
          <p:grpSpPr>
            <a:xfrm>
              <a:off x="4374278" y="2013934"/>
              <a:ext cx="3894647" cy="1638143"/>
              <a:chOff x="4374278" y="2013934"/>
              <a:chExt cx="3894647" cy="1638143"/>
            </a:xfrm>
          </p:grpSpPr>
          <p:grpSp>
            <p:nvGrpSpPr>
              <p:cNvPr id="1211" name="Google Shape;1211;p106"/>
              <p:cNvGrpSpPr/>
              <p:nvPr/>
            </p:nvGrpSpPr>
            <p:grpSpPr>
              <a:xfrm>
                <a:off x="4808316" y="2800065"/>
                <a:ext cx="92400" cy="411825"/>
                <a:chOff x="845575" y="2563700"/>
                <a:chExt cx="92400" cy="411825"/>
              </a:xfrm>
            </p:grpSpPr>
            <p:cxnSp>
              <p:nvCxnSpPr>
                <p:cNvPr id="1212" name="Google Shape;1212;p10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13" name="Google Shape;1213;p10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14" name="Google Shape;1214;p106"/>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2008 (Semi-stru)</a:t>
                </a:r>
                <a:endParaRPr b="1" sz="1800">
                  <a:latin typeface="Roboto"/>
                  <a:ea typeface="Roboto"/>
                  <a:cs typeface="Roboto"/>
                  <a:sym typeface="Roboto"/>
                </a:endParaRPr>
              </a:p>
            </p:txBody>
          </p:sp>
          <p:sp>
            <p:nvSpPr>
              <p:cNvPr id="1215" name="Google Shape;1215;p106"/>
              <p:cNvSpPr txBox="1"/>
              <p:nvPr/>
            </p:nvSpPr>
            <p:spPr>
              <a:xfrm>
                <a:off x="4753225" y="2013934"/>
                <a:ext cx="3515700" cy="1023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Extraction from semi-structured data</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WebTables: search, extraction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DOM tree: wrapper induction</a:t>
                </a:r>
                <a:endParaRPr>
                  <a:latin typeface="Roboto"/>
                  <a:ea typeface="Roboto"/>
                  <a:cs typeface="Roboto"/>
                  <a:sym typeface="Roboto"/>
                </a:endParaRPr>
              </a:p>
            </p:txBody>
          </p:sp>
        </p:grpSp>
      </p:grpSp>
      <p:grpSp>
        <p:nvGrpSpPr>
          <p:cNvPr id="1216" name="Google Shape;1216;p106"/>
          <p:cNvGrpSpPr/>
          <p:nvPr/>
        </p:nvGrpSpPr>
        <p:grpSpPr>
          <a:xfrm>
            <a:off x="6041853" y="2328725"/>
            <a:ext cx="2988672" cy="1899793"/>
            <a:chOff x="6359603" y="2626399"/>
            <a:chExt cx="2988672" cy="1899793"/>
          </a:xfrm>
        </p:grpSpPr>
        <p:sp>
          <p:nvSpPr>
            <p:cNvPr id="1217" name="Google Shape;1217;p106"/>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18" name="Google Shape;1218;p106"/>
            <p:cNvGrpSpPr/>
            <p:nvPr/>
          </p:nvGrpSpPr>
          <p:grpSpPr>
            <a:xfrm>
              <a:off x="6359603" y="2626399"/>
              <a:ext cx="2988672" cy="1899793"/>
              <a:chOff x="6359603" y="2626399"/>
              <a:chExt cx="2988672" cy="1899793"/>
            </a:xfrm>
          </p:grpSpPr>
          <p:grpSp>
            <p:nvGrpSpPr>
              <p:cNvPr id="1219" name="Google Shape;1219;p106"/>
              <p:cNvGrpSpPr/>
              <p:nvPr/>
            </p:nvGrpSpPr>
            <p:grpSpPr>
              <a:xfrm rot="10800000">
                <a:off x="6760035" y="3079467"/>
                <a:ext cx="92400" cy="411825"/>
                <a:chOff x="2070100" y="2563700"/>
                <a:chExt cx="92400" cy="411825"/>
              </a:xfrm>
            </p:grpSpPr>
            <p:cxnSp>
              <p:nvCxnSpPr>
                <p:cNvPr id="1220" name="Google Shape;1220;p10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21" name="Google Shape;1221;p10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22" name="Google Shape;1222;p106"/>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223" name="Google Shape;1223;p106"/>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Use RNN, CNN, attention for RE</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Revisit DOM extraction</a:t>
                </a:r>
                <a:endParaRPr b="1" sz="800">
                  <a:latin typeface="Roboto"/>
                  <a:ea typeface="Roboto"/>
                  <a:cs typeface="Roboto"/>
                  <a:sym typeface="Roboto"/>
                </a:endParaRPr>
              </a:p>
            </p:txBody>
          </p:sp>
        </p:grpSp>
      </p:grpSp>
      <p:grpSp>
        <p:nvGrpSpPr>
          <p:cNvPr id="1224" name="Google Shape;1224;p106"/>
          <p:cNvGrpSpPr/>
          <p:nvPr/>
        </p:nvGrpSpPr>
        <p:grpSpPr>
          <a:xfrm>
            <a:off x="252525" y="1473300"/>
            <a:ext cx="3335950" cy="1815700"/>
            <a:chOff x="570275" y="1770974"/>
            <a:chExt cx="3335950" cy="1815700"/>
          </a:xfrm>
        </p:grpSpPr>
        <p:sp>
          <p:nvSpPr>
            <p:cNvPr id="1225" name="Google Shape;1225;p106"/>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26" name="Google Shape;1226;p106"/>
            <p:cNvGrpSpPr/>
            <p:nvPr/>
          </p:nvGrpSpPr>
          <p:grpSpPr>
            <a:xfrm>
              <a:off x="570275" y="1770974"/>
              <a:ext cx="3335950" cy="1815700"/>
              <a:chOff x="570275" y="1770974"/>
              <a:chExt cx="3335950" cy="1815700"/>
            </a:xfrm>
          </p:grpSpPr>
          <p:sp>
            <p:nvSpPr>
              <p:cNvPr id="1227" name="Google Shape;1227;p106"/>
              <p:cNvSpPr txBox="1"/>
              <p:nvPr/>
            </p:nvSpPr>
            <p:spPr>
              <a:xfrm>
                <a:off x="570275" y="3215274"/>
                <a:ext cx="2320800" cy="37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1800">
                    <a:latin typeface="Roboto"/>
                    <a:ea typeface="Roboto"/>
                    <a:cs typeface="Roboto"/>
                    <a:sym typeface="Roboto"/>
                  </a:rPr>
                  <a:t>1992 (Rule-based)</a:t>
                </a:r>
                <a:endParaRPr b="1" sz="1800">
                  <a:latin typeface="Roboto"/>
                  <a:ea typeface="Roboto"/>
                  <a:cs typeface="Roboto"/>
                  <a:sym typeface="Roboto"/>
                </a:endParaRPr>
              </a:p>
            </p:txBody>
          </p:sp>
          <p:grpSp>
            <p:nvGrpSpPr>
              <p:cNvPr id="1228" name="Google Shape;1228;p106"/>
              <p:cNvGrpSpPr/>
              <p:nvPr/>
            </p:nvGrpSpPr>
            <p:grpSpPr>
              <a:xfrm>
                <a:off x="881025" y="2800065"/>
                <a:ext cx="92400" cy="411825"/>
                <a:chOff x="845575" y="2563700"/>
                <a:chExt cx="92400" cy="411825"/>
              </a:xfrm>
            </p:grpSpPr>
            <p:cxnSp>
              <p:nvCxnSpPr>
                <p:cNvPr id="1229" name="Google Shape;1229;p10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30" name="Google Shape;1230;p10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31" name="Google Shape;1231;p106"/>
              <p:cNvSpPr txBox="1"/>
              <p:nvPr/>
            </p:nvSpPr>
            <p:spPr>
              <a:xfrm>
                <a:off x="823125" y="1770974"/>
                <a:ext cx="3083100" cy="1030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a:latin typeface="Roboto"/>
                    <a:ea typeface="Roboto"/>
                    <a:cs typeface="Roboto"/>
                    <a:sym typeface="Roboto"/>
                  </a:rPr>
                  <a:t>Early Extraction</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Rule-based: Hearst pattern, IBM System T</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Tasks: IS-A, events</a:t>
                </a:r>
                <a:endParaRPr>
                  <a:latin typeface="Roboto"/>
                  <a:ea typeface="Roboto"/>
                  <a:cs typeface="Roboto"/>
                  <a:sym typeface="Roboto"/>
                </a:endParaRPr>
              </a:p>
            </p:txBody>
          </p:sp>
        </p:grpSp>
      </p:grpSp>
      <p:grpSp>
        <p:nvGrpSpPr>
          <p:cNvPr id="1232" name="Google Shape;1232;p106"/>
          <p:cNvGrpSpPr/>
          <p:nvPr/>
        </p:nvGrpSpPr>
        <p:grpSpPr>
          <a:xfrm>
            <a:off x="2207851" y="2239113"/>
            <a:ext cx="3264549" cy="2106729"/>
            <a:chOff x="2525599" y="2626399"/>
            <a:chExt cx="3264549" cy="1879833"/>
          </a:xfrm>
        </p:grpSpPr>
        <p:sp>
          <p:nvSpPr>
            <p:cNvPr id="1233" name="Google Shape;1233;p106"/>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34" name="Google Shape;1234;p106"/>
            <p:cNvGrpSpPr/>
            <p:nvPr/>
          </p:nvGrpSpPr>
          <p:grpSpPr>
            <a:xfrm>
              <a:off x="2525599" y="2626399"/>
              <a:ext cx="3264549" cy="1879833"/>
              <a:chOff x="2525599" y="2626399"/>
              <a:chExt cx="3264549" cy="1879833"/>
            </a:xfrm>
          </p:grpSpPr>
          <p:sp>
            <p:nvSpPr>
              <p:cNvPr id="1235" name="Google Shape;1235;p106"/>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236" name="Google Shape;1236;p106"/>
              <p:cNvGrpSpPr/>
              <p:nvPr/>
            </p:nvGrpSpPr>
            <p:grpSpPr>
              <a:xfrm rot="10800000">
                <a:off x="2849073" y="3079467"/>
                <a:ext cx="92400" cy="411825"/>
                <a:chOff x="2070100" y="2563700"/>
                <a:chExt cx="92400" cy="411825"/>
              </a:xfrm>
            </p:grpSpPr>
            <p:cxnSp>
              <p:nvCxnSpPr>
                <p:cNvPr id="1237" name="Google Shape;1237;p10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38" name="Google Shape;1238;p10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39" name="Google Shape;1239;p106"/>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a:latin typeface="Roboto"/>
                    <a:ea typeface="Roboto"/>
                    <a:cs typeface="Roboto"/>
                    <a:sym typeface="Roboto"/>
                  </a:rPr>
                  <a:t>Relation extraction</a:t>
                </a:r>
                <a:r>
                  <a:rPr b="1" lang="en">
                    <a:latin typeface="Roboto"/>
                    <a:ea typeface="Roboto"/>
                    <a:cs typeface="Roboto"/>
                    <a:sym typeface="Roboto"/>
                  </a:rPr>
                  <a:t> from texts</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NER→EL→RE</a:t>
                </a:r>
                <a:endParaRPr>
                  <a:latin typeface="Roboto"/>
                  <a:ea typeface="Roboto"/>
                  <a:cs typeface="Roboto"/>
                  <a:sym typeface="Roboto"/>
                </a:endParaRPr>
              </a:p>
              <a:p>
                <a:pPr indent="-317500" lvl="1" marL="914400" rtl="0">
                  <a:spcBef>
                    <a:spcPts val="0"/>
                  </a:spcBef>
                  <a:spcAft>
                    <a:spcPts val="0"/>
                  </a:spcAft>
                  <a:buSzPts val="1400"/>
                  <a:buFont typeface="Roboto"/>
                  <a:buChar char="○"/>
                </a:pPr>
                <a:r>
                  <a:rPr lang="en">
                    <a:latin typeface="Roboto"/>
                    <a:ea typeface="Roboto"/>
                    <a:cs typeface="Roboto"/>
                    <a:sym typeface="Roboto"/>
                  </a:rPr>
                  <a:t>Feature based: LR, SVM</a:t>
                </a:r>
                <a:endParaRPr>
                  <a:latin typeface="Roboto"/>
                  <a:ea typeface="Roboto"/>
                  <a:cs typeface="Roboto"/>
                  <a:sym typeface="Roboto"/>
                </a:endParaRPr>
              </a:p>
              <a:p>
                <a:pPr indent="-317500" lvl="1" marL="914400" rtl="0">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3" name="Shape 1243"/>
        <p:cNvGrpSpPr/>
        <p:nvPr/>
      </p:nvGrpSpPr>
      <p:grpSpPr>
        <a:xfrm>
          <a:off x="0" y="0"/>
          <a:ext cx="0" cy="0"/>
          <a:chOff x="0" y="0"/>
          <a:chExt cx="0" cy="0"/>
        </a:xfrm>
      </p:grpSpPr>
      <p:sp>
        <p:nvSpPr>
          <p:cNvPr id="1244" name="Google Shape;1244;p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 </a:t>
            </a:r>
            <a:r>
              <a:rPr b="1" lang="en"/>
              <a:t>Quick Tour</a:t>
            </a:r>
            <a:endParaRPr sz="1800"/>
          </a:p>
        </p:txBody>
      </p:sp>
      <p:sp>
        <p:nvSpPr>
          <p:cNvPr id="1245" name="Google Shape;1245;p107"/>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246" name="Google Shape;1246;p107"/>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247" name="Google Shape;1247;p107"/>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248" name="Google Shape;1248;p107"/>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49" name="Google Shape;1249;p107"/>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50" name="Google Shape;1250;p107"/>
          <p:cNvSpPr txBox="1"/>
          <p:nvPr/>
        </p:nvSpPr>
        <p:spPr>
          <a:xfrm>
            <a:off x="893650" y="1345375"/>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4" name="Shape 1254"/>
        <p:cNvGrpSpPr/>
        <p:nvPr/>
      </p:nvGrpSpPr>
      <p:grpSpPr>
        <a:xfrm>
          <a:off x="0" y="0"/>
          <a:ext cx="0" cy="0"/>
          <a:chOff x="0" y="0"/>
          <a:chExt cx="0" cy="0"/>
        </a:xfrm>
      </p:grpSpPr>
      <p:sp>
        <p:nvSpPr>
          <p:cNvPr id="1255" name="Google Shape;1255;p1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 Quick Tour</a:t>
            </a:r>
            <a:endParaRPr sz="1800"/>
          </a:p>
        </p:txBody>
      </p:sp>
      <p:sp>
        <p:nvSpPr>
          <p:cNvPr id="1256" name="Google Shape;1256;p108"/>
          <p:cNvSpPr/>
          <p:nvPr/>
        </p:nvSpPr>
        <p:spPr>
          <a:xfrm>
            <a:off x="6423600" y="17018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Named Entity Recognition</a:t>
            </a:r>
            <a:endParaRPr b="1" sz="1800"/>
          </a:p>
        </p:txBody>
      </p:sp>
      <p:sp>
        <p:nvSpPr>
          <p:cNvPr id="1257" name="Google Shape;1257;p108"/>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258" name="Google Shape;1258;p108"/>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259" name="Google Shape;1259;p108"/>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60" name="Google Shape;1260;p108"/>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61" name="Google Shape;1261;p108"/>
          <p:cNvSpPr txBox="1"/>
          <p:nvPr/>
        </p:nvSpPr>
        <p:spPr>
          <a:xfrm>
            <a:off x="893650" y="1345375"/>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262" name="Google Shape;1262;p108"/>
          <p:cNvSpPr/>
          <p:nvPr/>
        </p:nvSpPr>
        <p:spPr>
          <a:xfrm>
            <a:off x="1029202" y="1289050"/>
            <a:ext cx="12510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63" name="Google Shape;1263;p108"/>
          <p:cNvSpPr/>
          <p:nvPr/>
        </p:nvSpPr>
        <p:spPr>
          <a:xfrm>
            <a:off x="3207225" y="1289050"/>
            <a:ext cx="11718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64" name="Google Shape;1264;p108"/>
          <p:cNvSpPr/>
          <p:nvPr/>
        </p:nvSpPr>
        <p:spPr>
          <a:xfrm>
            <a:off x="311700" y="2318475"/>
            <a:ext cx="1380300" cy="383100"/>
          </a:xfrm>
          <a:prstGeom prst="wedgeRectCallout">
            <a:avLst>
              <a:gd fmla="val 54028" name="adj1"/>
              <a:gd fmla="val -16404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i="1" lang="en" sz="1800"/>
              <a:t>Person</a:t>
            </a:r>
            <a:endParaRPr i="1" sz="1800"/>
          </a:p>
        </p:txBody>
      </p:sp>
      <p:sp>
        <p:nvSpPr>
          <p:cNvPr id="1265" name="Google Shape;1265;p108"/>
          <p:cNvSpPr/>
          <p:nvPr/>
        </p:nvSpPr>
        <p:spPr>
          <a:xfrm>
            <a:off x="3750775" y="2318475"/>
            <a:ext cx="1380300" cy="383100"/>
          </a:xfrm>
          <a:prstGeom prst="wedgeRectCallout">
            <a:avLst>
              <a:gd fmla="val -45497" name="adj1"/>
              <a:gd fmla="val -16978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800"/>
              <a:t>Company</a:t>
            </a:r>
            <a:endParaRPr i="1" sz="18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9" name="Shape 1269"/>
        <p:cNvGrpSpPr/>
        <p:nvPr/>
      </p:nvGrpSpPr>
      <p:grpSpPr>
        <a:xfrm>
          <a:off x="0" y="0"/>
          <a:ext cx="0" cy="0"/>
          <a:chOff x="0" y="0"/>
          <a:chExt cx="0" cy="0"/>
        </a:xfrm>
      </p:grpSpPr>
      <p:sp>
        <p:nvSpPr>
          <p:cNvPr id="1270" name="Google Shape;1270;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 Quick Tour</a:t>
            </a:r>
            <a:endParaRPr sz="1800"/>
          </a:p>
        </p:txBody>
      </p:sp>
      <p:sp>
        <p:nvSpPr>
          <p:cNvPr id="1271" name="Google Shape;1271;p109"/>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272" name="Google Shape;1272;p109"/>
          <p:cNvSpPr/>
          <p:nvPr/>
        </p:nvSpPr>
        <p:spPr>
          <a:xfrm>
            <a:off x="6423600" y="26615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Linking</a:t>
            </a:r>
            <a:endParaRPr b="1" sz="1800"/>
          </a:p>
        </p:txBody>
      </p:sp>
      <p:sp>
        <p:nvSpPr>
          <p:cNvPr id="1273" name="Google Shape;1273;p109"/>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274" name="Google Shape;1274;p109"/>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75" name="Google Shape;1275;p109"/>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76" name="Google Shape;1276;p109"/>
          <p:cNvSpPr txBox="1"/>
          <p:nvPr/>
        </p:nvSpPr>
        <p:spPr>
          <a:xfrm>
            <a:off x="893650" y="1345375"/>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277" name="Google Shape;1277;p109"/>
          <p:cNvSpPr/>
          <p:nvPr/>
        </p:nvSpPr>
        <p:spPr>
          <a:xfrm>
            <a:off x="1029202" y="1289050"/>
            <a:ext cx="12510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78" name="Google Shape;1278;p109"/>
          <p:cNvSpPr/>
          <p:nvPr/>
        </p:nvSpPr>
        <p:spPr>
          <a:xfrm>
            <a:off x="3207225" y="1289050"/>
            <a:ext cx="11718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279" name="Google Shape;1279;p109"/>
          <p:cNvPicPr preferRelativeResize="0"/>
          <p:nvPr/>
        </p:nvPicPr>
        <p:blipFill>
          <a:blip r:embed="rId3">
            <a:alphaModFix/>
          </a:blip>
          <a:stretch>
            <a:fillRect/>
          </a:stretch>
        </p:blipFill>
        <p:spPr>
          <a:xfrm>
            <a:off x="1097294" y="2014350"/>
            <a:ext cx="1114800" cy="1114800"/>
          </a:xfrm>
          <a:prstGeom prst="rect">
            <a:avLst/>
          </a:prstGeom>
          <a:noFill/>
          <a:ln>
            <a:noFill/>
          </a:ln>
        </p:spPr>
      </p:pic>
      <p:pic>
        <p:nvPicPr>
          <p:cNvPr id="1280" name="Google Shape;1280;p109"/>
          <p:cNvPicPr preferRelativeResize="0"/>
          <p:nvPr/>
        </p:nvPicPr>
        <p:blipFill>
          <a:blip r:embed="rId4">
            <a:alphaModFix/>
          </a:blip>
          <a:stretch>
            <a:fillRect/>
          </a:stretch>
        </p:blipFill>
        <p:spPr>
          <a:xfrm>
            <a:off x="3304000" y="2082650"/>
            <a:ext cx="1046500" cy="1046500"/>
          </a:xfrm>
          <a:prstGeom prst="rect">
            <a:avLst/>
          </a:prstGeom>
          <a:noFill/>
          <a:ln>
            <a:noFill/>
          </a:ln>
        </p:spPr>
      </p:pic>
      <p:sp>
        <p:nvSpPr>
          <p:cNvPr id="1281" name="Google Shape;1281;p109"/>
          <p:cNvSpPr txBox="1"/>
          <p:nvPr/>
        </p:nvSpPr>
        <p:spPr>
          <a:xfrm>
            <a:off x="635500" y="3668900"/>
            <a:ext cx="5590500" cy="1114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000"/>
              <a:t>Entity </a:t>
            </a:r>
            <a:r>
              <a:rPr b="1" lang="en" sz="2000">
                <a:solidFill>
                  <a:srgbClr val="990000"/>
                </a:solidFill>
              </a:rPr>
              <a:t>linkage</a:t>
            </a:r>
            <a:r>
              <a:rPr lang="en" sz="2000"/>
              <a:t>: linking two structured records</a:t>
            </a:r>
            <a:endParaRPr sz="2000"/>
          </a:p>
          <a:p>
            <a:pPr indent="0" lvl="0" marL="0">
              <a:spcBef>
                <a:spcPts val="0"/>
              </a:spcBef>
              <a:spcAft>
                <a:spcPts val="0"/>
              </a:spcAft>
              <a:buNone/>
            </a:pPr>
            <a:r>
              <a:rPr lang="en" sz="2000"/>
              <a:t>Entity </a:t>
            </a:r>
            <a:r>
              <a:rPr b="1" lang="en" sz="2000">
                <a:solidFill>
                  <a:srgbClr val="990000"/>
                </a:solidFill>
              </a:rPr>
              <a:t>linking</a:t>
            </a:r>
            <a:r>
              <a:rPr lang="en" sz="2000"/>
              <a:t>: linking a phrase in texts to an entity in a reference list (e.g., knowledge graph)</a:t>
            </a:r>
            <a:endParaRPr sz="20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5" name="Shape 1285"/>
        <p:cNvGrpSpPr/>
        <p:nvPr/>
      </p:nvGrpSpPr>
      <p:grpSpPr>
        <a:xfrm>
          <a:off x="0" y="0"/>
          <a:ext cx="0" cy="0"/>
          <a:chOff x="0" y="0"/>
          <a:chExt cx="0" cy="0"/>
        </a:xfrm>
      </p:grpSpPr>
      <p:sp>
        <p:nvSpPr>
          <p:cNvPr id="1286" name="Google Shape;1286;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 Quick Tour</a:t>
            </a:r>
            <a:endParaRPr sz="1800"/>
          </a:p>
        </p:txBody>
      </p:sp>
      <p:sp>
        <p:nvSpPr>
          <p:cNvPr id="1287" name="Google Shape;1287;p110"/>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288" name="Google Shape;1288;p110"/>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289" name="Google Shape;1289;p110"/>
          <p:cNvSpPr/>
          <p:nvPr/>
        </p:nvSpPr>
        <p:spPr>
          <a:xfrm>
            <a:off x="6423600" y="36212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Relation Extraction</a:t>
            </a:r>
            <a:endParaRPr b="1" sz="1800"/>
          </a:p>
        </p:txBody>
      </p:sp>
      <p:sp>
        <p:nvSpPr>
          <p:cNvPr id="1290" name="Google Shape;1290;p110"/>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1" name="Google Shape;1291;p110"/>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2" name="Google Shape;1292;p110"/>
          <p:cNvSpPr txBox="1"/>
          <p:nvPr/>
        </p:nvSpPr>
        <p:spPr>
          <a:xfrm>
            <a:off x="893650" y="1345375"/>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293" name="Google Shape;1293;p110"/>
          <p:cNvSpPr/>
          <p:nvPr/>
        </p:nvSpPr>
        <p:spPr>
          <a:xfrm>
            <a:off x="1029202" y="1289050"/>
            <a:ext cx="12510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4" name="Google Shape;1294;p110"/>
          <p:cNvSpPr/>
          <p:nvPr/>
        </p:nvSpPr>
        <p:spPr>
          <a:xfrm>
            <a:off x="3207225" y="1289050"/>
            <a:ext cx="11718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295" name="Google Shape;1295;p110"/>
          <p:cNvPicPr preferRelativeResize="0"/>
          <p:nvPr/>
        </p:nvPicPr>
        <p:blipFill>
          <a:blip r:embed="rId3">
            <a:alphaModFix/>
          </a:blip>
          <a:stretch>
            <a:fillRect/>
          </a:stretch>
        </p:blipFill>
        <p:spPr>
          <a:xfrm>
            <a:off x="1097294" y="2014350"/>
            <a:ext cx="1114800" cy="1114800"/>
          </a:xfrm>
          <a:prstGeom prst="rect">
            <a:avLst/>
          </a:prstGeom>
          <a:noFill/>
          <a:ln>
            <a:noFill/>
          </a:ln>
        </p:spPr>
      </p:pic>
      <p:pic>
        <p:nvPicPr>
          <p:cNvPr id="1296" name="Google Shape;1296;p110"/>
          <p:cNvPicPr preferRelativeResize="0"/>
          <p:nvPr/>
        </p:nvPicPr>
        <p:blipFill>
          <a:blip r:embed="rId4">
            <a:alphaModFix/>
          </a:blip>
          <a:stretch>
            <a:fillRect/>
          </a:stretch>
        </p:blipFill>
        <p:spPr>
          <a:xfrm>
            <a:off x="3304000" y="2082650"/>
            <a:ext cx="1046500" cy="1046500"/>
          </a:xfrm>
          <a:prstGeom prst="rect">
            <a:avLst/>
          </a:prstGeom>
          <a:noFill/>
          <a:ln>
            <a:noFill/>
          </a:ln>
        </p:spPr>
      </p:pic>
      <p:cxnSp>
        <p:nvCxnSpPr>
          <p:cNvPr id="1297" name="Google Shape;1297;p110"/>
          <p:cNvCxnSpPr>
            <a:stCxn id="1295" idx="3"/>
          </p:cNvCxnSpPr>
          <p:nvPr/>
        </p:nvCxnSpPr>
        <p:spPr>
          <a:xfrm>
            <a:off x="2212094" y="2571750"/>
            <a:ext cx="1362600" cy="4800"/>
          </a:xfrm>
          <a:prstGeom prst="straightConnector1">
            <a:avLst/>
          </a:prstGeom>
          <a:noFill/>
          <a:ln cap="flat" cmpd="sng" w="38100">
            <a:solidFill>
              <a:srgbClr val="38761D"/>
            </a:solidFill>
            <a:prstDash val="solid"/>
            <a:round/>
            <a:headEnd len="med" w="med" type="none"/>
            <a:tailEnd len="med" w="med" type="triangle"/>
          </a:ln>
        </p:spPr>
      </p:cxnSp>
      <p:sp>
        <p:nvSpPr>
          <p:cNvPr id="1298" name="Google Shape;1298;p110"/>
          <p:cNvSpPr txBox="1"/>
          <p:nvPr/>
        </p:nvSpPr>
        <p:spPr>
          <a:xfrm>
            <a:off x="2212100" y="2136375"/>
            <a:ext cx="1251000" cy="446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t>isF</a:t>
            </a:r>
            <a:r>
              <a:rPr lang="en" sz="1800"/>
              <a:t>ounder</a:t>
            </a:r>
            <a:endParaRPr sz="1800"/>
          </a:p>
        </p:txBody>
      </p:sp>
      <p:sp>
        <p:nvSpPr>
          <p:cNvPr id="1299" name="Google Shape;1299;p110"/>
          <p:cNvSpPr txBox="1"/>
          <p:nvPr/>
        </p:nvSpPr>
        <p:spPr>
          <a:xfrm>
            <a:off x="769600" y="3445400"/>
            <a:ext cx="4845600" cy="924300"/>
          </a:xfrm>
          <a:prstGeom prst="rect">
            <a:avLst/>
          </a:prstGeom>
          <a:solidFill>
            <a:srgbClr val="4A86E8"/>
          </a:solid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solidFill>
                  <a:srgbClr val="FFFFFF"/>
                </a:solidFill>
              </a:rPr>
              <a:t>We focus on Relation Extraction in the rest of the tutorial.</a:t>
            </a:r>
            <a:endParaRPr sz="24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gtEl>
                                        <p:attrNameLst>
                                          <p:attrName>style.visibility</p:attrName>
                                        </p:attrNameLst>
                                      </p:cBhvr>
                                      <p:to>
                                        <p:strVal val="visible"/>
                                      </p:to>
                                    </p:set>
                                    <p:animEffect filter="fade" transition="in">
                                      <p:cBhvr>
                                        <p:cTn dur="1000"/>
                                        <p:tgtEl>
                                          <p:spTgt spid="1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3" name="Shape 1303"/>
        <p:cNvGrpSpPr/>
        <p:nvPr/>
      </p:nvGrpSpPr>
      <p:grpSpPr>
        <a:xfrm>
          <a:off x="0" y="0"/>
          <a:ext cx="0" cy="0"/>
          <a:chOff x="0" y="0"/>
          <a:chExt cx="0" cy="0"/>
        </a:xfrm>
      </p:grpSpPr>
      <p:sp>
        <p:nvSpPr>
          <p:cNvPr id="1304" name="Google Shape;1304;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Extraction from Texts: Feature Based </a:t>
            </a:r>
            <a:r>
              <a:rPr lang="en" sz="1800">
                <a:solidFill>
                  <a:srgbClr val="5E5E5E"/>
                </a:solidFill>
              </a:rPr>
              <a:t>[Zhou et al., ACL’05]</a:t>
            </a:r>
            <a:endParaRPr sz="1800">
              <a:solidFill>
                <a:srgbClr val="5E5E5E"/>
              </a:solidFill>
            </a:endParaRPr>
          </a:p>
          <a:p>
            <a:pPr indent="0" lvl="0" marL="0" rtl="0">
              <a:spcBef>
                <a:spcPts val="0"/>
              </a:spcBef>
              <a:spcAft>
                <a:spcPts val="0"/>
              </a:spcAft>
              <a:buNone/>
            </a:pPr>
            <a:r>
              <a:t/>
            </a:r>
            <a:endParaRPr b="1"/>
          </a:p>
        </p:txBody>
      </p:sp>
      <p:grpSp>
        <p:nvGrpSpPr>
          <p:cNvPr id="1305" name="Google Shape;1305;p111"/>
          <p:cNvGrpSpPr/>
          <p:nvPr/>
        </p:nvGrpSpPr>
        <p:grpSpPr>
          <a:xfrm>
            <a:off x="74251" y="1781913"/>
            <a:ext cx="3264549" cy="2106729"/>
            <a:chOff x="2525599" y="2626399"/>
            <a:chExt cx="3264549" cy="1879833"/>
          </a:xfrm>
        </p:grpSpPr>
        <p:sp>
          <p:nvSpPr>
            <p:cNvPr id="1306" name="Google Shape;1306;p111"/>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07" name="Google Shape;1307;p111"/>
            <p:cNvGrpSpPr/>
            <p:nvPr/>
          </p:nvGrpSpPr>
          <p:grpSpPr>
            <a:xfrm rot="10800000">
              <a:off x="2849073" y="3079467"/>
              <a:ext cx="92400" cy="411825"/>
              <a:chOff x="2070100" y="2563700"/>
              <a:chExt cx="92400" cy="411825"/>
            </a:xfrm>
          </p:grpSpPr>
          <p:cxnSp>
            <p:nvCxnSpPr>
              <p:cNvPr id="1308" name="Google Shape;1308;p11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09" name="Google Shape;1309;p11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310" name="Google Shape;1310;p111"/>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Feature based: LR, SVM</a:t>
              </a:r>
              <a:endParaRPr>
                <a:solidFill>
                  <a:srgbClr val="1155CC"/>
                </a:solidFill>
                <a:latin typeface="Roboto"/>
                <a:ea typeface="Roboto"/>
                <a:cs typeface="Roboto"/>
                <a:sym typeface="Roboto"/>
              </a:endParaRPr>
            </a:p>
            <a:p>
              <a:pPr indent="-317500" lvl="1" marL="914400" rtl="0">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11" name="Google Shape;1311;p111"/>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12" name="Google Shape;1312;p111"/>
          <p:cNvSpPr txBox="1"/>
          <p:nvPr>
            <p:ph idx="1" type="body"/>
          </p:nvPr>
        </p:nvSpPr>
        <p:spPr>
          <a:xfrm>
            <a:off x="3187375" y="1196450"/>
            <a:ext cx="5838600" cy="33723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Models</a:t>
            </a:r>
            <a:endParaRPr b="1" sz="2000"/>
          </a:p>
          <a:p>
            <a:pPr indent="-355600" lvl="1" marL="914400" rtl="0">
              <a:lnSpc>
                <a:spcPct val="90000"/>
              </a:lnSpc>
              <a:spcBef>
                <a:spcPts val="0"/>
              </a:spcBef>
              <a:spcAft>
                <a:spcPts val="0"/>
              </a:spcAft>
              <a:buSzPts val="2000"/>
              <a:buChar char="○"/>
            </a:pPr>
            <a:r>
              <a:rPr lang="en" sz="2000"/>
              <a:t>Logistic regression</a:t>
            </a:r>
            <a:endParaRPr sz="2000"/>
          </a:p>
          <a:p>
            <a:pPr indent="-355600" lvl="1" marL="914400" rtl="0">
              <a:lnSpc>
                <a:spcPct val="90000"/>
              </a:lnSpc>
              <a:spcBef>
                <a:spcPts val="0"/>
              </a:spcBef>
              <a:spcAft>
                <a:spcPts val="0"/>
              </a:spcAft>
              <a:buSzPts val="2000"/>
              <a:buChar char="○"/>
            </a:pPr>
            <a:r>
              <a:rPr lang="en" sz="2000"/>
              <a:t>SVM (Support Vector Machine)</a:t>
            </a:r>
            <a:endParaRPr sz="2000"/>
          </a:p>
          <a:p>
            <a:pPr indent="-355600" lvl="0" marL="457200" rtl="0">
              <a:lnSpc>
                <a:spcPct val="90000"/>
              </a:lnSpc>
              <a:spcBef>
                <a:spcPts val="0"/>
              </a:spcBef>
              <a:spcAft>
                <a:spcPts val="0"/>
              </a:spcAft>
              <a:buSzPts val="2000"/>
              <a:buChar char="●"/>
            </a:pPr>
            <a:r>
              <a:rPr b="1" lang="en" sz="2000"/>
              <a:t>Features</a:t>
            </a:r>
            <a:endParaRPr b="1" sz="2000"/>
          </a:p>
          <a:p>
            <a:pPr indent="-355600" lvl="1" marL="914400" rtl="0">
              <a:lnSpc>
                <a:spcPct val="90000"/>
              </a:lnSpc>
              <a:spcBef>
                <a:spcPts val="0"/>
              </a:spcBef>
              <a:spcAft>
                <a:spcPts val="0"/>
              </a:spcAft>
              <a:buSzPts val="2000"/>
              <a:buChar char="○"/>
            </a:pPr>
            <a:r>
              <a:rPr lang="en" sz="2000"/>
              <a:t>Lexical: entity, part-of-speech, neighbor</a:t>
            </a:r>
            <a:endParaRPr sz="2000"/>
          </a:p>
          <a:p>
            <a:pPr indent="-355600" lvl="1" marL="914400" rtl="0">
              <a:lnSpc>
                <a:spcPct val="90000"/>
              </a:lnSpc>
              <a:spcBef>
                <a:spcPts val="0"/>
              </a:spcBef>
              <a:spcAft>
                <a:spcPts val="0"/>
              </a:spcAft>
              <a:buSzPts val="2000"/>
              <a:buChar char="○"/>
            </a:pPr>
            <a:r>
              <a:rPr lang="en" sz="2000"/>
              <a:t>Syntactic: </a:t>
            </a:r>
            <a:r>
              <a:rPr b="1" lang="en" sz="2000">
                <a:solidFill>
                  <a:srgbClr val="38761D"/>
                </a:solidFill>
              </a:rPr>
              <a:t>chunking</a:t>
            </a:r>
            <a:r>
              <a:rPr lang="en" sz="2000"/>
              <a:t>, parse tree</a:t>
            </a:r>
            <a:endParaRPr sz="2000"/>
          </a:p>
          <a:p>
            <a:pPr indent="-355600" lvl="1" marL="914400" rtl="0">
              <a:lnSpc>
                <a:spcPct val="90000"/>
              </a:lnSpc>
              <a:spcBef>
                <a:spcPts val="0"/>
              </a:spcBef>
              <a:spcAft>
                <a:spcPts val="0"/>
              </a:spcAft>
              <a:buSzPts val="2000"/>
              <a:buChar char="○"/>
            </a:pPr>
            <a:r>
              <a:rPr lang="en" sz="2000"/>
              <a:t>Semantic: concept hierarchy, entity class</a:t>
            </a:r>
            <a:endParaRPr sz="2000"/>
          </a:p>
          <a:p>
            <a:pPr indent="-355600" lvl="0" marL="457200" rtl="0">
              <a:lnSpc>
                <a:spcPct val="90000"/>
              </a:lnSpc>
              <a:spcBef>
                <a:spcPts val="0"/>
              </a:spcBef>
              <a:spcAft>
                <a:spcPts val="0"/>
              </a:spcAft>
              <a:buSzPts val="2000"/>
              <a:buChar char="●"/>
            </a:pPr>
            <a:r>
              <a:rPr b="1" lang="en" sz="2000"/>
              <a:t>Results</a:t>
            </a:r>
            <a:endParaRPr b="1" sz="2000"/>
          </a:p>
          <a:p>
            <a:pPr indent="-355600" lvl="1" marL="914400" rtl="0">
              <a:lnSpc>
                <a:spcPct val="90000"/>
              </a:lnSpc>
              <a:spcBef>
                <a:spcPts val="0"/>
              </a:spcBef>
              <a:spcAft>
                <a:spcPts val="0"/>
              </a:spcAft>
              <a:buSzPts val="2000"/>
              <a:buChar char="○"/>
            </a:pPr>
            <a:r>
              <a:rPr lang="en" sz="2000"/>
              <a:t>Prec=~60%, Rec=~50%</a:t>
            </a:r>
            <a:endParaRPr sz="2000"/>
          </a:p>
          <a:p>
            <a:pPr indent="0" lvl="0" marL="0" marR="0" rtl="0" algn="l">
              <a:lnSpc>
                <a:spcPct val="115000"/>
              </a:lnSpc>
              <a:spcBef>
                <a:spcPts val="200"/>
              </a:spcBef>
              <a:spcAft>
                <a:spcPts val="1600"/>
              </a:spcAft>
              <a:buNone/>
            </a:pPr>
            <a:r>
              <a:t/>
            </a:r>
            <a:endParaRPr sz="20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6" name="Shape 1316"/>
        <p:cNvGrpSpPr/>
        <p:nvPr/>
      </p:nvGrpSpPr>
      <p:grpSpPr>
        <a:xfrm>
          <a:off x="0" y="0"/>
          <a:ext cx="0" cy="0"/>
          <a:chOff x="0" y="0"/>
          <a:chExt cx="0" cy="0"/>
        </a:xfrm>
      </p:grpSpPr>
      <p:sp>
        <p:nvSpPr>
          <p:cNvPr id="1317" name="Google Shape;1317;p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a:t>
            </a:r>
            <a:r>
              <a:rPr b="1" lang="en"/>
              <a:t>: Feature Based</a:t>
            </a:r>
            <a:r>
              <a:rPr b="1" lang="en"/>
              <a:t> </a:t>
            </a:r>
            <a:r>
              <a:rPr lang="en" sz="1800">
                <a:solidFill>
                  <a:srgbClr val="5E5E5E"/>
                </a:solidFill>
              </a:rPr>
              <a:t>[Zhou et al., ACL’05]</a:t>
            </a:r>
            <a:endParaRPr sz="1800">
              <a:solidFill>
                <a:srgbClr val="5E5E5E"/>
              </a:solidFill>
            </a:endParaRPr>
          </a:p>
          <a:p>
            <a:pPr indent="0" lvl="0" marL="0" rtl="0">
              <a:spcBef>
                <a:spcPts val="0"/>
              </a:spcBef>
              <a:spcAft>
                <a:spcPts val="0"/>
              </a:spcAft>
              <a:buNone/>
            </a:pPr>
            <a:r>
              <a:t/>
            </a:r>
            <a:endParaRPr b="1"/>
          </a:p>
        </p:txBody>
      </p:sp>
      <p:grpSp>
        <p:nvGrpSpPr>
          <p:cNvPr id="1318" name="Google Shape;1318;p112"/>
          <p:cNvGrpSpPr/>
          <p:nvPr/>
        </p:nvGrpSpPr>
        <p:grpSpPr>
          <a:xfrm>
            <a:off x="74251" y="1781913"/>
            <a:ext cx="3264549" cy="2106729"/>
            <a:chOff x="2525599" y="2626399"/>
            <a:chExt cx="3264549" cy="1879833"/>
          </a:xfrm>
        </p:grpSpPr>
        <p:sp>
          <p:nvSpPr>
            <p:cNvPr id="1319" name="Google Shape;1319;p112"/>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20" name="Google Shape;1320;p112"/>
            <p:cNvGrpSpPr/>
            <p:nvPr/>
          </p:nvGrpSpPr>
          <p:grpSpPr>
            <a:xfrm rot="10800000">
              <a:off x="2849073" y="3079467"/>
              <a:ext cx="92400" cy="411825"/>
              <a:chOff x="2070100" y="2563700"/>
              <a:chExt cx="92400" cy="411825"/>
            </a:xfrm>
          </p:grpSpPr>
          <p:cxnSp>
            <p:nvCxnSpPr>
              <p:cNvPr id="1321" name="Google Shape;1321;p112"/>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22" name="Google Shape;1322;p112"/>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323" name="Google Shape;1323;p112"/>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Feature based: LR, SVM</a:t>
              </a:r>
              <a:endParaRPr>
                <a:solidFill>
                  <a:srgbClr val="1155CC"/>
                </a:solidFill>
                <a:latin typeface="Roboto"/>
                <a:ea typeface="Roboto"/>
                <a:cs typeface="Roboto"/>
                <a:sym typeface="Roboto"/>
              </a:endParaRPr>
            </a:p>
            <a:p>
              <a:pPr indent="-317500" lvl="1" marL="914400" rtl="0">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24" name="Google Shape;1324;p112"/>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325" name="Google Shape;1325;p112"/>
          <p:cNvPicPr preferRelativeResize="0"/>
          <p:nvPr/>
        </p:nvPicPr>
        <p:blipFill>
          <a:blip r:embed="rId3">
            <a:alphaModFix/>
          </a:blip>
          <a:stretch>
            <a:fillRect/>
          </a:stretch>
        </p:blipFill>
        <p:spPr>
          <a:xfrm>
            <a:off x="3238500" y="1885050"/>
            <a:ext cx="5134000" cy="2647725"/>
          </a:xfrm>
          <a:prstGeom prst="rect">
            <a:avLst/>
          </a:prstGeom>
          <a:noFill/>
          <a:ln>
            <a:noFill/>
          </a:ln>
        </p:spPr>
      </p:pic>
      <p:sp>
        <p:nvSpPr>
          <p:cNvPr id="1326" name="Google Shape;1326;p112"/>
          <p:cNvSpPr/>
          <p:nvPr/>
        </p:nvSpPr>
        <p:spPr>
          <a:xfrm>
            <a:off x="7902600" y="2922563"/>
            <a:ext cx="1241400" cy="572700"/>
          </a:xfrm>
          <a:prstGeom prst="ribbon2">
            <a:avLst>
              <a:gd fmla="val 16667" name="adj1"/>
              <a:gd fmla="val 6320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b="1" lang="en"/>
              <a:t>Major</a:t>
            </a:r>
            <a:endParaRPr b="1"/>
          </a:p>
          <a:p>
            <a:pPr indent="0" lvl="0" marL="0" algn="ctr">
              <a:spcBef>
                <a:spcPts val="0"/>
              </a:spcBef>
              <a:spcAft>
                <a:spcPts val="0"/>
              </a:spcAft>
              <a:buNone/>
            </a:pPr>
            <a:r>
              <a:rPr b="1" lang="en"/>
              <a:t>Lift</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1000"/>
                                        <p:tgtEl>
                                          <p:spTgt spid="1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0" name="Shape 1330"/>
        <p:cNvGrpSpPr/>
        <p:nvPr/>
      </p:nvGrpSpPr>
      <p:grpSpPr>
        <a:xfrm>
          <a:off x="0" y="0"/>
          <a:ext cx="0" cy="0"/>
          <a:chOff x="0" y="0"/>
          <a:chExt cx="0" cy="0"/>
        </a:xfrm>
      </p:grpSpPr>
      <p:sp>
        <p:nvSpPr>
          <p:cNvPr id="1331" name="Google Shape;1331;p113"/>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 Kernel Based </a:t>
            </a:r>
            <a:r>
              <a:rPr lang="en" sz="1800">
                <a:solidFill>
                  <a:srgbClr val="5E5E5E"/>
                </a:solidFill>
              </a:rPr>
              <a:t>[Mengqiu Wang, IJCNLP’08]</a:t>
            </a:r>
            <a:endParaRPr sz="1800">
              <a:solidFill>
                <a:srgbClr val="5E5E5E"/>
              </a:solidFill>
            </a:endParaRPr>
          </a:p>
          <a:p>
            <a:pPr indent="0" lvl="0" marL="0" rtl="0">
              <a:spcBef>
                <a:spcPts val="0"/>
              </a:spcBef>
              <a:spcAft>
                <a:spcPts val="0"/>
              </a:spcAft>
              <a:buNone/>
            </a:pPr>
            <a:r>
              <a:t/>
            </a:r>
            <a:endParaRPr b="1"/>
          </a:p>
        </p:txBody>
      </p:sp>
      <p:grpSp>
        <p:nvGrpSpPr>
          <p:cNvPr id="1332" name="Google Shape;1332;p113"/>
          <p:cNvGrpSpPr/>
          <p:nvPr/>
        </p:nvGrpSpPr>
        <p:grpSpPr>
          <a:xfrm>
            <a:off x="74251" y="1781913"/>
            <a:ext cx="3264549" cy="2106729"/>
            <a:chOff x="2525599" y="2626399"/>
            <a:chExt cx="3264549" cy="1879833"/>
          </a:xfrm>
        </p:grpSpPr>
        <p:sp>
          <p:nvSpPr>
            <p:cNvPr id="1333" name="Google Shape;1333;p113"/>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34" name="Google Shape;1334;p113"/>
            <p:cNvGrpSpPr/>
            <p:nvPr/>
          </p:nvGrpSpPr>
          <p:grpSpPr>
            <a:xfrm rot="10800000">
              <a:off x="2849073" y="3079467"/>
              <a:ext cx="92400" cy="411825"/>
              <a:chOff x="2070100" y="2563700"/>
              <a:chExt cx="92400" cy="411825"/>
            </a:xfrm>
          </p:grpSpPr>
          <p:cxnSp>
            <p:nvCxnSpPr>
              <p:cNvPr id="1335" name="Google Shape;1335;p113"/>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36" name="Google Shape;1336;p11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337" name="Google Shape;1337;p113"/>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Kernel based: SVM</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38" name="Google Shape;1338;p113"/>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39" name="Google Shape;1339;p113"/>
          <p:cNvSpPr txBox="1"/>
          <p:nvPr>
            <p:ph idx="1" type="body"/>
          </p:nvPr>
        </p:nvSpPr>
        <p:spPr>
          <a:xfrm>
            <a:off x="3187375" y="1196450"/>
            <a:ext cx="5838600" cy="33723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Models</a:t>
            </a:r>
            <a:endParaRPr b="1" sz="2000"/>
          </a:p>
          <a:p>
            <a:pPr indent="-355600" lvl="1" marL="914400" rtl="0">
              <a:lnSpc>
                <a:spcPct val="90000"/>
              </a:lnSpc>
              <a:spcBef>
                <a:spcPts val="0"/>
              </a:spcBef>
              <a:spcAft>
                <a:spcPts val="0"/>
              </a:spcAft>
              <a:buSzPts val="2000"/>
              <a:buChar char="○"/>
            </a:pPr>
            <a:r>
              <a:rPr lang="en" sz="2000"/>
              <a:t>SVM (Support Vector Machine)</a:t>
            </a:r>
            <a:endParaRPr sz="2000"/>
          </a:p>
          <a:p>
            <a:pPr indent="-355600" lvl="0" marL="457200" rtl="0">
              <a:lnSpc>
                <a:spcPct val="90000"/>
              </a:lnSpc>
              <a:spcBef>
                <a:spcPts val="0"/>
              </a:spcBef>
              <a:spcAft>
                <a:spcPts val="0"/>
              </a:spcAft>
              <a:buSzPts val="2000"/>
              <a:buChar char="●"/>
            </a:pPr>
            <a:r>
              <a:rPr b="1" lang="en" sz="2000"/>
              <a:t>Kernels</a:t>
            </a:r>
            <a:endParaRPr b="1" sz="2000"/>
          </a:p>
          <a:p>
            <a:pPr indent="-355600" lvl="1" marL="914400" rtl="0">
              <a:lnSpc>
                <a:spcPct val="90000"/>
              </a:lnSpc>
              <a:spcBef>
                <a:spcPts val="0"/>
              </a:spcBef>
              <a:spcAft>
                <a:spcPts val="0"/>
              </a:spcAft>
              <a:buSzPts val="2000"/>
              <a:buChar char="○"/>
            </a:pPr>
            <a:r>
              <a:rPr lang="en" sz="2000"/>
              <a:t>Subsequence</a:t>
            </a:r>
            <a:endParaRPr sz="2000"/>
          </a:p>
          <a:p>
            <a:pPr indent="-355600" lvl="1" marL="914400" rtl="0">
              <a:lnSpc>
                <a:spcPct val="90000"/>
              </a:lnSpc>
              <a:spcBef>
                <a:spcPts val="0"/>
              </a:spcBef>
              <a:spcAft>
                <a:spcPts val="0"/>
              </a:spcAft>
              <a:buSzPts val="2000"/>
              <a:buChar char="○"/>
            </a:pPr>
            <a:r>
              <a:rPr lang="en" sz="2000"/>
              <a:t>Dependency tree</a:t>
            </a:r>
            <a:endParaRPr sz="2000"/>
          </a:p>
          <a:p>
            <a:pPr indent="-355600" lvl="1" marL="914400" rtl="0">
              <a:lnSpc>
                <a:spcPct val="90000"/>
              </a:lnSpc>
              <a:spcBef>
                <a:spcPts val="0"/>
              </a:spcBef>
              <a:spcAft>
                <a:spcPts val="0"/>
              </a:spcAft>
              <a:buSzPts val="2000"/>
              <a:buChar char="○"/>
            </a:pPr>
            <a:r>
              <a:rPr b="1" lang="en" sz="2000">
                <a:solidFill>
                  <a:srgbClr val="38761D"/>
                </a:solidFill>
              </a:rPr>
              <a:t>Shortest dependency path</a:t>
            </a:r>
            <a:endParaRPr b="1" sz="2000">
              <a:solidFill>
                <a:srgbClr val="38761D"/>
              </a:solidFill>
            </a:endParaRPr>
          </a:p>
          <a:p>
            <a:pPr indent="-355600" lvl="1" marL="914400" rtl="0">
              <a:lnSpc>
                <a:spcPct val="90000"/>
              </a:lnSpc>
              <a:spcBef>
                <a:spcPts val="0"/>
              </a:spcBef>
              <a:spcAft>
                <a:spcPts val="0"/>
              </a:spcAft>
              <a:buSzPts val="2000"/>
              <a:buChar char="○"/>
            </a:pPr>
            <a:r>
              <a:rPr lang="en" sz="2000"/>
              <a:t>Convolution dependency</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What is Machine Learning?</a:t>
            </a:r>
            <a:endParaRPr b="1"/>
          </a:p>
        </p:txBody>
      </p:sp>
      <p:sp>
        <p:nvSpPr>
          <p:cNvPr id="277" name="Google Shape;277;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SzPts val="2000"/>
              <a:buChar char="●"/>
            </a:pPr>
            <a:r>
              <a:rPr b="1" lang="en" sz="2000"/>
              <a:t>Machine learning:</a:t>
            </a:r>
            <a:r>
              <a:rPr lang="en" sz="2000"/>
              <a:t> teach computers to </a:t>
            </a:r>
            <a:r>
              <a:rPr b="1" i="1" lang="en" sz="2000"/>
              <a:t>learn</a:t>
            </a:r>
            <a:r>
              <a:rPr lang="en" sz="2000"/>
              <a:t> with data, not by programming</a:t>
            </a:r>
            <a:br>
              <a:rPr lang="en" sz="2000"/>
            </a:br>
            <a:endParaRPr sz="2000"/>
          </a:p>
          <a:p>
            <a:pPr indent="-355600" lvl="0" marL="457200" marR="0" rtl="0" algn="l">
              <a:lnSpc>
                <a:spcPct val="115000"/>
              </a:lnSpc>
              <a:spcBef>
                <a:spcPts val="0"/>
              </a:spcBef>
              <a:spcAft>
                <a:spcPts val="0"/>
              </a:spcAft>
              <a:buClr>
                <a:schemeClr val="accent3"/>
              </a:buClr>
              <a:buSzPts val="2000"/>
              <a:buFont typeface="Proxima Nova"/>
              <a:buChar char="●"/>
            </a:pPr>
            <a:r>
              <a:rPr b="1" lang="en" sz="2000"/>
              <a:t>More </a:t>
            </a:r>
            <a:r>
              <a:rPr b="1" lang="en" sz="2000"/>
              <a:t>Formal definition</a:t>
            </a:r>
            <a:br>
              <a:rPr lang="en" sz="2000"/>
            </a:br>
            <a:r>
              <a:rPr lang="en"/>
              <a:t>A computer program is said to learn from experience E with respect to some class of tasks T and performance measure P if its performance at tasks in T, as measured by P, </a:t>
            </a:r>
            <a:r>
              <a:rPr b="1" lang="en"/>
              <a:t>improves with experience E</a:t>
            </a:r>
            <a:r>
              <a:rPr lang="en"/>
              <a:t>.</a:t>
            </a:r>
            <a:br>
              <a:rPr lang="en"/>
            </a:br>
            <a:r>
              <a:rPr lang="en"/>
              <a:t>                                                                                                         -- Tom Mitchell</a:t>
            </a:r>
            <a:br>
              <a:rPr lang="en"/>
            </a:b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3" name="Shape 1343"/>
        <p:cNvGrpSpPr/>
        <p:nvPr/>
      </p:nvGrpSpPr>
      <p:grpSpPr>
        <a:xfrm>
          <a:off x="0" y="0"/>
          <a:ext cx="0" cy="0"/>
          <a:chOff x="0" y="0"/>
          <a:chExt cx="0" cy="0"/>
        </a:xfrm>
      </p:grpSpPr>
      <p:grpSp>
        <p:nvGrpSpPr>
          <p:cNvPr id="1344" name="Google Shape;1344;p114"/>
          <p:cNvGrpSpPr/>
          <p:nvPr/>
        </p:nvGrpSpPr>
        <p:grpSpPr>
          <a:xfrm>
            <a:off x="74251" y="1781913"/>
            <a:ext cx="3264549" cy="2106729"/>
            <a:chOff x="2525599" y="2626399"/>
            <a:chExt cx="3264549" cy="1879833"/>
          </a:xfrm>
        </p:grpSpPr>
        <p:sp>
          <p:nvSpPr>
            <p:cNvPr id="1345" name="Google Shape;1345;p114"/>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46" name="Google Shape;1346;p114"/>
            <p:cNvGrpSpPr/>
            <p:nvPr/>
          </p:nvGrpSpPr>
          <p:grpSpPr>
            <a:xfrm rot="10800000">
              <a:off x="2849073" y="3079467"/>
              <a:ext cx="92400" cy="411825"/>
              <a:chOff x="2070100" y="2563700"/>
              <a:chExt cx="92400" cy="411825"/>
            </a:xfrm>
          </p:grpSpPr>
          <p:cxnSp>
            <p:nvCxnSpPr>
              <p:cNvPr id="1347" name="Google Shape;1347;p11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48" name="Google Shape;1348;p11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349" name="Google Shape;1349;p114"/>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Kernel based: SVM</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50" name="Google Shape;1350;p114"/>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51" name="Google Shape;1351;p114"/>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 Kernel Based </a:t>
            </a:r>
            <a:r>
              <a:rPr lang="en" sz="1800">
                <a:solidFill>
                  <a:srgbClr val="5E5E5E"/>
                </a:solidFill>
              </a:rPr>
              <a:t>[Mengqiu Wang, IJCNLP’08]</a:t>
            </a:r>
            <a:endParaRPr sz="1800">
              <a:solidFill>
                <a:srgbClr val="5E5E5E"/>
              </a:solidFill>
            </a:endParaRPr>
          </a:p>
          <a:p>
            <a:pPr indent="0" lvl="0" marL="0" rtl="0">
              <a:spcBef>
                <a:spcPts val="0"/>
              </a:spcBef>
              <a:spcAft>
                <a:spcPts val="0"/>
              </a:spcAft>
              <a:buNone/>
            </a:pPr>
            <a:r>
              <a:t/>
            </a:r>
            <a:endParaRPr b="1"/>
          </a:p>
        </p:txBody>
      </p:sp>
      <p:pic>
        <p:nvPicPr>
          <p:cNvPr id="1352" name="Google Shape;1352;p114"/>
          <p:cNvPicPr preferRelativeResize="0"/>
          <p:nvPr/>
        </p:nvPicPr>
        <p:blipFill>
          <a:blip r:embed="rId3">
            <a:alphaModFix/>
          </a:blip>
          <a:stretch>
            <a:fillRect/>
          </a:stretch>
        </p:blipFill>
        <p:spPr>
          <a:xfrm>
            <a:off x="3130050" y="1170125"/>
            <a:ext cx="5711150" cy="880250"/>
          </a:xfrm>
          <a:prstGeom prst="rect">
            <a:avLst/>
          </a:prstGeom>
          <a:noFill/>
          <a:ln>
            <a:noFill/>
          </a:ln>
        </p:spPr>
      </p:pic>
      <p:sp>
        <p:nvSpPr>
          <p:cNvPr id="1353" name="Google Shape;1353;p114"/>
          <p:cNvSpPr txBox="1"/>
          <p:nvPr/>
        </p:nvSpPr>
        <p:spPr>
          <a:xfrm>
            <a:off x="4965513" y="1970225"/>
            <a:ext cx="2242500" cy="526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t>Dependency tree</a:t>
            </a:r>
            <a:endParaRPr sz="1800"/>
          </a:p>
        </p:txBody>
      </p:sp>
      <p:pic>
        <p:nvPicPr>
          <p:cNvPr id="1354" name="Google Shape;1354;p114"/>
          <p:cNvPicPr preferRelativeResize="0"/>
          <p:nvPr/>
        </p:nvPicPr>
        <p:blipFill>
          <a:blip r:embed="rId4">
            <a:alphaModFix/>
          </a:blip>
          <a:stretch>
            <a:fillRect/>
          </a:stretch>
        </p:blipFill>
        <p:spPr>
          <a:xfrm>
            <a:off x="4025325" y="2571738"/>
            <a:ext cx="4019550" cy="1495425"/>
          </a:xfrm>
          <a:prstGeom prst="rect">
            <a:avLst/>
          </a:prstGeom>
          <a:noFill/>
          <a:ln>
            <a:noFill/>
          </a:ln>
        </p:spPr>
      </p:pic>
      <p:sp>
        <p:nvSpPr>
          <p:cNvPr id="1355" name="Google Shape;1355;p114"/>
          <p:cNvSpPr txBox="1"/>
          <p:nvPr/>
        </p:nvSpPr>
        <p:spPr>
          <a:xfrm>
            <a:off x="4572000" y="4066300"/>
            <a:ext cx="3133200" cy="526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Shortest d</a:t>
            </a:r>
            <a:r>
              <a:rPr lang="en" sz="1800"/>
              <a:t>ependency path</a:t>
            </a:r>
            <a:endParaRPr sz="18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9" name="Shape 1359"/>
        <p:cNvGrpSpPr/>
        <p:nvPr/>
      </p:nvGrpSpPr>
      <p:grpSpPr>
        <a:xfrm>
          <a:off x="0" y="0"/>
          <a:ext cx="0" cy="0"/>
          <a:chOff x="0" y="0"/>
          <a:chExt cx="0" cy="0"/>
        </a:xfrm>
      </p:grpSpPr>
      <p:grpSp>
        <p:nvGrpSpPr>
          <p:cNvPr id="1360" name="Google Shape;1360;p115"/>
          <p:cNvGrpSpPr/>
          <p:nvPr/>
        </p:nvGrpSpPr>
        <p:grpSpPr>
          <a:xfrm>
            <a:off x="74251" y="1781913"/>
            <a:ext cx="3264549" cy="2106729"/>
            <a:chOff x="2525599" y="2626399"/>
            <a:chExt cx="3264549" cy="1879833"/>
          </a:xfrm>
        </p:grpSpPr>
        <p:sp>
          <p:nvSpPr>
            <p:cNvPr id="1361" name="Google Shape;1361;p115"/>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62" name="Google Shape;1362;p115"/>
            <p:cNvGrpSpPr/>
            <p:nvPr/>
          </p:nvGrpSpPr>
          <p:grpSpPr>
            <a:xfrm rot="10800000">
              <a:off x="2849073" y="3079467"/>
              <a:ext cx="92400" cy="411825"/>
              <a:chOff x="2070100" y="2563700"/>
              <a:chExt cx="92400" cy="411825"/>
            </a:xfrm>
          </p:grpSpPr>
          <p:cxnSp>
            <p:nvCxnSpPr>
              <p:cNvPr id="1363" name="Google Shape;1363;p11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64" name="Google Shape;1364;p11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365" name="Google Shape;1365;p115"/>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Kernel based: SVM</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66" name="Google Shape;1366;p115"/>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67" name="Google Shape;1367;p115"/>
          <p:cNvSpPr txBox="1"/>
          <p:nvPr>
            <p:ph idx="1" type="body"/>
          </p:nvPr>
        </p:nvSpPr>
        <p:spPr>
          <a:xfrm>
            <a:off x="3187375" y="1196450"/>
            <a:ext cx="5838600" cy="33723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Models</a:t>
            </a:r>
            <a:endParaRPr b="1" sz="2000"/>
          </a:p>
          <a:p>
            <a:pPr indent="-355600" lvl="1" marL="914400" rtl="0">
              <a:lnSpc>
                <a:spcPct val="90000"/>
              </a:lnSpc>
              <a:spcBef>
                <a:spcPts val="0"/>
              </a:spcBef>
              <a:spcAft>
                <a:spcPts val="0"/>
              </a:spcAft>
              <a:buSzPts val="2000"/>
              <a:buChar char="○"/>
            </a:pPr>
            <a:r>
              <a:rPr lang="en" sz="2000"/>
              <a:t>SVM (Support Vector Machine)</a:t>
            </a:r>
            <a:endParaRPr sz="2000"/>
          </a:p>
          <a:p>
            <a:pPr indent="-355600" lvl="0" marL="457200" rtl="0">
              <a:lnSpc>
                <a:spcPct val="90000"/>
              </a:lnSpc>
              <a:spcBef>
                <a:spcPts val="0"/>
              </a:spcBef>
              <a:spcAft>
                <a:spcPts val="0"/>
              </a:spcAft>
              <a:buSzPts val="2000"/>
              <a:buChar char="●"/>
            </a:pPr>
            <a:r>
              <a:rPr b="1" lang="en" sz="2000"/>
              <a:t>Kernels</a:t>
            </a:r>
            <a:endParaRPr b="1" sz="2000"/>
          </a:p>
          <a:p>
            <a:pPr indent="-355600" lvl="1" marL="914400" rtl="0">
              <a:lnSpc>
                <a:spcPct val="90000"/>
              </a:lnSpc>
              <a:spcBef>
                <a:spcPts val="0"/>
              </a:spcBef>
              <a:spcAft>
                <a:spcPts val="0"/>
              </a:spcAft>
              <a:buSzPts val="2000"/>
              <a:buChar char="○"/>
            </a:pPr>
            <a:r>
              <a:rPr lang="en" sz="2000"/>
              <a:t>Subsequence</a:t>
            </a:r>
            <a:endParaRPr sz="2000"/>
          </a:p>
          <a:p>
            <a:pPr indent="-355600" lvl="1" marL="914400" rtl="0">
              <a:lnSpc>
                <a:spcPct val="90000"/>
              </a:lnSpc>
              <a:spcBef>
                <a:spcPts val="0"/>
              </a:spcBef>
              <a:spcAft>
                <a:spcPts val="0"/>
              </a:spcAft>
              <a:buSzPts val="2000"/>
              <a:buChar char="○"/>
            </a:pPr>
            <a:r>
              <a:rPr lang="en" sz="2000"/>
              <a:t>Dependency tree</a:t>
            </a:r>
            <a:endParaRPr sz="2000"/>
          </a:p>
          <a:p>
            <a:pPr indent="-355600" lvl="1" marL="914400" rtl="0">
              <a:lnSpc>
                <a:spcPct val="90000"/>
              </a:lnSpc>
              <a:spcBef>
                <a:spcPts val="0"/>
              </a:spcBef>
              <a:spcAft>
                <a:spcPts val="0"/>
              </a:spcAft>
              <a:buSzPts val="2000"/>
              <a:buChar char="○"/>
            </a:pPr>
            <a:r>
              <a:rPr b="1" lang="en" sz="2000">
                <a:solidFill>
                  <a:srgbClr val="38761D"/>
                </a:solidFill>
              </a:rPr>
              <a:t>Shortest dependency path</a:t>
            </a:r>
            <a:endParaRPr b="1" sz="2000">
              <a:solidFill>
                <a:srgbClr val="38761D"/>
              </a:solidFill>
            </a:endParaRPr>
          </a:p>
          <a:p>
            <a:pPr indent="-355600" lvl="1" marL="914400" rtl="0">
              <a:lnSpc>
                <a:spcPct val="90000"/>
              </a:lnSpc>
              <a:spcBef>
                <a:spcPts val="0"/>
              </a:spcBef>
              <a:spcAft>
                <a:spcPts val="0"/>
              </a:spcAft>
              <a:buSzPts val="2000"/>
              <a:buChar char="○"/>
            </a:pPr>
            <a:r>
              <a:rPr lang="en" sz="2000"/>
              <a:t>Convolution dependency</a:t>
            </a:r>
            <a:endParaRPr sz="2000"/>
          </a:p>
          <a:p>
            <a:pPr indent="-355600" lvl="0" marL="457200" rtl="0">
              <a:lnSpc>
                <a:spcPct val="90000"/>
              </a:lnSpc>
              <a:spcBef>
                <a:spcPts val="0"/>
              </a:spcBef>
              <a:spcAft>
                <a:spcPts val="0"/>
              </a:spcAft>
              <a:buSzPts val="2000"/>
              <a:buChar char="●"/>
            </a:pPr>
            <a:r>
              <a:rPr b="1" lang="en" sz="2000"/>
              <a:t>Results</a:t>
            </a:r>
            <a:endParaRPr b="1" sz="2000"/>
          </a:p>
          <a:p>
            <a:pPr indent="-355600" lvl="1" marL="914400" rtl="0">
              <a:lnSpc>
                <a:spcPct val="90000"/>
              </a:lnSpc>
              <a:spcBef>
                <a:spcPts val="0"/>
              </a:spcBef>
              <a:spcAft>
                <a:spcPts val="0"/>
              </a:spcAft>
              <a:buSzPts val="2000"/>
              <a:buChar char="○"/>
            </a:pPr>
            <a:r>
              <a:rPr lang="en" sz="2000"/>
              <a:t>Prec=~70%, Rec=~40%</a:t>
            </a:r>
            <a:endParaRPr sz="2000"/>
          </a:p>
          <a:p>
            <a:pPr indent="0" lvl="0" marL="0" marR="0" rtl="0" algn="l">
              <a:lnSpc>
                <a:spcPct val="115000"/>
              </a:lnSpc>
              <a:spcBef>
                <a:spcPts val="200"/>
              </a:spcBef>
              <a:spcAft>
                <a:spcPts val="1600"/>
              </a:spcAft>
              <a:buNone/>
            </a:pPr>
            <a:r>
              <a:t/>
            </a:r>
            <a:endParaRPr sz="2000"/>
          </a:p>
        </p:txBody>
      </p:sp>
      <p:sp>
        <p:nvSpPr>
          <p:cNvPr id="1368" name="Google Shape;1368;p115"/>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 Kernel Based </a:t>
            </a:r>
            <a:r>
              <a:rPr lang="en" sz="1800">
                <a:solidFill>
                  <a:srgbClr val="5E5E5E"/>
                </a:solidFill>
              </a:rPr>
              <a:t>[Mengqiu Wang, IJCNLP’08]</a:t>
            </a:r>
            <a:endParaRPr sz="1800">
              <a:solidFill>
                <a:srgbClr val="5E5E5E"/>
              </a:solidFill>
            </a:endParaRPr>
          </a:p>
          <a:p>
            <a:pPr indent="0" lvl="0" marL="0" rtl="0">
              <a:spcBef>
                <a:spcPts val="0"/>
              </a:spcBef>
              <a:spcAft>
                <a:spcPts val="0"/>
              </a:spcAft>
              <a:buNone/>
            </a:pPr>
            <a:r>
              <a:t/>
            </a:r>
            <a:endParaRPr b="1"/>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2" name="Shape 1372"/>
        <p:cNvGrpSpPr/>
        <p:nvPr/>
      </p:nvGrpSpPr>
      <p:grpSpPr>
        <a:xfrm>
          <a:off x="0" y="0"/>
          <a:ext cx="0" cy="0"/>
          <a:chOff x="0" y="0"/>
          <a:chExt cx="0" cy="0"/>
        </a:xfrm>
      </p:grpSpPr>
      <p:grpSp>
        <p:nvGrpSpPr>
          <p:cNvPr id="1373" name="Google Shape;1373;p116"/>
          <p:cNvGrpSpPr/>
          <p:nvPr/>
        </p:nvGrpSpPr>
        <p:grpSpPr>
          <a:xfrm>
            <a:off x="74251" y="1781913"/>
            <a:ext cx="3264549" cy="2106729"/>
            <a:chOff x="2525599" y="2626399"/>
            <a:chExt cx="3264549" cy="1879833"/>
          </a:xfrm>
        </p:grpSpPr>
        <p:sp>
          <p:nvSpPr>
            <p:cNvPr id="1374" name="Google Shape;1374;p116"/>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75" name="Google Shape;1375;p116"/>
            <p:cNvGrpSpPr/>
            <p:nvPr/>
          </p:nvGrpSpPr>
          <p:grpSpPr>
            <a:xfrm rot="10800000">
              <a:off x="2849073" y="3079467"/>
              <a:ext cx="92400" cy="411825"/>
              <a:chOff x="2070100" y="2563700"/>
              <a:chExt cx="92400" cy="411825"/>
            </a:xfrm>
          </p:grpSpPr>
          <p:cxnSp>
            <p:nvCxnSpPr>
              <p:cNvPr id="1376" name="Google Shape;1376;p11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77" name="Google Shape;1377;p11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378" name="Google Shape;1378;p116"/>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Kernel based: SVM</a:t>
              </a:r>
              <a:endParaRPr>
                <a:solidFill>
                  <a:srgbClr val="1155CC"/>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79" name="Google Shape;1379;p116"/>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380" name="Google Shape;1380;p116"/>
          <p:cNvPicPr preferRelativeResize="0"/>
          <p:nvPr/>
        </p:nvPicPr>
        <p:blipFill>
          <a:blip r:embed="rId3">
            <a:alphaModFix/>
          </a:blip>
          <a:stretch>
            <a:fillRect/>
          </a:stretch>
        </p:blipFill>
        <p:spPr>
          <a:xfrm>
            <a:off x="3573925" y="1872525"/>
            <a:ext cx="5258375" cy="2441732"/>
          </a:xfrm>
          <a:prstGeom prst="rect">
            <a:avLst/>
          </a:prstGeom>
          <a:noFill/>
          <a:ln>
            <a:noFill/>
          </a:ln>
        </p:spPr>
      </p:pic>
      <p:sp>
        <p:nvSpPr>
          <p:cNvPr id="1381" name="Google Shape;1381;p116"/>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 from Texts: Kernel Based </a:t>
            </a:r>
            <a:r>
              <a:rPr lang="en" sz="1800">
                <a:solidFill>
                  <a:srgbClr val="5E5E5E"/>
                </a:solidFill>
              </a:rPr>
              <a:t>[Mengqiu Wang, IJCNLP’08]</a:t>
            </a:r>
            <a:endParaRPr sz="1800">
              <a:solidFill>
                <a:srgbClr val="5E5E5E"/>
              </a:solidFill>
            </a:endParaRPr>
          </a:p>
          <a:p>
            <a:pPr indent="0" lvl="0" marL="0" rtl="0">
              <a:spcBef>
                <a:spcPts val="0"/>
              </a:spcBef>
              <a:spcAft>
                <a:spcPts val="0"/>
              </a:spcAft>
              <a:buNone/>
            </a:pPr>
            <a:r>
              <a:t/>
            </a:r>
            <a:endParaRPr b="1"/>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5" name="Shape 1385"/>
        <p:cNvGrpSpPr/>
        <p:nvPr/>
      </p:nvGrpSpPr>
      <p:grpSpPr>
        <a:xfrm>
          <a:off x="0" y="0"/>
          <a:ext cx="0" cy="0"/>
          <a:chOff x="0" y="0"/>
          <a:chExt cx="0" cy="0"/>
        </a:xfrm>
      </p:grpSpPr>
      <p:sp>
        <p:nvSpPr>
          <p:cNvPr id="1386" name="Google Shape;1386;p117"/>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Extraction</a:t>
            </a:r>
            <a:r>
              <a:rPr b="1" lang="en"/>
              <a:t> from Texts: Deep Learning                                                 </a:t>
            </a:r>
            <a:endParaRPr sz="1800"/>
          </a:p>
        </p:txBody>
      </p:sp>
      <p:sp>
        <p:nvSpPr>
          <p:cNvPr id="1387" name="Google Shape;1387;p117"/>
          <p:cNvSpPr txBox="1"/>
          <p:nvPr>
            <p:ph idx="1" type="body"/>
          </p:nvPr>
        </p:nvSpPr>
        <p:spPr>
          <a:xfrm>
            <a:off x="3099875" y="1017725"/>
            <a:ext cx="5926200" cy="35511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Same intuitions, different m</a:t>
            </a:r>
            <a:r>
              <a:rPr b="1" lang="en" sz="2000"/>
              <a:t>odels</a:t>
            </a:r>
            <a:endParaRPr b="1" sz="2000"/>
          </a:p>
          <a:p>
            <a:pPr indent="-355600" lvl="1" marL="914400" rtl="0">
              <a:lnSpc>
                <a:spcPct val="90000"/>
              </a:lnSpc>
              <a:spcBef>
                <a:spcPts val="0"/>
              </a:spcBef>
              <a:spcAft>
                <a:spcPts val="0"/>
              </a:spcAft>
              <a:buSzPts val="2000"/>
              <a:buChar char="○"/>
            </a:pPr>
            <a:r>
              <a:rPr lang="en" sz="2000"/>
              <a:t>(2012-13) Recursive NN: dependency tree</a:t>
            </a:r>
            <a:br>
              <a:rPr lang="en" sz="2000"/>
            </a:br>
            <a:r>
              <a:rPr lang="en" sz="1600"/>
              <a:t>[Socher et al., EMNLP’12] [Hashimoto et al., EMNLP’13]</a:t>
            </a:r>
            <a:br>
              <a:rPr lang="en" sz="1600"/>
            </a:br>
            <a:endParaRPr sz="1600"/>
          </a:p>
          <a:p>
            <a:pPr indent="-355600" lvl="1" marL="914400" rtl="0">
              <a:lnSpc>
                <a:spcPct val="90000"/>
              </a:lnSpc>
              <a:spcBef>
                <a:spcPts val="0"/>
              </a:spcBef>
              <a:spcAft>
                <a:spcPts val="0"/>
              </a:spcAft>
              <a:buSzPts val="2000"/>
              <a:buChar char="○"/>
            </a:pPr>
            <a:r>
              <a:rPr lang="en" sz="2000"/>
              <a:t>(2014-15) CNN: shortest dependency path</a:t>
            </a:r>
            <a:br>
              <a:rPr lang="en" sz="2000"/>
            </a:br>
            <a:r>
              <a:rPr lang="en" sz="1600"/>
              <a:t>[Zeng et al., COLING’14][Liu et al., ACL’15]</a:t>
            </a:r>
            <a:br>
              <a:rPr lang="en" sz="1600"/>
            </a:br>
            <a:endParaRPr sz="1600"/>
          </a:p>
          <a:p>
            <a:pPr indent="-355600" lvl="1" marL="914400" rtl="0">
              <a:lnSpc>
                <a:spcPct val="90000"/>
              </a:lnSpc>
              <a:spcBef>
                <a:spcPts val="0"/>
              </a:spcBef>
              <a:spcAft>
                <a:spcPts val="0"/>
              </a:spcAft>
              <a:buSzPts val="2000"/>
              <a:buChar char="○"/>
            </a:pPr>
            <a:r>
              <a:rPr lang="en" sz="2000"/>
              <a:t>(2015+) LSTM: shortest dependency path,</a:t>
            </a:r>
            <a:br>
              <a:rPr lang="en" sz="2000"/>
            </a:br>
            <a:r>
              <a:rPr lang="en" sz="2000"/>
              <a:t>lexical/syntactic/semantic features</a:t>
            </a:r>
            <a:br>
              <a:rPr lang="en" sz="2000"/>
            </a:br>
            <a:r>
              <a:rPr lang="en" sz="1600"/>
              <a:t>[Xu et al., EMNLP’15][Shwartz et al., ACL’16]</a:t>
            </a:r>
            <a:br>
              <a:rPr lang="en" sz="1600"/>
            </a:br>
            <a:r>
              <a:rPr lang="en" sz="1600"/>
              <a:t>[Nguyen, NAACL’16]</a:t>
            </a:r>
            <a:endParaRPr sz="2000"/>
          </a:p>
          <a:p>
            <a:pPr indent="0" lvl="0" marL="0" marR="0" rtl="0" algn="l">
              <a:lnSpc>
                <a:spcPct val="115000"/>
              </a:lnSpc>
              <a:spcBef>
                <a:spcPts val="200"/>
              </a:spcBef>
              <a:spcAft>
                <a:spcPts val="1600"/>
              </a:spcAft>
              <a:buNone/>
            </a:pPr>
            <a:r>
              <a:t/>
            </a:r>
            <a:endParaRPr b="1" sz="2000"/>
          </a:p>
        </p:txBody>
      </p:sp>
      <p:sp>
        <p:nvSpPr>
          <p:cNvPr id="1388" name="Google Shape;1388;p117"/>
          <p:cNvSpPr txBox="1"/>
          <p:nvPr/>
        </p:nvSpPr>
        <p:spPr>
          <a:xfrm>
            <a:off x="111203" y="20167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389" name="Google Shape;1389;p117"/>
          <p:cNvSpPr txBox="1"/>
          <p:nvPr/>
        </p:nvSpPr>
        <p:spPr>
          <a:xfrm>
            <a:off x="428375" y="2972792"/>
            <a:ext cx="26715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Use RNN, CNN, attention for RE</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Revisit DOM extraction</a:t>
            </a:r>
            <a:endParaRPr>
              <a:latin typeface="Roboto"/>
              <a:ea typeface="Roboto"/>
              <a:cs typeface="Roboto"/>
              <a:sym typeface="Roboto"/>
            </a:endParaRPr>
          </a:p>
          <a:p>
            <a:pPr indent="0" lvl="0" marL="0" rtl="0">
              <a:spcBef>
                <a:spcPts val="0"/>
              </a:spcBef>
              <a:spcAft>
                <a:spcPts val="0"/>
              </a:spcAft>
              <a:buNone/>
            </a:pPr>
            <a:r>
              <a:t/>
            </a:r>
            <a:endParaRPr>
              <a:solidFill>
                <a:srgbClr val="1155CC"/>
              </a:solidFill>
              <a:latin typeface="Roboto"/>
              <a:ea typeface="Roboto"/>
              <a:cs typeface="Roboto"/>
              <a:sym typeface="Roboto"/>
            </a:endParaRPr>
          </a:p>
          <a:p>
            <a:pPr indent="0" lvl="0" marL="0" rtl="0">
              <a:spcBef>
                <a:spcPts val="0"/>
              </a:spcBef>
              <a:spcAft>
                <a:spcPts val="1600"/>
              </a:spcAft>
              <a:buNone/>
            </a:pPr>
            <a:r>
              <a:t/>
            </a:r>
            <a:endParaRPr b="1" sz="800">
              <a:latin typeface="Roboto"/>
              <a:ea typeface="Roboto"/>
              <a:cs typeface="Roboto"/>
              <a:sym typeface="Roboto"/>
            </a:endParaRPr>
          </a:p>
        </p:txBody>
      </p:sp>
      <p:sp>
        <p:nvSpPr>
          <p:cNvPr id="1390" name="Google Shape;1390;p117"/>
          <p:cNvSpPr/>
          <p:nvPr/>
        </p:nvSpPr>
        <p:spPr>
          <a:xfrm>
            <a:off x="428375" y="2522488"/>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391" name="Google Shape;1391;p117"/>
          <p:cNvCxnSpPr/>
          <p:nvPr/>
        </p:nvCxnSpPr>
        <p:spPr>
          <a:xfrm>
            <a:off x="428375" y="2522488"/>
            <a:ext cx="0" cy="359400"/>
          </a:xfrm>
          <a:prstGeom prst="straightConnector1">
            <a:avLst/>
          </a:prstGeom>
          <a:noFill/>
          <a:ln cap="flat" cmpd="sng" w="9525">
            <a:solidFill>
              <a:srgbClr val="000000"/>
            </a:solidFill>
            <a:prstDash val="solid"/>
            <a:round/>
            <a:headEnd len="sm" w="sm" type="none"/>
            <a:tailEnd len="sm" w="sm" type="none"/>
          </a:ln>
        </p:spPr>
      </p:cxnSp>
      <p:sp>
        <p:nvSpPr>
          <p:cNvPr id="1392" name="Google Shape;1392;p117"/>
          <p:cNvSpPr/>
          <p:nvPr/>
        </p:nvSpPr>
        <p:spPr>
          <a:xfrm>
            <a:off x="393700" y="2868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6" name="Shape 1396"/>
        <p:cNvGrpSpPr/>
        <p:nvPr/>
      </p:nvGrpSpPr>
      <p:grpSpPr>
        <a:xfrm>
          <a:off x="0" y="0"/>
          <a:ext cx="0" cy="0"/>
          <a:chOff x="0" y="0"/>
          <a:chExt cx="0" cy="0"/>
        </a:xfrm>
      </p:grpSpPr>
      <p:sp>
        <p:nvSpPr>
          <p:cNvPr id="1397" name="Google Shape;1397;p118"/>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Ex</a:t>
            </a:r>
            <a:r>
              <a:rPr b="1" lang="en"/>
              <a:t>ample System: HyperNET </a:t>
            </a:r>
            <a:r>
              <a:rPr lang="en" sz="1800">
                <a:solidFill>
                  <a:schemeClr val="accent3"/>
                </a:solidFill>
              </a:rPr>
              <a:t>[Shwartz et al., ACL’16]</a:t>
            </a:r>
            <a:r>
              <a:rPr b="1" lang="en" sz="1800"/>
              <a:t>    </a:t>
            </a:r>
            <a:r>
              <a:rPr b="1" lang="en"/>
              <a:t>                                             </a:t>
            </a:r>
            <a:endParaRPr sz="1800"/>
          </a:p>
        </p:txBody>
      </p:sp>
      <p:pic>
        <p:nvPicPr>
          <p:cNvPr id="1398" name="Google Shape;1398;p118"/>
          <p:cNvPicPr preferRelativeResize="0"/>
          <p:nvPr/>
        </p:nvPicPr>
        <p:blipFill>
          <a:blip r:embed="rId3">
            <a:alphaModFix/>
          </a:blip>
          <a:stretch>
            <a:fillRect/>
          </a:stretch>
        </p:blipFill>
        <p:spPr>
          <a:xfrm>
            <a:off x="232250" y="1642693"/>
            <a:ext cx="8485875" cy="3025875"/>
          </a:xfrm>
          <a:prstGeom prst="rect">
            <a:avLst/>
          </a:prstGeom>
          <a:noFill/>
          <a:ln>
            <a:noFill/>
          </a:ln>
        </p:spPr>
      </p:pic>
      <p:sp>
        <p:nvSpPr>
          <p:cNvPr id="1399" name="Google Shape;1399;p118"/>
          <p:cNvSpPr/>
          <p:nvPr/>
        </p:nvSpPr>
        <p:spPr>
          <a:xfrm>
            <a:off x="232250" y="1139875"/>
            <a:ext cx="1902600" cy="383100"/>
          </a:xfrm>
          <a:prstGeom prst="wedgeRectCallout">
            <a:avLst>
              <a:gd fmla="val -6887" name="adj1"/>
              <a:gd fmla="val 10292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t>1. </a:t>
            </a:r>
            <a:r>
              <a:rPr lang="en" sz="1800"/>
              <a:t>Diff features</a:t>
            </a:r>
            <a:endParaRPr sz="1800"/>
          </a:p>
        </p:txBody>
      </p:sp>
      <p:sp>
        <p:nvSpPr>
          <p:cNvPr id="1400" name="Google Shape;1400;p118"/>
          <p:cNvSpPr/>
          <p:nvPr/>
        </p:nvSpPr>
        <p:spPr>
          <a:xfrm>
            <a:off x="1774800" y="1602975"/>
            <a:ext cx="3090600" cy="383100"/>
          </a:xfrm>
          <a:prstGeom prst="wedgeRectCallout">
            <a:avLst>
              <a:gd fmla="val 32332" name="adj1"/>
              <a:gd fmla="val 11163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2. LSTM on shortest paths</a:t>
            </a:r>
            <a:endParaRPr sz="1800"/>
          </a:p>
        </p:txBody>
      </p:sp>
      <p:sp>
        <p:nvSpPr>
          <p:cNvPr id="1401" name="Google Shape;1401;p118"/>
          <p:cNvSpPr/>
          <p:nvPr/>
        </p:nvSpPr>
        <p:spPr>
          <a:xfrm>
            <a:off x="5124525" y="1274950"/>
            <a:ext cx="2501400" cy="383100"/>
          </a:xfrm>
          <a:prstGeom prst="wedgeRectCallout">
            <a:avLst>
              <a:gd fmla="val -5576" name="adj1"/>
              <a:gd fmla="val 26983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3. Combine all paths</a:t>
            </a:r>
            <a:endParaRPr sz="1800"/>
          </a:p>
        </p:txBody>
      </p:sp>
      <p:sp>
        <p:nvSpPr>
          <p:cNvPr id="1402" name="Google Shape;1402;p118"/>
          <p:cNvSpPr/>
          <p:nvPr/>
        </p:nvSpPr>
        <p:spPr>
          <a:xfrm>
            <a:off x="7754975" y="1274950"/>
            <a:ext cx="1324200" cy="711000"/>
          </a:xfrm>
          <a:prstGeom prst="wedgeRectCallout">
            <a:avLst>
              <a:gd fmla="val -63499" name="adj1"/>
              <a:gd fmla="val 9859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4. Term embedding</a:t>
            </a:r>
            <a:endParaRPr sz="1800"/>
          </a:p>
        </p:txBody>
      </p:sp>
      <p:sp>
        <p:nvSpPr>
          <p:cNvPr id="1403" name="Google Shape;1403;p118"/>
          <p:cNvSpPr txBox="1"/>
          <p:nvPr>
            <p:ph idx="1" type="body"/>
          </p:nvPr>
        </p:nvSpPr>
        <p:spPr>
          <a:xfrm>
            <a:off x="1052525" y="4446550"/>
            <a:ext cx="7259100" cy="612600"/>
          </a:xfrm>
          <a:prstGeom prst="rect">
            <a:avLst/>
          </a:prstGeom>
        </p:spPr>
        <p:txBody>
          <a:bodyPr anchorCtr="0" anchor="t" bIns="91425" lIns="91425" spcFirstLastPara="1" rIns="91425" wrap="square" tIns="91425">
            <a:noAutofit/>
          </a:bodyPr>
          <a:lstStyle/>
          <a:p>
            <a:pPr indent="0" lvl="0" marL="457200" marR="0" rtl="0" algn="l">
              <a:lnSpc>
                <a:spcPct val="90000"/>
              </a:lnSpc>
              <a:spcBef>
                <a:spcPts val="1200"/>
              </a:spcBef>
              <a:spcAft>
                <a:spcPts val="0"/>
              </a:spcAft>
              <a:buNone/>
            </a:pPr>
            <a:r>
              <a:rPr b="1" lang="en" sz="2000"/>
              <a:t>Quality in identifying hypernyms</a:t>
            </a:r>
            <a:r>
              <a:rPr b="1" lang="en" sz="2000"/>
              <a:t>: </a:t>
            </a:r>
            <a:r>
              <a:rPr lang="en" sz="2000"/>
              <a:t>Prec = 0.9, Rec = 0.9</a:t>
            </a:r>
            <a:r>
              <a:rPr b="1" lang="en" sz="2000"/>
              <a:t> </a:t>
            </a:r>
            <a:endParaRPr sz="2000"/>
          </a:p>
          <a:p>
            <a:pPr indent="0" lvl="0" marL="0" marR="0" rtl="0" algn="l">
              <a:lnSpc>
                <a:spcPct val="115000"/>
              </a:lnSpc>
              <a:spcBef>
                <a:spcPts val="200"/>
              </a:spcBef>
              <a:spcAft>
                <a:spcPts val="1600"/>
              </a:spcAft>
              <a:buNone/>
            </a:pPr>
            <a:r>
              <a:t/>
            </a:r>
            <a:endParaRPr b="1" sz="20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7" name="Shape 1407"/>
        <p:cNvGrpSpPr/>
        <p:nvPr/>
      </p:nvGrpSpPr>
      <p:grpSpPr>
        <a:xfrm>
          <a:off x="0" y="0"/>
          <a:ext cx="0" cy="0"/>
          <a:chOff x="0" y="0"/>
          <a:chExt cx="0" cy="0"/>
        </a:xfrm>
      </p:grpSpPr>
      <p:grpSp>
        <p:nvGrpSpPr>
          <p:cNvPr id="1408" name="Google Shape;1408;p119"/>
          <p:cNvGrpSpPr/>
          <p:nvPr/>
        </p:nvGrpSpPr>
        <p:grpSpPr>
          <a:xfrm>
            <a:off x="74251" y="1781913"/>
            <a:ext cx="3264549" cy="2106729"/>
            <a:chOff x="2525599" y="2626399"/>
            <a:chExt cx="3264549" cy="1879833"/>
          </a:xfrm>
        </p:grpSpPr>
        <p:sp>
          <p:nvSpPr>
            <p:cNvPr id="1409" name="Google Shape;1409;p119"/>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410" name="Google Shape;1410;p119"/>
            <p:cNvGrpSpPr/>
            <p:nvPr/>
          </p:nvGrpSpPr>
          <p:grpSpPr>
            <a:xfrm rot="10800000">
              <a:off x="2849073" y="3079467"/>
              <a:ext cx="92400" cy="411825"/>
              <a:chOff x="2070100" y="2563700"/>
              <a:chExt cx="92400" cy="411825"/>
            </a:xfrm>
          </p:grpSpPr>
          <p:cxnSp>
            <p:nvCxnSpPr>
              <p:cNvPr id="1411" name="Google Shape;1411;p11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12" name="Google Shape;1412;p119"/>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413" name="Google Shape;1413;p119"/>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NER→EL→RE</a:t>
              </a:r>
              <a:endParaRPr>
                <a:solidFill>
                  <a:srgbClr val="1155CC"/>
                </a:solidFill>
                <a:latin typeface="Roboto"/>
                <a:ea typeface="Roboto"/>
                <a:cs typeface="Roboto"/>
                <a:sym typeface="Roboto"/>
              </a:endParaRPr>
            </a:p>
            <a:p>
              <a:pPr indent="-317500" lvl="1" marL="9144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chemeClr val="dk1"/>
                  </a:solidFill>
                  <a:latin typeface="Roboto"/>
                  <a:ea typeface="Roboto"/>
                  <a:cs typeface="Roboto"/>
                  <a:sym typeface="Roboto"/>
                </a:rPr>
                <a:t>Kernel based: SVM</a:t>
              </a:r>
              <a:endParaRPr>
                <a:solidFill>
                  <a:schemeClr val="dk1"/>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Distant</a:t>
              </a:r>
              <a:r>
                <a:rPr lang="en">
                  <a:latin typeface="Roboto"/>
                  <a:ea typeface="Roboto"/>
                  <a:cs typeface="Roboto"/>
                  <a:sym typeface="Roboto"/>
                </a:rPr>
                <a:t> </a:t>
              </a:r>
              <a:r>
                <a:rPr lang="en">
                  <a:latin typeface="Roboto"/>
                  <a:ea typeface="Roboto"/>
                  <a:cs typeface="Roboto"/>
                  <a:sym typeface="Roboto"/>
                </a:rPr>
                <a:t>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414" name="Google Shape;1414;p119"/>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15" name="Google Shape;1415;p119"/>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Label Generation for Extraction Training</a:t>
            </a:r>
            <a:endParaRPr sz="1800">
              <a:solidFill>
                <a:srgbClr val="5E5E5E"/>
              </a:solidFill>
            </a:endParaRPr>
          </a:p>
          <a:p>
            <a:pPr indent="0" lvl="0" marL="0" rtl="0">
              <a:spcBef>
                <a:spcPts val="0"/>
              </a:spcBef>
              <a:spcAft>
                <a:spcPts val="0"/>
              </a:spcAft>
              <a:buNone/>
            </a:pPr>
            <a:r>
              <a:t/>
            </a:r>
            <a:endParaRPr b="1"/>
          </a:p>
        </p:txBody>
      </p:sp>
      <p:sp>
        <p:nvSpPr>
          <p:cNvPr id="1416" name="Google Shape;1416;p119"/>
          <p:cNvSpPr txBox="1"/>
          <p:nvPr>
            <p:ph idx="1" type="body"/>
          </p:nvPr>
        </p:nvSpPr>
        <p:spPr>
          <a:xfrm>
            <a:off x="3187375" y="1441675"/>
            <a:ext cx="5838600" cy="28986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Semi-supervised learning</a:t>
            </a:r>
            <a:endParaRPr b="1" sz="2000"/>
          </a:p>
          <a:p>
            <a:pPr indent="-355600" lvl="1" marL="914400" rtl="0">
              <a:lnSpc>
                <a:spcPct val="90000"/>
              </a:lnSpc>
              <a:spcBef>
                <a:spcPts val="0"/>
              </a:spcBef>
              <a:spcAft>
                <a:spcPts val="0"/>
              </a:spcAft>
              <a:buSzPts val="2000"/>
              <a:buChar char="○"/>
            </a:pPr>
            <a:r>
              <a:rPr lang="en" sz="2000"/>
              <a:t>Iterative extraction </a:t>
            </a:r>
            <a:r>
              <a:rPr lang="en" sz="1600">
                <a:solidFill>
                  <a:srgbClr val="5E5E5E"/>
                </a:solidFill>
              </a:rPr>
              <a:t>[Carlson et al., AAAI’10]</a:t>
            </a:r>
            <a:br>
              <a:rPr lang="en" sz="1600">
                <a:solidFill>
                  <a:srgbClr val="5E5E5E"/>
                </a:solidFill>
              </a:rPr>
            </a:br>
            <a:r>
              <a:rPr lang="en" sz="2000"/>
              <a:t>Use new extractions to retrain models</a:t>
            </a:r>
            <a:br>
              <a:rPr lang="en" sz="2000"/>
            </a:br>
            <a:r>
              <a:rPr lang="en" sz="2000"/>
              <a:t>E.g., NELL</a:t>
            </a:r>
            <a:endParaRPr sz="2000"/>
          </a:p>
        </p:txBody>
      </p:sp>
      <p:sp>
        <p:nvSpPr>
          <p:cNvPr id="1417" name="Google Shape;1417;p119"/>
          <p:cNvSpPr/>
          <p:nvPr/>
        </p:nvSpPr>
        <p:spPr>
          <a:xfrm>
            <a:off x="4225750" y="1017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training</a:t>
            </a:r>
            <a:r>
              <a:rPr lang="en" sz="2000"/>
              <a:t> labels from?</a:t>
            </a:r>
            <a:endParaRPr sz="2000"/>
          </a:p>
        </p:txBody>
      </p:sp>
      <p:pic>
        <p:nvPicPr>
          <p:cNvPr id="1418" name="Google Shape;1418;p119"/>
          <p:cNvPicPr preferRelativeResize="0"/>
          <p:nvPr/>
        </p:nvPicPr>
        <p:blipFill>
          <a:blip r:embed="rId3">
            <a:alphaModFix/>
          </a:blip>
          <a:stretch>
            <a:fillRect/>
          </a:stretch>
        </p:blipFill>
        <p:spPr>
          <a:xfrm>
            <a:off x="3273925" y="2956638"/>
            <a:ext cx="5791200" cy="15906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2" name="Shape 1422"/>
        <p:cNvGrpSpPr/>
        <p:nvPr/>
      </p:nvGrpSpPr>
      <p:grpSpPr>
        <a:xfrm>
          <a:off x="0" y="0"/>
          <a:ext cx="0" cy="0"/>
          <a:chOff x="0" y="0"/>
          <a:chExt cx="0" cy="0"/>
        </a:xfrm>
      </p:grpSpPr>
      <p:grpSp>
        <p:nvGrpSpPr>
          <p:cNvPr id="1423" name="Google Shape;1423;p120"/>
          <p:cNvGrpSpPr/>
          <p:nvPr/>
        </p:nvGrpSpPr>
        <p:grpSpPr>
          <a:xfrm>
            <a:off x="74251" y="1781913"/>
            <a:ext cx="3264549" cy="2106729"/>
            <a:chOff x="2525599" y="2626399"/>
            <a:chExt cx="3264549" cy="1879833"/>
          </a:xfrm>
        </p:grpSpPr>
        <p:sp>
          <p:nvSpPr>
            <p:cNvPr id="1424" name="Google Shape;1424;p120"/>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425" name="Google Shape;1425;p120"/>
            <p:cNvGrpSpPr/>
            <p:nvPr/>
          </p:nvGrpSpPr>
          <p:grpSpPr>
            <a:xfrm rot="10800000">
              <a:off x="2849073" y="3079467"/>
              <a:ext cx="92400" cy="411825"/>
              <a:chOff x="2070100" y="2563700"/>
              <a:chExt cx="92400" cy="411825"/>
            </a:xfrm>
          </p:grpSpPr>
          <p:cxnSp>
            <p:nvCxnSpPr>
              <p:cNvPr id="1426" name="Google Shape;1426;p120"/>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27" name="Google Shape;1427;p120"/>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428" name="Google Shape;1428;p120"/>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spcBef>
                  <a:spcPts val="0"/>
                </a:spcBef>
                <a:spcAft>
                  <a:spcPts val="0"/>
                </a:spcAft>
                <a:buClr>
                  <a:srgbClr val="1155CC"/>
                </a:buClr>
                <a:buSzPts val="1400"/>
                <a:buFont typeface="Roboto"/>
                <a:buChar char="○"/>
              </a:pPr>
              <a:r>
                <a:rPr lang="en">
                  <a:solidFill>
                    <a:schemeClr val="dk1"/>
                  </a:solidFill>
                  <a:latin typeface="Roboto"/>
                  <a:ea typeface="Roboto"/>
                  <a:cs typeface="Roboto"/>
                  <a:sym typeface="Roboto"/>
                </a:rPr>
                <a:t>Kernel based: SVM</a:t>
              </a:r>
              <a:endParaRPr>
                <a:solidFill>
                  <a:schemeClr val="dk1"/>
                </a:solidFill>
                <a:latin typeface="Roboto"/>
                <a:ea typeface="Roboto"/>
                <a:cs typeface="Roboto"/>
                <a:sym typeface="Roboto"/>
              </a:endParaRPr>
            </a:p>
            <a:p>
              <a:pPr indent="-317500" lvl="0" marL="457200" rtl="0">
                <a:spcBef>
                  <a:spcPts val="0"/>
                </a:spcBef>
                <a:spcAft>
                  <a:spcPts val="0"/>
                </a:spcAft>
                <a:buSzPts val="1400"/>
                <a:buFont typeface="Roboto"/>
                <a:buChar char="●"/>
              </a:pPr>
              <a:r>
                <a:rPr lang="en">
                  <a:solidFill>
                    <a:srgbClr val="1155CC"/>
                  </a:solidFill>
                  <a:latin typeface="Roboto"/>
                  <a:ea typeface="Roboto"/>
                  <a:cs typeface="Roboto"/>
                  <a:sym typeface="Roboto"/>
                </a:rPr>
                <a:t>Distant</a:t>
              </a:r>
              <a:r>
                <a:rPr lang="en">
                  <a:latin typeface="Roboto"/>
                  <a:ea typeface="Roboto"/>
                  <a:cs typeface="Roboto"/>
                  <a:sym typeface="Roboto"/>
                </a:rPr>
                <a:t> </a:t>
              </a:r>
              <a:r>
                <a:rPr lang="en">
                  <a:solidFill>
                    <a:srgbClr val="1155CC"/>
                  </a:solidFill>
                  <a:latin typeface="Roboto"/>
                  <a:ea typeface="Roboto"/>
                  <a:cs typeface="Roboto"/>
                  <a:sym typeface="Roboto"/>
                </a:rPr>
                <a:t>supervision</a:t>
              </a:r>
              <a:endParaRPr>
                <a:latin typeface="Roboto"/>
                <a:ea typeface="Roboto"/>
                <a:cs typeface="Roboto"/>
                <a:sym typeface="Roboto"/>
              </a:endParaRPr>
            </a:p>
            <a:p>
              <a:pPr indent="-317500" lvl="0" marL="457200" rtl="0">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429" name="Google Shape;1429;p120"/>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0" name="Google Shape;1430;p120"/>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Label Generation for Extraction Training</a:t>
            </a:r>
            <a:endParaRPr sz="1800">
              <a:solidFill>
                <a:srgbClr val="5E5E5E"/>
              </a:solidFill>
            </a:endParaRPr>
          </a:p>
          <a:p>
            <a:pPr indent="0" lvl="0" marL="0" rtl="0">
              <a:spcBef>
                <a:spcPts val="0"/>
              </a:spcBef>
              <a:spcAft>
                <a:spcPts val="0"/>
              </a:spcAft>
              <a:buNone/>
            </a:pPr>
            <a:r>
              <a:t/>
            </a:r>
            <a:endParaRPr b="1"/>
          </a:p>
        </p:txBody>
      </p:sp>
      <p:sp>
        <p:nvSpPr>
          <p:cNvPr id="1431" name="Google Shape;1431;p120"/>
          <p:cNvSpPr txBox="1"/>
          <p:nvPr>
            <p:ph idx="1" type="body"/>
          </p:nvPr>
        </p:nvSpPr>
        <p:spPr>
          <a:xfrm>
            <a:off x="3187375" y="1441675"/>
            <a:ext cx="5838600" cy="2898600"/>
          </a:xfrm>
          <a:prstGeom prst="rect">
            <a:avLst/>
          </a:prstGeom>
        </p:spPr>
        <p:txBody>
          <a:bodyPr anchorCtr="0" anchor="t" bIns="91425" lIns="91425" spcFirstLastPara="1" rIns="91425" wrap="square" tIns="91425">
            <a:noAutofit/>
          </a:bodyPr>
          <a:lstStyle/>
          <a:p>
            <a:pPr indent="-355600" lvl="0" marL="457200" rtl="0">
              <a:lnSpc>
                <a:spcPct val="90000"/>
              </a:lnSpc>
              <a:spcBef>
                <a:spcPts val="1200"/>
              </a:spcBef>
              <a:spcAft>
                <a:spcPts val="0"/>
              </a:spcAft>
              <a:buSzPts val="2000"/>
              <a:buChar char="●"/>
            </a:pPr>
            <a:r>
              <a:rPr b="1" lang="en" sz="2000"/>
              <a:t>Semi-supervised learning</a:t>
            </a:r>
            <a:endParaRPr b="1" sz="2000"/>
          </a:p>
          <a:p>
            <a:pPr indent="-355600" lvl="1" marL="914400" rtl="0">
              <a:lnSpc>
                <a:spcPct val="90000"/>
              </a:lnSpc>
              <a:spcBef>
                <a:spcPts val="0"/>
              </a:spcBef>
              <a:spcAft>
                <a:spcPts val="0"/>
              </a:spcAft>
              <a:buSzPts val="2000"/>
              <a:buChar char="○"/>
            </a:pPr>
            <a:r>
              <a:rPr lang="en" sz="2000"/>
              <a:t>Iterative extraction </a:t>
            </a:r>
            <a:r>
              <a:rPr lang="en" sz="1600">
                <a:solidFill>
                  <a:srgbClr val="5E5E5E"/>
                </a:solidFill>
              </a:rPr>
              <a:t>[Carlson et al., AAAI’10]</a:t>
            </a:r>
            <a:br>
              <a:rPr lang="en" sz="1600">
                <a:solidFill>
                  <a:srgbClr val="5E5E5E"/>
                </a:solidFill>
              </a:rPr>
            </a:br>
            <a:r>
              <a:rPr lang="en" sz="2000"/>
              <a:t>Use new extractions to retrain models</a:t>
            </a:r>
            <a:br>
              <a:rPr lang="en" sz="2000"/>
            </a:br>
            <a:r>
              <a:rPr lang="en" sz="2000"/>
              <a:t>E.g., NELL</a:t>
            </a:r>
            <a:endParaRPr sz="2000"/>
          </a:p>
          <a:p>
            <a:pPr indent="-355600" lvl="0" marL="457200" rtl="0">
              <a:lnSpc>
                <a:spcPct val="90000"/>
              </a:lnSpc>
              <a:spcBef>
                <a:spcPts val="0"/>
              </a:spcBef>
              <a:spcAft>
                <a:spcPts val="0"/>
              </a:spcAft>
              <a:buSzPts val="2000"/>
              <a:buChar char="●"/>
            </a:pPr>
            <a:r>
              <a:rPr b="1" lang="en" sz="2000"/>
              <a:t>Weak learning</a:t>
            </a:r>
            <a:endParaRPr b="1" sz="2000"/>
          </a:p>
          <a:p>
            <a:pPr indent="-355600" lvl="1" marL="914400" rtl="0">
              <a:lnSpc>
                <a:spcPct val="90000"/>
              </a:lnSpc>
              <a:spcBef>
                <a:spcPts val="0"/>
              </a:spcBef>
              <a:spcAft>
                <a:spcPts val="0"/>
              </a:spcAft>
              <a:buSzPts val="2000"/>
              <a:buChar char="○"/>
            </a:pPr>
            <a:r>
              <a:rPr lang="en" sz="2000"/>
              <a:t>Distant supervision</a:t>
            </a:r>
            <a:r>
              <a:rPr b="1" lang="en" sz="2000"/>
              <a:t> </a:t>
            </a:r>
            <a:r>
              <a:rPr lang="en" sz="1600">
                <a:solidFill>
                  <a:srgbClr val="5E5E5E"/>
                </a:solidFill>
              </a:rPr>
              <a:t>[Mintz et al., ACL’09]</a:t>
            </a:r>
            <a:br>
              <a:rPr lang="en" sz="1600"/>
            </a:br>
            <a:r>
              <a:rPr lang="en" sz="2000"/>
              <a:t>Rule-based annotation with seed data</a:t>
            </a:r>
            <a:br>
              <a:rPr lang="en" sz="2000"/>
            </a:br>
            <a:r>
              <a:rPr lang="en" sz="2000"/>
              <a:t>E.g., DeepDive, Knowledge Vault</a:t>
            </a:r>
            <a:endParaRPr sz="2000"/>
          </a:p>
        </p:txBody>
      </p:sp>
      <p:sp>
        <p:nvSpPr>
          <p:cNvPr id="1432" name="Google Shape;1432;p120"/>
          <p:cNvSpPr/>
          <p:nvPr/>
        </p:nvSpPr>
        <p:spPr>
          <a:xfrm>
            <a:off x="4225750" y="1017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training labels from?</a:t>
            </a:r>
            <a:endParaRPr sz="2000"/>
          </a:p>
        </p:txBody>
      </p:sp>
      <p:sp>
        <p:nvSpPr>
          <p:cNvPr id="1433" name="Google Shape;1433;p120"/>
          <p:cNvSpPr txBox="1"/>
          <p:nvPr/>
        </p:nvSpPr>
        <p:spPr>
          <a:xfrm>
            <a:off x="4653925" y="4250375"/>
            <a:ext cx="3445500" cy="572700"/>
          </a:xfrm>
          <a:prstGeom prst="rect">
            <a:avLst/>
          </a:prstGeom>
          <a:solidFill>
            <a:srgbClr val="4A86E8"/>
          </a:solid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solidFill>
                  <a:srgbClr val="FFFFFF"/>
                </a:solidFill>
              </a:rPr>
              <a:t>Will cover in “DI for ML”</a:t>
            </a:r>
            <a:endParaRPr sz="2400">
              <a:solidFill>
                <a:srgbClr val="FFFF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37" name="Shape 1437"/>
        <p:cNvGrpSpPr/>
        <p:nvPr/>
      </p:nvGrpSpPr>
      <p:grpSpPr>
        <a:xfrm>
          <a:off x="0" y="0"/>
          <a:ext cx="0" cy="0"/>
          <a:chOff x="0" y="0"/>
          <a:chExt cx="0" cy="0"/>
        </a:xfrm>
      </p:grpSpPr>
      <p:sp>
        <p:nvSpPr>
          <p:cNvPr id="1438" name="Google Shape;1438;p121"/>
          <p:cNvSpPr txBox="1"/>
          <p:nvPr>
            <p:ph type="title"/>
          </p:nvPr>
        </p:nvSpPr>
        <p:spPr>
          <a:xfrm>
            <a:off x="311700" y="445025"/>
            <a:ext cx="8520600" cy="572700"/>
          </a:xfrm>
          <a:prstGeom prst="rect">
            <a:avLst/>
          </a:prstGeom>
          <a:ln cap="flat" cmpd="sng" w="9525">
            <a:solidFill>
              <a:srgbClr val="9E9E9E"/>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solidFill>
                <a:srgbClr val="5E5E5E"/>
              </a:solidFill>
            </a:endParaRPr>
          </a:p>
        </p:txBody>
      </p:sp>
      <p:sp>
        <p:nvSpPr>
          <p:cNvPr id="1439" name="Google Shape;1439;p121"/>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
        <p:nvSpPr>
          <p:cNvPr id="1440" name="Google Shape;1440;p121"/>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founded Microsoft in 1975.</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founder of Microsoft,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1441" name="Google Shape;1441;p121"/>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Founder,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CollegeAttended, Harvard)</a:t>
            </a:r>
            <a:endParaRPr>
              <a:latin typeface="Proxima Nova"/>
              <a:ea typeface="Proxima Nova"/>
              <a:cs typeface="Proxima Nova"/>
              <a:sym typeface="Proxima Nova"/>
            </a:endParaRPr>
          </a:p>
        </p:txBody>
      </p:sp>
      <p:sp>
        <p:nvSpPr>
          <p:cNvPr id="1442" name="Google Shape;1442;p121"/>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1443" name="Google Shape;1443;p121"/>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1444" name="Google Shape;1444;p121"/>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445" name="Google Shape;1445;p121"/>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49" name="Shape 1449"/>
        <p:cNvGrpSpPr/>
        <p:nvPr/>
      </p:nvGrpSpPr>
      <p:grpSpPr>
        <a:xfrm>
          <a:off x="0" y="0"/>
          <a:ext cx="0" cy="0"/>
          <a:chOff x="0" y="0"/>
          <a:chExt cx="0" cy="0"/>
        </a:xfrm>
      </p:grpSpPr>
      <p:sp>
        <p:nvSpPr>
          <p:cNvPr id="1450" name="Google Shape;1450;p1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p>
        </p:txBody>
      </p:sp>
      <p:sp>
        <p:nvSpPr>
          <p:cNvPr id="1451" name="Google Shape;1451;p122"/>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chemeClr val="dk2"/>
                </a:solidFill>
                <a:latin typeface="Proxima Nova"/>
                <a:ea typeface="Proxima Nova"/>
                <a:cs typeface="Proxima Nova"/>
                <a:sym typeface="Proxima Nova"/>
              </a:rPr>
              <a:t>Bill Gates founded Microsoft in 1975.</a:t>
            </a:r>
            <a:endParaRPr>
              <a:solidFill>
                <a:schemeClr val="dk2"/>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founder of Microsoft,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1452" name="Google Shape;1452;p122"/>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rgbClr val="0E9453"/>
                </a:solidFill>
                <a:latin typeface="Proxima Nova"/>
                <a:ea typeface="Proxima Nova"/>
                <a:cs typeface="Proxima Nova"/>
                <a:sym typeface="Proxima Nova"/>
              </a:rPr>
              <a:t>(Bill Gates, Founder, Microsoft)</a:t>
            </a:r>
            <a:endParaRPr>
              <a:solidFill>
                <a:srgbClr val="0E9453"/>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CollegeAttended, Harvard)</a:t>
            </a:r>
            <a:endParaRPr>
              <a:solidFill>
                <a:schemeClr val="dk2"/>
              </a:solidFill>
              <a:latin typeface="Proxima Nova"/>
              <a:ea typeface="Proxima Nova"/>
              <a:cs typeface="Proxima Nova"/>
              <a:sym typeface="Proxima Nova"/>
            </a:endParaRPr>
          </a:p>
        </p:txBody>
      </p:sp>
      <p:sp>
        <p:nvSpPr>
          <p:cNvPr id="1453" name="Google Shape;1453;p122"/>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1454" name="Google Shape;1454;p122"/>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1455" name="Google Shape;1455;p122"/>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p:txBody>
      </p:sp>
      <p:sp>
        <p:nvSpPr>
          <p:cNvPr id="1456" name="Google Shape;1456;p122"/>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1457" name="Google Shape;1457;p122"/>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61" name="Shape 1461"/>
        <p:cNvGrpSpPr/>
        <p:nvPr/>
      </p:nvGrpSpPr>
      <p:grpSpPr>
        <a:xfrm>
          <a:off x="0" y="0"/>
          <a:ext cx="0" cy="0"/>
          <a:chOff x="0" y="0"/>
          <a:chExt cx="0" cy="0"/>
        </a:xfrm>
      </p:grpSpPr>
      <p:sp>
        <p:nvSpPr>
          <p:cNvPr id="1462" name="Google Shape;1462;p1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t>Distant Supervision </a:t>
            </a:r>
            <a:r>
              <a:rPr lang="en" sz="1800">
                <a:solidFill>
                  <a:srgbClr val="5E5E5E"/>
                </a:solidFill>
              </a:rPr>
              <a:t>[Mintz et al., ACL’09]</a:t>
            </a:r>
            <a:endParaRPr sz="1800"/>
          </a:p>
        </p:txBody>
      </p:sp>
      <p:sp>
        <p:nvSpPr>
          <p:cNvPr id="1463" name="Google Shape;1463;p123"/>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chemeClr val="dk1"/>
                </a:solidFill>
                <a:latin typeface="Proxima Nova"/>
                <a:ea typeface="Proxima Nova"/>
                <a:cs typeface="Proxima Nova"/>
                <a:sym typeface="Proxima Nova"/>
              </a:rPr>
              <a:t>Bill Gates founded Microsoft in 1975.</a:t>
            </a:r>
            <a:endParaRPr>
              <a:solidFill>
                <a:schemeClr val="dk1"/>
              </a:solidFill>
              <a:latin typeface="Proxima Nova"/>
              <a:ea typeface="Proxima Nova"/>
              <a:cs typeface="Proxima Nova"/>
              <a:sym typeface="Proxima Nova"/>
            </a:endParaRPr>
          </a:p>
          <a:p>
            <a:pPr indent="0" lvl="0" marL="0" rtl="0">
              <a:spcBef>
                <a:spcPts val="0"/>
              </a:spcBef>
              <a:spcAft>
                <a:spcPts val="0"/>
              </a:spcAft>
              <a:buNone/>
            </a:pPr>
            <a:r>
              <a:rPr lang="en">
                <a:solidFill>
                  <a:schemeClr val="dk2"/>
                </a:solidFill>
                <a:latin typeface="Proxima Nova"/>
                <a:ea typeface="Proxima Nova"/>
                <a:cs typeface="Proxima Nova"/>
                <a:sym typeface="Proxima Nova"/>
              </a:rPr>
              <a:t>Bill Gates, founder of Microsoft, …</a:t>
            </a:r>
            <a:endParaRPr>
              <a:solidFill>
                <a:schemeClr val="dk2"/>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1464" name="Google Shape;1464;p123"/>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solidFill>
                  <a:srgbClr val="0E9453"/>
                </a:solidFill>
                <a:latin typeface="Proxima Nova"/>
                <a:ea typeface="Proxima Nova"/>
                <a:cs typeface="Proxima Nova"/>
                <a:sym typeface="Proxima Nova"/>
              </a:rPr>
              <a:t>(Bill Gates, Founder, Microsoft)</a:t>
            </a:r>
            <a:endParaRPr>
              <a:solidFill>
                <a:srgbClr val="0E9453"/>
              </a:solidFill>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(Bill Gates, CollegeAttended, Harvard)</a:t>
            </a:r>
            <a:endParaRPr>
              <a:solidFill>
                <a:schemeClr val="dk2"/>
              </a:solidFill>
              <a:latin typeface="Proxima Nova"/>
              <a:ea typeface="Proxima Nova"/>
              <a:cs typeface="Proxima Nova"/>
              <a:sym typeface="Proxima Nova"/>
            </a:endParaRPr>
          </a:p>
        </p:txBody>
      </p:sp>
      <p:sp>
        <p:nvSpPr>
          <p:cNvPr id="1465" name="Google Shape;1465;p123"/>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1466" name="Google Shape;1466;p123"/>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1467" name="Google Shape;1467;p123"/>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a:p>
            <a:pPr indent="0" lvl="0" marL="0" rtl="0">
              <a:spcBef>
                <a:spcPts val="0"/>
              </a:spcBef>
              <a:spcAft>
                <a:spcPts val="0"/>
              </a:spcAft>
              <a:buNone/>
            </a:pPr>
            <a:r>
              <a:rPr lang="en">
                <a:latin typeface="Proxima Nova"/>
                <a:ea typeface="Proxima Nova"/>
                <a:cs typeface="Proxima Nova"/>
                <a:sym typeface="Proxima Nova"/>
              </a:rPr>
              <a:t>Feature: X, founder of Y</a:t>
            </a:r>
            <a:endParaRPr>
              <a:latin typeface="Proxima Nova"/>
              <a:ea typeface="Proxima Nova"/>
              <a:cs typeface="Proxima Nova"/>
              <a:sym typeface="Proxima Nova"/>
            </a:endParaRPr>
          </a:p>
        </p:txBody>
      </p:sp>
      <p:sp>
        <p:nvSpPr>
          <p:cNvPr id="1468" name="Google Shape;1468;p123"/>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1469" name="Google Shape;1469;p123"/>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